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  <p:sldMasterId id="2147483961" r:id="rId2"/>
    <p:sldMasterId id="2147483957" r:id="rId3"/>
  </p:sldMasterIdLst>
  <p:sldIdLst>
    <p:sldId id="256" r:id="rId4"/>
    <p:sldId id="287" r:id="rId5"/>
    <p:sldId id="317" r:id="rId6"/>
    <p:sldId id="277" r:id="rId7"/>
    <p:sldId id="272" r:id="rId8"/>
    <p:sldId id="308" r:id="rId9"/>
    <p:sldId id="315" r:id="rId10"/>
    <p:sldId id="276" r:id="rId11"/>
    <p:sldId id="320" r:id="rId12"/>
    <p:sldId id="257" r:id="rId13"/>
    <p:sldId id="262" r:id="rId14"/>
    <p:sldId id="268" r:id="rId15"/>
    <p:sldId id="324" r:id="rId16"/>
    <p:sldId id="266" r:id="rId17"/>
    <p:sldId id="310" r:id="rId18"/>
    <p:sldId id="325" r:id="rId19"/>
    <p:sldId id="269" r:id="rId20"/>
    <p:sldId id="259" r:id="rId21"/>
    <p:sldId id="326" r:id="rId22"/>
    <p:sldId id="316" r:id="rId23"/>
    <p:sldId id="309" r:id="rId24"/>
    <p:sldId id="305" r:id="rId25"/>
    <p:sldId id="263" r:id="rId26"/>
    <p:sldId id="312" r:id="rId27"/>
    <p:sldId id="318" r:id="rId28"/>
    <p:sldId id="307" r:id="rId29"/>
    <p:sldId id="319" r:id="rId30"/>
    <p:sldId id="313" r:id="rId31"/>
    <p:sldId id="291" r:id="rId32"/>
    <p:sldId id="301" r:id="rId33"/>
    <p:sldId id="302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CC"/>
    <a:srgbClr val="660066"/>
    <a:srgbClr val="3333CC"/>
    <a:srgbClr val="FFFF66"/>
    <a:srgbClr val="000099"/>
    <a:srgbClr val="CC0099"/>
    <a:srgbClr val="FF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98" autoAdjust="0"/>
    <p:restoredTop sz="94667" autoAdjust="0"/>
  </p:normalViewPr>
  <p:slideViewPr>
    <p:cSldViewPr>
      <p:cViewPr varScale="1">
        <p:scale>
          <a:sx n="97" d="100"/>
          <a:sy n="97" d="100"/>
        </p:scale>
        <p:origin x="-5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23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4C448-532C-4257-B056-B2FB56524E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828675" y="-1250950"/>
            <a:ext cx="12709525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5719B-7855-4DCF-8C14-F9A4D76B7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CE037-5FA6-479D-B474-29BA7F426F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1143000" y="214313"/>
            <a:ext cx="42148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Myungjo Std M" pitchFamily="18" charset="-128"/>
              <a:ea typeface="Adobe Myungjo Std M" pitchFamily="18" charset="-128"/>
            </a:endParaRPr>
          </a:p>
        </p:txBody>
      </p:sp>
      <p:sp>
        <p:nvSpPr>
          <p:cNvPr id="3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10F22-82B7-4668-B46B-7D4BCDE79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B26AC-7117-41E5-B526-30F5BF7173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1116013" y="-1250950"/>
            <a:ext cx="12707938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4508B-71DF-44CA-A661-99EAB34021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828675" y="-1250950"/>
            <a:ext cx="12709525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8CEEE-5F0A-4F07-8567-A966E2A4A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2C91E-756A-42D8-A67A-28A1EB2EB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23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98D7E-5F8B-46DE-A1FD-FA12E6A35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828675" y="-1250950"/>
            <a:ext cx="12709525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F36C3-6C99-467E-AF7F-2F30A608E1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E4E68-9226-44F4-B0BE-39B91FC84A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1143000" y="214313"/>
            <a:ext cx="4214813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Myungjo Std M" pitchFamily="18" charset="-128"/>
              <a:ea typeface="Adobe Myungjo Std M" pitchFamily="18" charset="-128"/>
            </a:endParaRPr>
          </a:p>
        </p:txBody>
      </p:sp>
      <p:sp>
        <p:nvSpPr>
          <p:cNvPr id="3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19560-F88D-4D44-91EE-DBDCB8E4B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735A0-334A-48C5-814E-CA8763D748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1116013" y="-1250950"/>
            <a:ext cx="12707938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026CF-BAF8-4F62-9DE0-4BB54D65EB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828675" y="-1250950"/>
            <a:ext cx="12709525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A91E5-4938-4EE0-8A47-2FE8373597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2453D-F5F7-4199-BC79-766414BD1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421063" y="-2619375"/>
            <a:ext cx="14546263" cy="12528550"/>
            <a:chOff x="0" y="0"/>
            <a:chExt cx="5789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110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2121" cy="1989"/>
              <a:chOff x="0" y="672"/>
              <a:chExt cx="2121" cy="1989"/>
            </a:xfrm>
          </p:grpSpPr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396" y="1065"/>
                <a:ext cx="361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752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862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 userDrawn="1"/>
            </p:nvSpPr>
            <p:spPr bwMode="auto">
              <a:xfrm>
                <a:off x="676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752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1034" y="1464"/>
                <a:ext cx="368" cy="398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8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396" y="1464"/>
                <a:ext cx="361" cy="398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669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1034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8" name="Rectangle 6"/>
          <p:cNvSpPr>
            <a:spLocks noChangeArrowheads="1"/>
          </p:cNvSpPr>
          <p:nvPr userDrawn="1"/>
        </p:nvSpPr>
        <p:spPr bwMode="auto">
          <a:xfrm>
            <a:off x="7451725" y="3921125"/>
            <a:ext cx="912813" cy="11715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 userDrawn="1"/>
        </p:nvSpPr>
        <p:spPr bwMode="auto">
          <a:xfrm>
            <a:off x="9261475" y="465138"/>
            <a:ext cx="909638" cy="1173162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7437438" y="2752725"/>
            <a:ext cx="927100" cy="11604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1" name="Rectangle 9"/>
          <p:cNvSpPr>
            <a:spLocks noChangeArrowheads="1"/>
          </p:cNvSpPr>
          <p:nvPr userDrawn="1"/>
        </p:nvSpPr>
        <p:spPr bwMode="auto">
          <a:xfrm>
            <a:off x="8351838" y="3921125"/>
            <a:ext cx="925512" cy="11715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2" name="Rectangle 10"/>
          <p:cNvSpPr>
            <a:spLocks noChangeArrowheads="1"/>
          </p:cNvSpPr>
          <p:nvPr userDrawn="1"/>
        </p:nvSpPr>
        <p:spPr bwMode="auto">
          <a:xfrm>
            <a:off x="10156825" y="465138"/>
            <a:ext cx="927100" cy="117316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3" name="Rectangle 11"/>
          <p:cNvSpPr>
            <a:spLocks noChangeArrowheads="1"/>
          </p:cNvSpPr>
          <p:nvPr userDrawn="1"/>
        </p:nvSpPr>
        <p:spPr bwMode="auto">
          <a:xfrm>
            <a:off x="8351838" y="1620838"/>
            <a:ext cx="925512" cy="115728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4" name="Rectangle 13"/>
          <p:cNvSpPr>
            <a:spLocks noChangeArrowheads="1"/>
          </p:cNvSpPr>
          <p:nvPr userDrawn="1"/>
        </p:nvSpPr>
        <p:spPr bwMode="auto">
          <a:xfrm>
            <a:off x="9261475" y="1620838"/>
            <a:ext cx="909638" cy="11572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5" name="Rectangle 15"/>
          <p:cNvSpPr>
            <a:spLocks noChangeArrowheads="1"/>
          </p:cNvSpPr>
          <p:nvPr userDrawn="1"/>
        </p:nvSpPr>
        <p:spPr bwMode="auto">
          <a:xfrm>
            <a:off x="8351838" y="2760663"/>
            <a:ext cx="925512" cy="11779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6" name="Rectangle 8"/>
          <p:cNvSpPr>
            <a:spLocks noChangeArrowheads="1"/>
          </p:cNvSpPr>
          <p:nvPr userDrawn="1"/>
        </p:nvSpPr>
        <p:spPr bwMode="auto">
          <a:xfrm>
            <a:off x="6524625" y="3924300"/>
            <a:ext cx="927100" cy="11604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23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7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8111C-0CB4-48B7-8FD6-52B766B653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-828675" y="-1250950"/>
            <a:ext cx="12709525" cy="11233150"/>
            <a:chOff x="0" y="0"/>
            <a:chExt cx="5760" cy="432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923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69AC2-CAF4-416D-BB2C-F15E89507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B2D660EB-7188-489D-8004-AD9575D9E3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 flipH="1">
            <a:off x="8774113" y="6350"/>
            <a:ext cx="188912" cy="3905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 rot="10800000">
            <a:off x="2605088" y="104775"/>
            <a:ext cx="5775325" cy="20161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 flipH="1">
            <a:off x="8601075" y="104775"/>
            <a:ext cx="90488" cy="10318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 flipH="1">
            <a:off x="8509000" y="6350"/>
            <a:ext cx="92075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 flipH="1">
            <a:off x="8509000" y="104775"/>
            <a:ext cx="92075" cy="1031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033" name="Rectangle 10"/>
          <p:cNvSpPr>
            <a:spLocks noChangeArrowheads="1"/>
          </p:cNvSpPr>
          <p:nvPr/>
        </p:nvSpPr>
        <p:spPr bwMode="auto">
          <a:xfrm flipH="1">
            <a:off x="8691563" y="207963"/>
            <a:ext cx="90487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1034" name="Rectangle 11"/>
          <p:cNvSpPr>
            <a:spLocks noChangeArrowheads="1"/>
          </p:cNvSpPr>
          <p:nvPr/>
        </p:nvSpPr>
        <p:spPr bwMode="auto">
          <a:xfrm flipH="1">
            <a:off x="8782050" y="106363"/>
            <a:ext cx="93663" cy="101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1035" name="Rectangle 12"/>
          <p:cNvSpPr>
            <a:spLocks noChangeArrowheads="1"/>
          </p:cNvSpPr>
          <p:nvPr/>
        </p:nvSpPr>
        <p:spPr bwMode="auto">
          <a:xfrm flipH="1">
            <a:off x="8601075" y="204788"/>
            <a:ext cx="90488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036" name="Rectangle 13"/>
          <p:cNvSpPr>
            <a:spLocks noChangeArrowheads="1"/>
          </p:cNvSpPr>
          <p:nvPr/>
        </p:nvSpPr>
        <p:spPr bwMode="auto">
          <a:xfrm flipH="1">
            <a:off x="8691563" y="306388"/>
            <a:ext cx="90487" cy="1000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03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17513" y="427038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 rot="21555692">
            <a:off x="5" y="6516383"/>
            <a:ext cx="9163015" cy="3222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966"/>
              </a:cxn>
              <a:cxn ang="0">
                <a:pos x="1608" y="282"/>
              </a:cxn>
              <a:cxn ang="0">
                <a:pos x="4110" y="1008"/>
              </a:cxn>
              <a:cxn ang="0">
                <a:pos x="5772" y="0"/>
              </a:cxn>
            </a:cxnLst>
            <a:rect l="0" t="0" r="0" b="0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795" cap="flat" cmpd="sng" algn="ctr">
            <a:gradFill>
              <a:gsLst>
                <a:gs pos="74000">
                  <a:schemeClr val="accent3">
                    <a:shade val="75000"/>
                  </a:schemeClr>
                </a:gs>
                <a:gs pos="86000">
                  <a:schemeClr val="tx1">
                    <a:alpha val="29000"/>
                  </a:schemeClr>
                </a:gs>
                <a:gs pos="16000">
                  <a:schemeClr val="accent2">
                    <a:shade val="75000"/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cxnSp>
        <p:nvCxnSpPr>
          <p:cNvPr id="19" name="Прямая соединительная линия 18"/>
          <p:cNvCxnSpPr/>
          <p:nvPr userDrawn="1"/>
        </p:nvCxnSpPr>
        <p:spPr>
          <a:xfrm>
            <a:off x="307975" y="1123950"/>
            <a:ext cx="7072313" cy="1588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01" r:id="rId3"/>
    <p:sldLayoutId id="2147484202" r:id="rId4"/>
    <p:sldLayoutId id="2147484212" r:id="rId5"/>
    <p:sldLayoutId id="2147484203" r:id="rId6"/>
    <p:sldLayoutId id="2147484213" r:id="rId7"/>
    <p:sldLayoutId id="2147484204" r:id="rId8"/>
    <p:sldLayoutId id="2147484214" r:id="rId9"/>
    <p:sldLayoutId id="2147484215" r:id="rId10"/>
    <p:sldLayoutId id="214748421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defRPr sz="2800">
          <a:solidFill>
            <a:schemeClr val="tx1"/>
          </a:solidFill>
          <a:latin typeface="+mn-lt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defRPr sz="2400">
          <a:solidFill>
            <a:schemeClr val="tx1"/>
          </a:solidFill>
          <a:latin typeface="+mn-lt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defRPr sz="2000">
          <a:solidFill>
            <a:schemeClr val="tx1"/>
          </a:solidFill>
          <a:latin typeface="+mn-lt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8BC632E8-5C6F-4121-A136-225F809B0A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 flipH="1">
            <a:off x="8774113" y="6350"/>
            <a:ext cx="188912" cy="3905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053" name="Rectangle 6"/>
          <p:cNvSpPr>
            <a:spLocks noChangeArrowheads="1"/>
          </p:cNvSpPr>
          <p:nvPr/>
        </p:nvSpPr>
        <p:spPr bwMode="auto">
          <a:xfrm rot="10800000">
            <a:off x="2605088" y="104775"/>
            <a:ext cx="5775325" cy="20161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054" name="Rectangle 7"/>
          <p:cNvSpPr>
            <a:spLocks noChangeArrowheads="1"/>
          </p:cNvSpPr>
          <p:nvPr/>
        </p:nvSpPr>
        <p:spPr bwMode="auto">
          <a:xfrm flipH="1">
            <a:off x="8601075" y="104775"/>
            <a:ext cx="90488" cy="10318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2055" name="Rectangle 8"/>
          <p:cNvSpPr>
            <a:spLocks noChangeArrowheads="1"/>
          </p:cNvSpPr>
          <p:nvPr/>
        </p:nvSpPr>
        <p:spPr bwMode="auto">
          <a:xfrm flipH="1">
            <a:off x="8509000" y="6350"/>
            <a:ext cx="92075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2056" name="Rectangle 9"/>
          <p:cNvSpPr>
            <a:spLocks noChangeArrowheads="1"/>
          </p:cNvSpPr>
          <p:nvPr/>
        </p:nvSpPr>
        <p:spPr bwMode="auto">
          <a:xfrm flipH="1">
            <a:off x="8509000" y="104775"/>
            <a:ext cx="92075" cy="1031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 flipH="1">
            <a:off x="8691563" y="207963"/>
            <a:ext cx="90487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2058" name="Rectangle 11"/>
          <p:cNvSpPr>
            <a:spLocks noChangeArrowheads="1"/>
          </p:cNvSpPr>
          <p:nvPr/>
        </p:nvSpPr>
        <p:spPr bwMode="auto">
          <a:xfrm flipH="1">
            <a:off x="8782050" y="106363"/>
            <a:ext cx="93663" cy="101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2059" name="Rectangle 12"/>
          <p:cNvSpPr>
            <a:spLocks noChangeArrowheads="1"/>
          </p:cNvSpPr>
          <p:nvPr/>
        </p:nvSpPr>
        <p:spPr bwMode="auto">
          <a:xfrm flipH="1">
            <a:off x="8601075" y="204788"/>
            <a:ext cx="90488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2060" name="Rectangle 13"/>
          <p:cNvSpPr>
            <a:spLocks noChangeArrowheads="1"/>
          </p:cNvSpPr>
          <p:nvPr/>
        </p:nvSpPr>
        <p:spPr bwMode="auto">
          <a:xfrm flipH="1">
            <a:off x="8691563" y="306388"/>
            <a:ext cx="90487" cy="1000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206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17513" y="427038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6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 rot="21555692">
            <a:off x="5" y="6516383"/>
            <a:ext cx="9163015" cy="3222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966"/>
              </a:cxn>
              <a:cxn ang="0">
                <a:pos x="1608" y="282"/>
              </a:cxn>
              <a:cxn ang="0">
                <a:pos x="4110" y="1008"/>
              </a:cxn>
              <a:cxn ang="0">
                <a:pos x="5772" y="0"/>
              </a:cxn>
            </a:cxnLst>
            <a:rect l="0" t="0" r="0" b="0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795" cap="flat" cmpd="sng" algn="ctr">
            <a:gradFill>
              <a:gsLst>
                <a:gs pos="74000">
                  <a:schemeClr val="accent3">
                    <a:shade val="75000"/>
                  </a:schemeClr>
                </a:gs>
                <a:gs pos="86000">
                  <a:schemeClr val="tx1">
                    <a:alpha val="29000"/>
                  </a:schemeClr>
                </a:gs>
                <a:gs pos="16000">
                  <a:schemeClr val="accent2">
                    <a:shade val="75000"/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cxnSp>
        <p:nvCxnSpPr>
          <p:cNvPr id="19" name="Прямая соединительная линия 18"/>
          <p:cNvCxnSpPr/>
          <p:nvPr userDrawn="1"/>
        </p:nvCxnSpPr>
        <p:spPr>
          <a:xfrm>
            <a:off x="311150" y="836613"/>
            <a:ext cx="7072313" cy="1587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05" r:id="rId3"/>
    <p:sldLayoutId id="2147484206" r:id="rId4"/>
    <p:sldLayoutId id="2147484219" r:id="rId5"/>
    <p:sldLayoutId id="2147484207" r:id="rId6"/>
    <p:sldLayoutId id="2147484220" r:id="rId7"/>
    <p:sldLayoutId id="2147484208" r:id="rId8"/>
    <p:sldLayoutId id="2147484221" r:id="rId9"/>
    <p:sldLayoutId id="2147484222" r:id="rId10"/>
    <p:sldLayoutId id="214748422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defRPr sz="2800">
          <a:solidFill>
            <a:schemeClr val="tx1"/>
          </a:solidFill>
          <a:latin typeface="+mn-lt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defRPr sz="2400">
          <a:solidFill>
            <a:schemeClr val="tx1"/>
          </a:solidFill>
          <a:latin typeface="+mn-lt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defRPr sz="2000">
          <a:solidFill>
            <a:schemeClr val="tx1"/>
          </a:solidFill>
          <a:latin typeface="+mn-lt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ACEBDAFC-0AA2-444B-9BB6-DA89E12DF0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 flipH="1">
            <a:off x="8774113" y="6350"/>
            <a:ext cx="188912" cy="39052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 rot="10800000">
            <a:off x="2605088" y="104775"/>
            <a:ext cx="5775325" cy="201613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3078" name="Rectangle 7"/>
          <p:cNvSpPr>
            <a:spLocks noChangeArrowheads="1"/>
          </p:cNvSpPr>
          <p:nvPr/>
        </p:nvSpPr>
        <p:spPr bwMode="auto">
          <a:xfrm flipH="1">
            <a:off x="8601075" y="104775"/>
            <a:ext cx="90488" cy="10318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 flipH="1">
            <a:off x="8509000" y="6350"/>
            <a:ext cx="92075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3080" name="Rectangle 9"/>
          <p:cNvSpPr>
            <a:spLocks noChangeArrowheads="1"/>
          </p:cNvSpPr>
          <p:nvPr/>
        </p:nvSpPr>
        <p:spPr bwMode="auto">
          <a:xfrm flipH="1">
            <a:off x="8509000" y="104775"/>
            <a:ext cx="92075" cy="1031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3081" name="Rectangle 10"/>
          <p:cNvSpPr>
            <a:spLocks noChangeArrowheads="1"/>
          </p:cNvSpPr>
          <p:nvPr/>
        </p:nvSpPr>
        <p:spPr bwMode="auto">
          <a:xfrm flipH="1">
            <a:off x="8691563" y="207963"/>
            <a:ext cx="90487" cy="101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hlink"/>
              </a:solidFill>
            </a:endParaRPr>
          </a:p>
        </p:txBody>
      </p:sp>
      <p:sp>
        <p:nvSpPr>
          <p:cNvPr id="3082" name="Rectangle 11"/>
          <p:cNvSpPr>
            <a:spLocks noChangeArrowheads="1"/>
          </p:cNvSpPr>
          <p:nvPr/>
        </p:nvSpPr>
        <p:spPr bwMode="auto">
          <a:xfrm flipH="1">
            <a:off x="8782050" y="106363"/>
            <a:ext cx="93663" cy="101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2400">
              <a:latin typeface="Times New Roman" pitchFamily="18" charset="0"/>
            </a:endParaRPr>
          </a:p>
        </p:txBody>
      </p:sp>
      <p:sp>
        <p:nvSpPr>
          <p:cNvPr id="3083" name="Rectangle 12"/>
          <p:cNvSpPr>
            <a:spLocks noChangeArrowheads="1"/>
          </p:cNvSpPr>
          <p:nvPr/>
        </p:nvSpPr>
        <p:spPr bwMode="auto">
          <a:xfrm flipH="1">
            <a:off x="8601075" y="204788"/>
            <a:ext cx="90488" cy="101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3084" name="Rectangle 13"/>
          <p:cNvSpPr>
            <a:spLocks noChangeArrowheads="1"/>
          </p:cNvSpPr>
          <p:nvPr/>
        </p:nvSpPr>
        <p:spPr bwMode="auto">
          <a:xfrm flipH="1">
            <a:off x="8691563" y="306388"/>
            <a:ext cx="90487" cy="1000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chemeClr val="accent2"/>
              </a:solidFill>
            </a:endParaRPr>
          </a:p>
        </p:txBody>
      </p:sp>
      <p:sp>
        <p:nvSpPr>
          <p:cNvPr id="3085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17513" y="427038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8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0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 rot="21555692">
            <a:off x="5" y="6516383"/>
            <a:ext cx="9163015" cy="3222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966"/>
              </a:cxn>
              <a:cxn ang="0">
                <a:pos x="1608" y="282"/>
              </a:cxn>
              <a:cxn ang="0">
                <a:pos x="4110" y="1008"/>
              </a:cxn>
              <a:cxn ang="0">
                <a:pos x="5772" y="0"/>
              </a:cxn>
            </a:cxnLst>
            <a:rect l="0" t="0" r="0" b="0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795" cap="flat" cmpd="sng" algn="ctr">
            <a:gradFill>
              <a:gsLst>
                <a:gs pos="74000">
                  <a:schemeClr val="accent3">
                    <a:shade val="75000"/>
                  </a:schemeClr>
                </a:gs>
                <a:gs pos="86000">
                  <a:schemeClr val="tx1">
                    <a:alpha val="29000"/>
                  </a:schemeClr>
                </a:gs>
                <a:gs pos="16000">
                  <a:schemeClr val="accent2">
                    <a:shade val="75000"/>
                    <a:alpha val="56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09" r:id="rId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defRPr sz="2800">
          <a:solidFill>
            <a:schemeClr val="tx1"/>
          </a:solidFill>
          <a:latin typeface="+mn-lt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defRPr sz="2400">
          <a:solidFill>
            <a:schemeClr val="tx1"/>
          </a:solidFill>
          <a:latin typeface="+mn-lt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defRPr sz="2000">
          <a:solidFill>
            <a:schemeClr val="tx1"/>
          </a:solidFill>
          <a:latin typeface="+mn-lt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3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sp>
        <p:nvSpPr>
          <p:cNvPr id="2" name="TextBox 1"/>
          <p:cNvSpPr txBox="1"/>
          <p:nvPr/>
        </p:nvSpPr>
        <p:spPr>
          <a:xfrm>
            <a:off x="1042988" y="3722688"/>
            <a:ext cx="7993062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6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Алгоритмы</a:t>
            </a:r>
          </a:p>
          <a:p>
            <a:pPr>
              <a:defRPr/>
            </a:pPr>
            <a:r>
              <a:rPr lang="ru-RU" sz="6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Базовые структуры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 стрелкой 5"/>
          <p:cNvCxnSpPr>
            <a:endCxn id="4" idx="0"/>
          </p:cNvCxnSpPr>
          <p:nvPr/>
        </p:nvCxnSpPr>
        <p:spPr>
          <a:xfrm flipH="1">
            <a:off x="1476375" y="2043113"/>
            <a:ext cx="1727200" cy="2016125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959475" y="2060575"/>
            <a:ext cx="1276350" cy="2016125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9" idx="0"/>
          </p:cNvCxnSpPr>
          <p:nvPr/>
        </p:nvCxnSpPr>
        <p:spPr>
          <a:xfrm flipH="1">
            <a:off x="4491038" y="2043113"/>
            <a:ext cx="585787" cy="954087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Заголовок 1"/>
          <p:cNvSpPr>
            <a:spLocks noGrp="1"/>
          </p:cNvSpPr>
          <p:nvPr>
            <p:ph type="ctrTitle"/>
          </p:nvPr>
        </p:nvSpPr>
        <p:spPr>
          <a:xfrm>
            <a:off x="2195513" y="-2259013"/>
            <a:ext cx="6237287" cy="1150938"/>
          </a:xfrm>
          <a:ln>
            <a:solidFill>
              <a:schemeClr val="bg1"/>
            </a:solidFill>
          </a:ln>
        </p:spPr>
        <p:txBody>
          <a:bodyPr anchor="t"/>
          <a:lstStyle/>
          <a:p>
            <a:pPr algn="ctr" eaLnBrk="1" hangingPunct="1"/>
            <a:endParaRPr lang="ru-RU" smtClean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35150" y="908050"/>
            <a:ext cx="6697663" cy="12969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алгоритмов</a:t>
            </a:r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179388" y="4059238"/>
            <a:ext cx="2592387" cy="9350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линейный</a:t>
            </a: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5364163" y="4076700"/>
            <a:ext cx="2736850" cy="9366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Циклический</a:t>
            </a:r>
          </a:p>
        </p:txBody>
      </p:sp>
      <p:sp>
        <p:nvSpPr>
          <p:cNvPr id="9" name="Скругленный прямоугольник 8">
            <a:hlinkClick r:id="rId4" action="ppaction://hlinksldjump"/>
          </p:cNvPr>
          <p:cNvSpPr/>
          <p:nvPr/>
        </p:nvSpPr>
        <p:spPr>
          <a:xfrm>
            <a:off x="2681288" y="2997200"/>
            <a:ext cx="3619500" cy="9366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Разветвляющийся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ctrTitle"/>
          </p:nvPr>
        </p:nvSpPr>
        <p:spPr>
          <a:xfrm>
            <a:off x="1763713" y="3500438"/>
            <a:ext cx="7667625" cy="2209800"/>
          </a:xfrm>
        </p:spPr>
        <p:txBody>
          <a:bodyPr/>
          <a:lstStyle/>
          <a:p>
            <a:pPr eaLnBrk="1" hangingPunct="1"/>
            <a:r>
              <a:rPr lang="ru-RU" smtClean="0"/>
              <a:t>Линейные алгоритмы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357188"/>
            <a:ext cx="6715125" cy="785812"/>
          </a:xfrm>
        </p:spPr>
        <p:txBody>
          <a:bodyPr anchor="t"/>
          <a:lstStyle/>
          <a:p>
            <a:pPr eaLnBrk="1" hangingPunct="1"/>
            <a:r>
              <a:rPr lang="ru-RU" sz="3200" b="1" i="1" smtClean="0">
                <a:solidFill>
                  <a:srgbClr val="3333CC"/>
                </a:solidFill>
              </a:rPr>
              <a:t>СЛЕДОВАНИЕ ( ЛИНЕЙНЫЕ)</a:t>
            </a:r>
            <a:r>
              <a:rPr lang="ru-RU" sz="3200" b="1" smtClean="0">
                <a:solidFill>
                  <a:srgbClr val="3333CC"/>
                </a:solidFill>
              </a:rPr>
              <a:t> </a:t>
            </a:r>
          </a:p>
        </p:txBody>
      </p:sp>
      <p:pic>
        <p:nvPicPr>
          <p:cNvPr id="23555" name="Picture 17" descr="0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2928938"/>
            <a:ext cx="1643063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1357313"/>
            <a:ext cx="810736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" y="3071813"/>
            <a:ext cx="5224462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1000125"/>
            <a:ext cx="8501063" cy="2286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  </a:t>
            </a:r>
            <a:r>
              <a:rPr lang="en-US" sz="3200" dirty="0" smtClean="0"/>
              <a:t>   </a:t>
            </a:r>
            <a:r>
              <a:rPr lang="ru-RU" sz="3100" dirty="0" smtClean="0">
                <a:solidFill>
                  <a:schemeClr val="accent1">
                    <a:lumMod val="25000"/>
                  </a:schemeClr>
                </a:solidFill>
              </a:rPr>
              <a:t>Какие </a:t>
            </a:r>
            <a:r>
              <a:rPr lang="ru-RU" sz="3100" dirty="0">
                <a:solidFill>
                  <a:schemeClr val="accent1">
                    <a:lumMod val="25000"/>
                  </a:schemeClr>
                </a:solidFill>
              </a:rPr>
              <a:t>операторы </a:t>
            </a:r>
            <a:r>
              <a:rPr lang="en-US" sz="3100" dirty="0" smtClean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ru-RU" sz="3100" dirty="0" smtClean="0">
                <a:solidFill>
                  <a:schemeClr val="accent1">
                    <a:lumMod val="25000"/>
                  </a:schemeClr>
                </a:solidFill>
              </a:rPr>
              <a:t>используются в</a:t>
            </a:r>
            <a:r>
              <a:rPr lang="en-US" sz="3100" dirty="0" smtClean="0">
                <a:solidFill>
                  <a:schemeClr val="accent1">
                    <a:lumMod val="25000"/>
                  </a:schemeClr>
                </a:solidFill>
              </a:rPr>
              <a:t> Pascal </a:t>
            </a:r>
            <a:r>
              <a:rPr lang="ru-RU" sz="3100" dirty="0" smtClean="0">
                <a:solidFill>
                  <a:schemeClr val="accent1">
                    <a:lumMod val="25000"/>
                  </a:schemeClr>
                </a:solidFill>
              </a:rPr>
              <a:t>для решения  </a:t>
            </a:r>
            <a:r>
              <a:rPr lang="ru-RU" sz="3100" dirty="0">
                <a:solidFill>
                  <a:schemeClr val="accent1">
                    <a:lumMod val="25000"/>
                  </a:schemeClr>
                </a:solidFill>
              </a:rPr>
              <a:t>задач </a:t>
            </a:r>
            <a:r>
              <a:rPr lang="en-US" sz="3100" dirty="0" smtClean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ru-RU" sz="3100" dirty="0" smtClean="0">
                <a:solidFill>
                  <a:schemeClr val="accent1">
                    <a:lumMod val="25000"/>
                  </a:schemeClr>
                </a:solidFill>
              </a:rPr>
              <a:t>на </a:t>
            </a:r>
            <a:r>
              <a:rPr lang="ru-RU" sz="3100" dirty="0">
                <a:solidFill>
                  <a:schemeClr val="accent1">
                    <a:lumMod val="25000"/>
                  </a:schemeClr>
                </a:solidFill>
              </a:rPr>
              <a:t>алгоритмы следования?</a:t>
            </a:r>
            <a:br>
              <a:rPr lang="ru-RU" sz="3100" dirty="0">
                <a:solidFill>
                  <a:schemeClr val="accent1">
                    <a:lumMod val="25000"/>
                  </a:schemeClr>
                </a:solidFill>
              </a:rPr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2071688" y="2786063"/>
            <a:ext cx="5500687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33CC"/>
                </a:solidFill>
              </a:rPr>
              <a:t>Read, readln</a:t>
            </a:r>
          </a:p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33CC"/>
                </a:solidFill>
              </a:rPr>
              <a:t>Write, writeln</a:t>
            </a:r>
          </a:p>
          <a:p>
            <a:pPr>
              <a:spcBef>
                <a:spcPct val="50000"/>
              </a:spcBef>
            </a:pPr>
            <a:r>
              <a:rPr lang="en-US" sz="2800" b="1">
                <a:solidFill>
                  <a:srgbClr val="0033CC"/>
                </a:solidFill>
              </a:rPr>
              <a:t>:=</a:t>
            </a:r>
          </a:p>
          <a:p>
            <a:pPr>
              <a:spcBef>
                <a:spcPct val="50000"/>
              </a:spcBef>
            </a:pPr>
            <a:r>
              <a:rPr lang="ru-RU" sz="2800" b="1">
                <a:solidFill>
                  <a:srgbClr val="0033CC"/>
                </a:solidFill>
              </a:rPr>
              <a:t>Математические выражения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00063" y="357188"/>
            <a:ext cx="6715125" cy="7858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>
                <a:solidFill>
                  <a:srgbClr val="3333CC"/>
                </a:solidFill>
                <a:latin typeface="+mj-lt"/>
                <a:ea typeface="+mj-ea"/>
                <a:cs typeface="+mj-cs"/>
              </a:rPr>
              <a:t>СЛЕДОВАНИЕ ( ЛИНЕЙНЫЕ)</a:t>
            </a:r>
            <a:r>
              <a:rPr lang="ru-RU" sz="3200" b="1">
                <a:solidFill>
                  <a:srgbClr val="3333CC"/>
                </a:solidFill>
                <a:latin typeface="+mj-lt"/>
                <a:ea typeface="+mj-ea"/>
                <a:cs typeface="+mj-cs"/>
              </a:rPr>
              <a:t> </a:t>
            </a:r>
            <a:endParaRPr lang="ru-RU" sz="3200" b="1" dirty="0">
              <a:solidFill>
                <a:srgbClr val="3333CC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3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ChangeArrowheads="1"/>
          </p:cNvSpPr>
          <p:nvPr/>
        </p:nvSpPr>
        <p:spPr bwMode="auto">
          <a:xfrm>
            <a:off x="0" y="1571625"/>
            <a:ext cx="91440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eaLnBrk="0" hangingPunct="0"/>
            <a:r>
              <a:rPr lang="en-US" sz="2000" i="1">
                <a:ea typeface="Times New Roman" pitchFamily="18" charset="0"/>
                <a:cs typeface="Arial" charset="0"/>
              </a:rPr>
              <a:t>Program SUMMA;</a:t>
            </a:r>
            <a:r>
              <a:rPr lang="ru-RU" sz="2000">
                <a:ea typeface="Times New Roman" pitchFamily="18" charset="0"/>
                <a:cs typeface="Arial" charset="0"/>
              </a:rPr>
              <a:t>				</a:t>
            </a:r>
          </a:p>
          <a:p>
            <a:pPr indent="449263" eaLnBrk="0" hangingPunct="0"/>
            <a:r>
              <a:rPr lang="en-US" sz="2000" i="1">
                <a:ea typeface="Times New Roman" pitchFamily="18" charset="0"/>
                <a:cs typeface="Arial" charset="0"/>
              </a:rPr>
              <a:t>Var 	X,Y,Z: integer;	</a:t>
            </a:r>
            <a:r>
              <a:rPr lang="ru-RU" sz="2000">
                <a:ea typeface="Times New Roman" pitchFamily="18" charset="0"/>
                <a:cs typeface="Arial" charset="0"/>
              </a:rPr>
              <a:t>		</a:t>
            </a:r>
          </a:p>
          <a:p>
            <a:pPr indent="449263" eaLnBrk="0" hangingPunct="0"/>
            <a:r>
              <a:rPr lang="en-US" sz="2000" i="1">
                <a:ea typeface="Times New Roman" pitchFamily="18" charset="0"/>
                <a:cs typeface="Arial" charset="0"/>
              </a:rPr>
              <a:t>Begin</a:t>
            </a:r>
            <a:r>
              <a:rPr lang="ru-RU" sz="2000" i="1">
                <a:ea typeface="Times New Roman" pitchFamily="18" charset="0"/>
                <a:cs typeface="Arial" charset="0"/>
              </a:rPr>
              <a:t>	</a:t>
            </a:r>
            <a:r>
              <a:rPr lang="ru-RU" sz="2000">
                <a:ea typeface="Times New Roman" pitchFamily="18" charset="0"/>
                <a:cs typeface="Arial" charset="0"/>
              </a:rPr>
              <a:t>					     </a:t>
            </a:r>
            <a:r>
              <a:rPr lang="en-US" sz="2000" i="1">
                <a:ea typeface="Times New Roman" pitchFamily="18" charset="0"/>
                <a:cs typeface="Arial" charset="0"/>
              </a:rPr>
              <a:t>	Write(‘Введите два числа ’);</a:t>
            </a:r>
            <a:r>
              <a:rPr lang="ru-RU" sz="2000">
                <a:ea typeface="Times New Roman" pitchFamily="18" charset="0"/>
                <a:cs typeface="Arial" charset="0"/>
              </a:rPr>
              <a:t>	</a:t>
            </a:r>
          </a:p>
          <a:p>
            <a:pPr indent="449263" eaLnBrk="0" hangingPunct="0"/>
            <a:r>
              <a:rPr lang="ru-RU" sz="2000" i="1">
                <a:ea typeface="Times New Roman" pitchFamily="18" charset="0"/>
                <a:cs typeface="Arial" charset="0"/>
              </a:rPr>
              <a:t>	</a:t>
            </a:r>
            <a:r>
              <a:rPr lang="en-US" sz="2000" i="1">
                <a:ea typeface="Times New Roman" pitchFamily="18" charset="0"/>
                <a:cs typeface="Arial" charset="0"/>
              </a:rPr>
              <a:t>Readln(X,Y);</a:t>
            </a:r>
            <a:r>
              <a:rPr lang="ru-RU" sz="2000">
                <a:ea typeface="Times New Roman" pitchFamily="18" charset="0"/>
                <a:cs typeface="Arial" charset="0"/>
              </a:rPr>
              <a:t>				</a:t>
            </a:r>
          </a:p>
          <a:p>
            <a:pPr indent="449263" eaLnBrk="0" hangingPunct="0"/>
            <a:r>
              <a:rPr lang="ru-RU" sz="2000" i="1">
                <a:ea typeface="Times New Roman" pitchFamily="18" charset="0"/>
                <a:cs typeface="Arial" charset="0"/>
              </a:rPr>
              <a:t>	</a:t>
            </a:r>
            <a:r>
              <a:rPr lang="en-US" sz="2000" i="1">
                <a:ea typeface="Times New Roman" pitchFamily="18" charset="0"/>
                <a:cs typeface="Arial" charset="0"/>
              </a:rPr>
              <a:t>Z:=X+Y;</a:t>
            </a:r>
            <a:r>
              <a:rPr lang="ru-RU" sz="2000" i="1">
                <a:ea typeface="Times New Roman" pitchFamily="18" charset="0"/>
                <a:cs typeface="Arial" charset="0"/>
              </a:rPr>
              <a:t>	</a:t>
            </a:r>
            <a:r>
              <a:rPr lang="ru-RU" sz="2000">
                <a:ea typeface="Times New Roman" pitchFamily="18" charset="0"/>
                <a:cs typeface="Arial" charset="0"/>
              </a:rPr>
              <a:t>			</a:t>
            </a:r>
          </a:p>
          <a:p>
            <a:pPr indent="449263" eaLnBrk="0" hangingPunct="0"/>
            <a:r>
              <a:rPr lang="ru-RU" sz="2000" i="1">
                <a:ea typeface="Times New Roman" pitchFamily="18" charset="0"/>
                <a:cs typeface="Arial" charset="0"/>
              </a:rPr>
              <a:t>	</a:t>
            </a:r>
            <a:r>
              <a:rPr lang="en-US" sz="2000" i="1">
                <a:ea typeface="Times New Roman" pitchFamily="18" charset="0"/>
                <a:cs typeface="Arial" charset="0"/>
              </a:rPr>
              <a:t>Write(Z);</a:t>
            </a:r>
            <a:r>
              <a:rPr lang="ru-RU" sz="2000" i="1">
                <a:ea typeface="Times New Roman" pitchFamily="18" charset="0"/>
                <a:cs typeface="Arial" charset="0"/>
              </a:rPr>
              <a:t>	</a:t>
            </a:r>
            <a:r>
              <a:rPr lang="ru-RU" sz="2000">
                <a:ea typeface="Times New Roman" pitchFamily="18" charset="0"/>
                <a:cs typeface="Arial" charset="0"/>
              </a:rPr>
              <a:t>			</a:t>
            </a:r>
          </a:p>
          <a:p>
            <a:pPr indent="449263" eaLnBrk="0" hangingPunct="0"/>
            <a:r>
              <a:rPr lang="en-US" sz="2000" i="1">
                <a:ea typeface="Times New Roman" pitchFamily="18" charset="0"/>
                <a:cs typeface="Arial" charset="0"/>
              </a:rPr>
              <a:t>End.</a:t>
            </a:r>
            <a:r>
              <a:rPr lang="ru-RU" sz="2000">
                <a:ea typeface="Times New Roman" pitchFamily="18" charset="0"/>
                <a:cs typeface="Arial" charset="0"/>
              </a:rPr>
              <a:t>			 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7075" y="2997200"/>
            <a:ext cx="19526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395288"/>
            <a:ext cx="8250237" cy="785812"/>
          </a:xfrm>
        </p:spPr>
        <p:txBody>
          <a:bodyPr anchor="t"/>
          <a:lstStyle/>
          <a:p>
            <a:pPr eaLnBrk="1" hangingPunct="1"/>
            <a:r>
              <a:rPr lang="ru-RU" sz="3200" b="1" i="1" smtClean="0">
                <a:solidFill>
                  <a:srgbClr val="3333CC"/>
                </a:solidFill>
              </a:rPr>
              <a:t>Команды следования  на Паскале</a:t>
            </a:r>
            <a:r>
              <a:rPr lang="ru-RU" sz="3200" smtClean="0"/>
              <a:t/>
            </a:r>
            <a:br>
              <a:rPr lang="ru-RU" sz="3200" smtClean="0"/>
            </a:br>
            <a:r>
              <a:rPr lang="ru-RU" sz="3200" b="1" smtClean="0">
                <a:solidFill>
                  <a:srgbClr val="3333CC"/>
                </a:solidFill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1571625"/>
            <a:ext cx="9144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>
            <a:spAutoFit/>
          </a:bodyPr>
          <a:lstStyle/>
          <a:p>
            <a:pPr indent="449263" eaLnBrk="0" hangingPunct="0">
              <a:defRPr/>
            </a:pPr>
            <a:r>
              <a:rPr lang="en-US" sz="2000" i="1" dirty="0">
                <a:ea typeface="Times New Roman" pitchFamily="18" charset="0"/>
                <a:cs typeface="Arial" charset="0"/>
              </a:rPr>
              <a:t>Program SUMMA;</a:t>
            </a:r>
            <a:r>
              <a:rPr lang="ru-RU" sz="2000" dirty="0">
                <a:ea typeface="Times New Roman" pitchFamily="18" charset="0"/>
                <a:cs typeface="Arial" charset="0"/>
              </a:rPr>
              <a:t>				</a:t>
            </a:r>
            <a:r>
              <a:rPr lang="ru-RU" sz="2000" dirty="0">
                <a:solidFill>
                  <a:schemeClr val="accent1">
                    <a:lumMod val="25000"/>
                  </a:schemeClr>
                </a:solidFill>
                <a:ea typeface="Times New Roman" pitchFamily="18" charset="0"/>
                <a:cs typeface="Arial" charset="0"/>
              </a:rPr>
              <a:t>заголовок программы</a:t>
            </a:r>
          </a:p>
          <a:p>
            <a:pPr indent="449263" eaLnBrk="0" hangingPunct="0">
              <a:defRPr/>
            </a:pPr>
            <a:r>
              <a:rPr lang="en-US" sz="2000" i="1" dirty="0" err="1">
                <a:ea typeface="Times New Roman" pitchFamily="18" charset="0"/>
                <a:cs typeface="Arial" charset="0"/>
              </a:rPr>
              <a:t>Var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 	X,Y,Z: integer;	</a:t>
            </a:r>
            <a:r>
              <a:rPr lang="ru-RU" sz="2000" dirty="0">
                <a:ea typeface="Times New Roman" pitchFamily="18" charset="0"/>
                <a:cs typeface="Arial" charset="0"/>
              </a:rPr>
              <a:t>		</a:t>
            </a:r>
            <a:r>
              <a:rPr lang="ru-RU" sz="2000" dirty="0">
                <a:solidFill>
                  <a:schemeClr val="accent1">
                    <a:lumMod val="25000"/>
                  </a:schemeClr>
                </a:solidFill>
                <a:ea typeface="Times New Roman" pitchFamily="18" charset="0"/>
                <a:cs typeface="Arial" charset="0"/>
              </a:rPr>
              <a:t>описание переменных</a:t>
            </a:r>
          </a:p>
          <a:p>
            <a:pPr indent="449263" eaLnBrk="0" hangingPunct="0">
              <a:defRPr/>
            </a:pPr>
            <a:r>
              <a:rPr lang="en-US" sz="2000" i="1" dirty="0">
                <a:ea typeface="Times New Roman" pitchFamily="18" charset="0"/>
                <a:cs typeface="Arial" charset="0"/>
              </a:rPr>
              <a:t>Begin</a:t>
            </a:r>
            <a:r>
              <a:rPr lang="ru-RU" sz="2000" i="1" dirty="0">
                <a:ea typeface="Times New Roman" pitchFamily="18" charset="0"/>
                <a:cs typeface="Arial" charset="0"/>
              </a:rPr>
              <a:t>	</a:t>
            </a:r>
            <a:r>
              <a:rPr lang="ru-RU" sz="2000" dirty="0">
                <a:ea typeface="Times New Roman" pitchFamily="18" charset="0"/>
                <a:cs typeface="Arial" charset="0"/>
              </a:rPr>
              <a:t>					</a:t>
            </a:r>
            <a:r>
              <a:rPr lang="ru-RU" sz="2000" dirty="0">
                <a:solidFill>
                  <a:schemeClr val="accent1">
                    <a:lumMod val="25000"/>
                  </a:schemeClr>
                </a:solidFill>
                <a:ea typeface="Times New Roman" pitchFamily="18" charset="0"/>
                <a:cs typeface="Arial" charset="0"/>
              </a:rPr>
              <a:t>начало программы</a:t>
            </a:r>
          </a:p>
          <a:p>
            <a:pPr indent="449263" eaLnBrk="0" hangingPunct="0">
              <a:defRPr/>
            </a:pPr>
            <a:r>
              <a:rPr lang="ru-RU" sz="2000" dirty="0">
                <a:ea typeface="Times New Roman" pitchFamily="18" charset="0"/>
                <a:cs typeface="Arial" charset="0"/>
              </a:rPr>
              <a:t>     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	Write(‘</a:t>
            </a:r>
            <a:r>
              <a:rPr lang="en-US" sz="2000" i="1" dirty="0" err="1">
                <a:ea typeface="Times New Roman" pitchFamily="18" charset="0"/>
                <a:cs typeface="Arial" charset="0"/>
              </a:rPr>
              <a:t>Введите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 </a:t>
            </a:r>
            <a:r>
              <a:rPr lang="en-US" sz="2000" i="1" dirty="0" err="1">
                <a:ea typeface="Times New Roman" pitchFamily="18" charset="0"/>
                <a:cs typeface="Arial" charset="0"/>
              </a:rPr>
              <a:t>два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 </a:t>
            </a:r>
            <a:r>
              <a:rPr lang="en-US" sz="2000" i="1" dirty="0" err="1">
                <a:ea typeface="Times New Roman" pitchFamily="18" charset="0"/>
                <a:cs typeface="Arial" charset="0"/>
              </a:rPr>
              <a:t>числа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 ’);</a:t>
            </a:r>
            <a:r>
              <a:rPr lang="ru-RU" sz="2000" dirty="0">
                <a:ea typeface="Times New Roman" pitchFamily="18" charset="0"/>
                <a:cs typeface="Arial" charset="0"/>
              </a:rPr>
              <a:t>	</a:t>
            </a:r>
            <a:r>
              <a:rPr lang="ru-RU" sz="2000" dirty="0">
                <a:solidFill>
                  <a:schemeClr val="accent1">
                    <a:lumMod val="25000"/>
                  </a:schemeClr>
                </a:solidFill>
                <a:ea typeface="Times New Roman" pitchFamily="18" charset="0"/>
                <a:cs typeface="Arial" charset="0"/>
              </a:rPr>
              <a:t>вывод на экран </a:t>
            </a:r>
          </a:p>
          <a:p>
            <a:pPr indent="449263" eaLnBrk="0" hangingPunct="0">
              <a:defRPr/>
            </a:pPr>
            <a:r>
              <a:rPr lang="ru-RU" sz="2000" i="1" dirty="0">
                <a:ea typeface="Times New Roman" pitchFamily="18" charset="0"/>
                <a:cs typeface="Arial" charset="0"/>
              </a:rPr>
              <a:t>	</a:t>
            </a:r>
            <a:r>
              <a:rPr lang="en-US" sz="2000" i="1" dirty="0" err="1">
                <a:ea typeface="Times New Roman" pitchFamily="18" charset="0"/>
                <a:cs typeface="Arial" charset="0"/>
              </a:rPr>
              <a:t>Readln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(X,Y);</a:t>
            </a:r>
            <a:r>
              <a:rPr lang="ru-RU" sz="2000" dirty="0">
                <a:ea typeface="Times New Roman" pitchFamily="18" charset="0"/>
                <a:cs typeface="Arial" charset="0"/>
              </a:rPr>
              <a:t>				</a:t>
            </a:r>
            <a:r>
              <a:rPr lang="ru-RU" sz="2000" dirty="0">
                <a:solidFill>
                  <a:schemeClr val="accent1">
                    <a:lumMod val="25000"/>
                  </a:schemeClr>
                </a:solidFill>
                <a:ea typeface="Times New Roman" pitchFamily="18" charset="0"/>
                <a:cs typeface="Arial" charset="0"/>
              </a:rPr>
              <a:t>ввод значений X и Y</a:t>
            </a:r>
          </a:p>
          <a:p>
            <a:pPr indent="449263" eaLnBrk="0" hangingPunct="0">
              <a:defRPr/>
            </a:pPr>
            <a:r>
              <a:rPr lang="ru-RU" sz="2000" i="1" dirty="0">
                <a:ea typeface="Times New Roman" pitchFamily="18" charset="0"/>
                <a:cs typeface="Arial" charset="0"/>
              </a:rPr>
              <a:t>	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Z:=X+Y;</a:t>
            </a:r>
            <a:r>
              <a:rPr lang="ru-RU" sz="2000" i="1" dirty="0">
                <a:ea typeface="Times New Roman" pitchFamily="18" charset="0"/>
                <a:cs typeface="Arial" charset="0"/>
              </a:rPr>
              <a:t>	</a:t>
            </a:r>
            <a:r>
              <a:rPr lang="ru-RU" sz="2000" dirty="0">
                <a:ea typeface="Times New Roman" pitchFamily="18" charset="0"/>
                <a:cs typeface="Arial" charset="0"/>
              </a:rPr>
              <a:t>			</a:t>
            </a:r>
            <a:r>
              <a:rPr lang="ru-RU" sz="2000" dirty="0">
                <a:solidFill>
                  <a:schemeClr val="accent1">
                    <a:lumMod val="25000"/>
                  </a:schemeClr>
                </a:solidFill>
                <a:ea typeface="Times New Roman" pitchFamily="18" charset="0"/>
                <a:cs typeface="Arial" charset="0"/>
              </a:rPr>
              <a:t>присваивание суммы</a:t>
            </a:r>
          </a:p>
          <a:p>
            <a:pPr indent="449263" eaLnBrk="0" hangingPunct="0">
              <a:defRPr/>
            </a:pPr>
            <a:r>
              <a:rPr lang="ru-RU" sz="2000" i="1" dirty="0">
                <a:ea typeface="Times New Roman" pitchFamily="18" charset="0"/>
                <a:cs typeface="Arial" charset="0"/>
              </a:rPr>
              <a:t>	</a:t>
            </a:r>
            <a:r>
              <a:rPr lang="en-US" sz="2000" i="1" dirty="0">
                <a:ea typeface="Times New Roman" pitchFamily="18" charset="0"/>
                <a:cs typeface="Arial" charset="0"/>
              </a:rPr>
              <a:t>Write(Z);</a:t>
            </a:r>
            <a:r>
              <a:rPr lang="ru-RU" sz="2000" i="1" dirty="0">
                <a:ea typeface="Times New Roman" pitchFamily="18" charset="0"/>
                <a:cs typeface="Arial" charset="0"/>
              </a:rPr>
              <a:t>	</a:t>
            </a:r>
            <a:r>
              <a:rPr lang="ru-RU" sz="2000" dirty="0">
                <a:ea typeface="Times New Roman" pitchFamily="18" charset="0"/>
                <a:cs typeface="Arial" charset="0"/>
              </a:rPr>
              <a:t>			</a:t>
            </a:r>
            <a:r>
              <a:rPr lang="ru-RU" sz="2000" dirty="0">
                <a:solidFill>
                  <a:schemeClr val="accent1">
                    <a:lumMod val="25000"/>
                  </a:schemeClr>
                </a:solidFill>
                <a:ea typeface="Times New Roman" pitchFamily="18" charset="0"/>
                <a:cs typeface="Arial" charset="0"/>
              </a:rPr>
              <a:t>вывод результата</a:t>
            </a:r>
            <a:endParaRPr lang="en-US" sz="2000" i="1" dirty="0">
              <a:solidFill>
                <a:schemeClr val="accent1">
                  <a:lumMod val="25000"/>
                </a:schemeClr>
              </a:solidFill>
              <a:ea typeface="Times New Roman" pitchFamily="18" charset="0"/>
              <a:cs typeface="Arial" charset="0"/>
            </a:endParaRPr>
          </a:p>
          <a:p>
            <a:pPr indent="449263" eaLnBrk="0" hangingPunct="0">
              <a:defRPr/>
            </a:pPr>
            <a:r>
              <a:rPr lang="en-US" sz="2000" i="1" dirty="0">
                <a:ea typeface="Times New Roman" pitchFamily="18" charset="0"/>
                <a:cs typeface="Arial" charset="0"/>
              </a:rPr>
              <a:t>End.</a:t>
            </a:r>
            <a:r>
              <a:rPr lang="ru-RU" sz="2000" dirty="0">
                <a:ea typeface="Times New Roman" pitchFamily="18" charset="0"/>
                <a:cs typeface="Arial" charset="0"/>
              </a:rPr>
              <a:t>			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3"/>
          <p:cNvSpPr>
            <a:spLocks noGrp="1"/>
          </p:cNvSpPr>
          <p:nvPr>
            <p:ph type="ctrTitle"/>
          </p:nvPr>
        </p:nvSpPr>
        <p:spPr>
          <a:xfrm>
            <a:off x="2484438" y="2060575"/>
            <a:ext cx="6019800" cy="2209800"/>
          </a:xfrm>
        </p:spPr>
        <p:txBody>
          <a:bodyPr/>
          <a:lstStyle/>
          <a:p>
            <a:pPr algn="ctr" eaLnBrk="1" hangingPunct="1"/>
            <a:r>
              <a:rPr lang="ru-RU" smtClean="0"/>
              <a:t>Разветвляющиеся алгоритмы</a:t>
            </a:r>
          </a:p>
        </p:txBody>
      </p:sp>
      <p:sp>
        <p:nvSpPr>
          <p:cNvPr id="26627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214313" y="428625"/>
            <a:ext cx="7072312" cy="714375"/>
          </a:xfrm>
        </p:spPr>
        <p:txBody>
          <a:bodyPr anchor="t"/>
          <a:lstStyle/>
          <a:p>
            <a:pPr eaLnBrk="1" hangingPunct="1"/>
            <a:r>
              <a:rPr lang="ru-RU" sz="3200" b="1" i="1" smtClean="0">
                <a:solidFill>
                  <a:srgbClr val="3333CC"/>
                </a:solidFill>
              </a:rPr>
              <a:t>ВЕТВЛЕНИЕ (РАЗВЕТВЛЯЮЩИЙ) 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0"/>
            <a:ext cx="6564312" cy="139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5" y="2505075"/>
            <a:ext cx="4932363" cy="419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 descr="зад1ф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285875"/>
            <a:ext cx="5113338" cy="152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675" name="Group 28"/>
          <p:cNvGrpSpPr>
            <a:grpSpLocks/>
          </p:cNvGrpSpPr>
          <p:nvPr/>
        </p:nvGrpSpPr>
        <p:grpSpPr bwMode="auto">
          <a:xfrm>
            <a:off x="4000500" y="1714500"/>
            <a:ext cx="4608513" cy="4462463"/>
            <a:chOff x="2381" y="1080"/>
            <a:chExt cx="2903" cy="2811"/>
          </a:xfrm>
        </p:grpSpPr>
        <p:sp>
          <p:nvSpPr>
            <p:cNvPr id="28679" name="AutoShape 10"/>
            <p:cNvSpPr>
              <a:spLocks noChangeArrowheads="1"/>
            </p:cNvSpPr>
            <p:nvPr/>
          </p:nvSpPr>
          <p:spPr bwMode="auto">
            <a:xfrm>
              <a:off x="3387" y="1501"/>
              <a:ext cx="1086" cy="371"/>
            </a:xfrm>
            <a:prstGeom prst="flowChartInputOutput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Ввод </a:t>
              </a:r>
              <a:r>
                <a:rPr lang="en-US" b="1"/>
                <a:t>a</a:t>
              </a:r>
              <a:endParaRPr lang="ru-RU" b="1"/>
            </a:p>
          </p:txBody>
        </p:sp>
        <p:sp>
          <p:nvSpPr>
            <p:cNvPr id="28680" name="Line 12"/>
            <p:cNvSpPr>
              <a:spLocks noChangeShapeType="1"/>
            </p:cNvSpPr>
            <p:nvPr/>
          </p:nvSpPr>
          <p:spPr bwMode="auto">
            <a:xfrm>
              <a:off x="3129" y="2267"/>
              <a:ext cx="25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1" name="Line 13"/>
            <p:cNvSpPr>
              <a:spLocks noChangeShapeType="1"/>
            </p:cNvSpPr>
            <p:nvPr/>
          </p:nvSpPr>
          <p:spPr bwMode="auto">
            <a:xfrm>
              <a:off x="4463" y="2267"/>
              <a:ext cx="251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2" name="Line 14"/>
            <p:cNvSpPr>
              <a:spLocks noChangeShapeType="1"/>
            </p:cNvSpPr>
            <p:nvPr/>
          </p:nvSpPr>
          <p:spPr bwMode="auto">
            <a:xfrm>
              <a:off x="3148" y="2267"/>
              <a:ext cx="0" cy="18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3" name="Line 15"/>
            <p:cNvSpPr>
              <a:spLocks noChangeShapeType="1"/>
            </p:cNvSpPr>
            <p:nvPr/>
          </p:nvSpPr>
          <p:spPr bwMode="auto">
            <a:xfrm>
              <a:off x="4716" y="2267"/>
              <a:ext cx="0" cy="18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4" name="Rectangle 16"/>
            <p:cNvSpPr>
              <a:spLocks noChangeArrowheads="1"/>
            </p:cNvSpPr>
            <p:nvPr/>
          </p:nvSpPr>
          <p:spPr bwMode="auto">
            <a:xfrm>
              <a:off x="2381" y="2458"/>
              <a:ext cx="1002" cy="37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177800"/>
              <a:r>
                <a:rPr lang="en-US" b="1"/>
                <a:t>x:=</a:t>
              </a:r>
              <a:r>
                <a:rPr lang="ru-RU" b="1"/>
                <a:t> </a:t>
              </a:r>
              <a:r>
                <a:rPr lang="en-US" b="1"/>
                <a:t>a+8</a:t>
              </a:r>
              <a:endParaRPr lang="ru-RU" b="1"/>
            </a:p>
          </p:txBody>
        </p:sp>
        <p:sp>
          <p:nvSpPr>
            <p:cNvPr id="28685" name="Rectangle 17"/>
            <p:cNvSpPr>
              <a:spLocks noChangeArrowheads="1"/>
            </p:cNvSpPr>
            <p:nvPr/>
          </p:nvSpPr>
          <p:spPr bwMode="auto">
            <a:xfrm>
              <a:off x="4282" y="2458"/>
              <a:ext cx="1002" cy="372"/>
            </a:xfrm>
            <a:prstGeom prst="rect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266700"/>
              <a:r>
                <a:rPr lang="en-US" b="1"/>
                <a:t>x:=</a:t>
              </a:r>
              <a:r>
                <a:rPr lang="ru-RU" b="1"/>
                <a:t> </a:t>
              </a:r>
              <a:r>
                <a:rPr lang="en-US" b="1"/>
                <a:t>a-8</a:t>
              </a:r>
              <a:endParaRPr lang="ru-RU" b="1"/>
            </a:p>
          </p:txBody>
        </p:sp>
        <p:sp>
          <p:nvSpPr>
            <p:cNvPr id="28686" name="Line 18"/>
            <p:cNvSpPr>
              <a:spLocks noChangeShapeType="1"/>
            </p:cNvSpPr>
            <p:nvPr/>
          </p:nvSpPr>
          <p:spPr bwMode="auto">
            <a:xfrm>
              <a:off x="3173" y="2841"/>
              <a:ext cx="0" cy="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7" name="Line 19"/>
            <p:cNvSpPr>
              <a:spLocks noChangeShapeType="1"/>
            </p:cNvSpPr>
            <p:nvPr/>
          </p:nvSpPr>
          <p:spPr bwMode="auto">
            <a:xfrm>
              <a:off x="3177" y="2937"/>
              <a:ext cx="158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8" name="Line 20"/>
            <p:cNvSpPr>
              <a:spLocks noChangeShapeType="1"/>
            </p:cNvSpPr>
            <p:nvPr/>
          </p:nvSpPr>
          <p:spPr bwMode="auto">
            <a:xfrm>
              <a:off x="4750" y="2846"/>
              <a:ext cx="0" cy="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89" name="AutoShape 21"/>
            <p:cNvSpPr>
              <a:spLocks noChangeArrowheads="1"/>
            </p:cNvSpPr>
            <p:nvPr/>
          </p:nvSpPr>
          <p:spPr bwMode="auto">
            <a:xfrm>
              <a:off x="3318" y="3084"/>
              <a:ext cx="1214" cy="371"/>
            </a:xfrm>
            <a:prstGeom prst="flowChartInputOutput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ru-RU" b="1"/>
                <a:t>Вывод </a:t>
              </a:r>
              <a:r>
                <a:rPr lang="en-US" b="1"/>
                <a:t>x</a:t>
              </a:r>
              <a:endParaRPr lang="ru-RU" b="1"/>
            </a:p>
          </p:txBody>
        </p:sp>
        <p:sp>
          <p:nvSpPr>
            <p:cNvPr id="28690" name="Line 22"/>
            <p:cNvSpPr>
              <a:spLocks noChangeShapeType="1"/>
            </p:cNvSpPr>
            <p:nvPr/>
          </p:nvSpPr>
          <p:spPr bwMode="auto">
            <a:xfrm>
              <a:off x="3920" y="1867"/>
              <a:ext cx="0" cy="1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1" name="Line 23"/>
            <p:cNvSpPr>
              <a:spLocks noChangeShapeType="1"/>
            </p:cNvSpPr>
            <p:nvPr/>
          </p:nvSpPr>
          <p:spPr bwMode="auto">
            <a:xfrm>
              <a:off x="3920" y="2956"/>
              <a:ext cx="0" cy="1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2" name="AutoShape 24"/>
            <p:cNvSpPr>
              <a:spLocks noChangeArrowheads="1"/>
            </p:cNvSpPr>
            <p:nvPr/>
          </p:nvSpPr>
          <p:spPr bwMode="auto">
            <a:xfrm>
              <a:off x="3563" y="1080"/>
              <a:ext cx="724" cy="2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88900"/>
              <a:r>
                <a:rPr lang="ru-RU" b="1"/>
                <a:t>начало</a:t>
              </a:r>
            </a:p>
          </p:txBody>
        </p:sp>
        <p:sp>
          <p:nvSpPr>
            <p:cNvPr id="28693" name="AutoShape 25"/>
            <p:cNvSpPr>
              <a:spLocks noChangeArrowheads="1"/>
            </p:cNvSpPr>
            <p:nvPr/>
          </p:nvSpPr>
          <p:spPr bwMode="auto">
            <a:xfrm>
              <a:off x="3560" y="3604"/>
              <a:ext cx="724" cy="28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ru-RU" b="1"/>
                <a:t>конец</a:t>
              </a:r>
            </a:p>
          </p:txBody>
        </p:sp>
        <p:sp>
          <p:nvSpPr>
            <p:cNvPr id="28694" name="Line 26"/>
            <p:cNvSpPr>
              <a:spLocks noChangeShapeType="1"/>
            </p:cNvSpPr>
            <p:nvPr/>
          </p:nvSpPr>
          <p:spPr bwMode="auto">
            <a:xfrm>
              <a:off x="3923" y="1373"/>
              <a:ext cx="0" cy="1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95" name="AutoShape 11"/>
            <p:cNvSpPr>
              <a:spLocks noChangeArrowheads="1"/>
            </p:cNvSpPr>
            <p:nvPr/>
          </p:nvSpPr>
          <p:spPr bwMode="auto">
            <a:xfrm>
              <a:off x="3377" y="1979"/>
              <a:ext cx="1085" cy="557"/>
            </a:xfrm>
            <a:prstGeom prst="diamond">
              <a:avLst/>
            </a:prstGeom>
            <a:solidFill>
              <a:srgbClr val="FFFFFF"/>
            </a:solidFill>
            <a:ln w="1905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177800"/>
              <a:r>
                <a:rPr lang="en-US" b="1"/>
                <a:t>a&gt; </a:t>
              </a:r>
              <a:r>
                <a:rPr lang="ru-RU" b="1"/>
                <a:t>9</a:t>
              </a:r>
            </a:p>
          </p:txBody>
        </p:sp>
        <p:sp>
          <p:nvSpPr>
            <p:cNvPr id="28696" name="Line 27"/>
            <p:cNvSpPr>
              <a:spLocks noChangeShapeType="1"/>
            </p:cNvSpPr>
            <p:nvPr/>
          </p:nvSpPr>
          <p:spPr bwMode="auto">
            <a:xfrm>
              <a:off x="3918" y="3462"/>
              <a:ext cx="0" cy="12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928688" y="357188"/>
            <a:ext cx="4148137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ВЕТВЛЕНИЕ</a:t>
            </a:r>
          </a:p>
        </p:txBody>
      </p:sp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4927600" y="3165475"/>
            <a:ext cx="4587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да</a:t>
            </a:r>
          </a:p>
        </p:txBody>
      </p:sp>
      <p:sp>
        <p:nvSpPr>
          <p:cNvPr id="28678" name="TextBox 25"/>
          <p:cNvSpPr txBox="1">
            <a:spLocks noChangeArrowheads="1"/>
          </p:cNvSpPr>
          <p:nvPr/>
        </p:nvSpPr>
        <p:spPr bwMode="auto">
          <a:xfrm>
            <a:off x="7554913" y="3165475"/>
            <a:ext cx="5619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29" name="Group 57"/>
          <p:cNvGraphicFramePr>
            <a:graphicFrameLocks noGrp="1"/>
          </p:cNvGraphicFramePr>
          <p:nvPr/>
        </p:nvGraphicFramePr>
        <p:xfrm>
          <a:off x="357188" y="1989138"/>
          <a:ext cx="8501062" cy="4392612"/>
        </p:xfrm>
        <a:graphic>
          <a:graphicData uri="http://schemas.openxmlformats.org/drawingml/2006/table">
            <a:tbl>
              <a:tblPr/>
              <a:tblGrid>
                <a:gridCol w="4251477"/>
                <a:gridCol w="4249585"/>
              </a:tblGrid>
              <a:tr h="2152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</a:rPr>
                        <a:t>   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 если - то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если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условие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то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действия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все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</a:rPr>
                        <a:t>       </a:t>
                      </a:r>
                      <a:r>
                        <a:rPr kumimoji="0" lang="ru-RU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не полный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9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</a:rPr>
                        <a:t>    </a:t>
                      </a:r>
                      <a:r>
                        <a:rPr kumimoji="0" lang="ru-RU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если – то - иначе 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условие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то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действия 1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иначе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действия 2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все 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        полный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9709" name="Picture 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75" y="2357438"/>
            <a:ext cx="2214563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4643438"/>
            <a:ext cx="2808288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908050" y="476250"/>
            <a:ext cx="630713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</a:rPr>
              <a:t>Команды ветвление</a:t>
            </a:r>
            <a:endParaRPr lang="ru-RU" sz="3200" b="1" i="1" dirty="0">
              <a:solidFill>
                <a:srgbClr val="3333CC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0363" y="333375"/>
            <a:ext cx="7667625" cy="882650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solidFill>
                  <a:srgbClr val="3333CC"/>
                </a:solidFill>
              </a:rPr>
              <a:t>УСЛОВИЯ В ВЕТВЛЕНИЯХ</a:t>
            </a:r>
          </a:p>
        </p:txBody>
      </p:sp>
      <p:graphicFrame>
        <p:nvGraphicFramePr>
          <p:cNvPr id="15429" name="Group 69"/>
          <p:cNvGraphicFramePr>
            <a:graphicFrameLocks noGrp="1"/>
          </p:cNvGraphicFramePr>
          <p:nvPr>
            <p:ph sz="half" idx="4294967295"/>
          </p:nvPr>
        </p:nvGraphicFramePr>
        <p:xfrm>
          <a:off x="287338" y="2500313"/>
          <a:ext cx="8532812" cy="2865438"/>
        </p:xfrm>
        <a:graphic>
          <a:graphicData uri="http://schemas.openxmlformats.org/drawingml/2006/table">
            <a:tbl>
              <a:tblPr/>
              <a:tblGrid>
                <a:gridCol w="2133600"/>
                <a:gridCol w="2133600"/>
                <a:gridCol w="2132012"/>
                <a:gridCol w="2133600"/>
              </a:tblGrid>
              <a:tr h="4572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Знаки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Назначение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Знаки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Назначение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&gt;=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 или равно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4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Меньше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&lt;=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Меньше или равно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равно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&lt;&gt;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 равно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50" name="Text Box 71"/>
          <p:cNvSpPr txBox="1">
            <a:spLocks noChangeArrowheads="1"/>
          </p:cNvSpPr>
          <p:nvPr/>
        </p:nvSpPr>
        <p:spPr bwMode="auto">
          <a:xfrm>
            <a:off x="214313" y="1714500"/>
            <a:ext cx="87503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>
                <a:solidFill>
                  <a:srgbClr val="0033CC"/>
                </a:solidFill>
              </a:rPr>
              <a:t>В качестве условий используются выражения содержащие знаки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4451350"/>
            <a:ext cx="396398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" y="1165225"/>
            <a:ext cx="8929688" cy="1143000"/>
          </a:xfrm>
          <a:extLst>
            <a:ext uri="{909E8E84-426E-40DD-AFC4-6F175D3DCCD1}"/>
            <a:ext uri="{91240B29-F687-4F45-9708-019B960494DF}"/>
          </a:extLst>
        </p:spPr>
        <p:txBody>
          <a:bodyPr anchor="t"/>
          <a:lstStyle/>
          <a:p>
            <a:pPr algn="ctr" eaLnBrk="1" hangingPunct="1">
              <a:lnSpc>
                <a:spcPts val="2800"/>
              </a:lnSpc>
              <a:defRPr/>
            </a:pP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Вопросы, которые надо задавать</a:t>
            </a:r>
            <a:b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 при определении связи </a:t>
            </a:r>
            <a:b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</a:b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в математической модели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n-lt"/>
              </a:rPr>
              <a:t>для ветвлений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2276475"/>
            <a:ext cx="8229600" cy="3000375"/>
          </a:xfrm>
        </p:spPr>
        <p:txBody>
          <a:bodyPr/>
          <a:lstStyle/>
          <a:p>
            <a:pPr marL="0" indent="0" eaLnBrk="1" hangingPunct="1"/>
            <a:r>
              <a:rPr lang="ru-RU" sz="2800" smtClean="0">
                <a:latin typeface="Dotum" pitchFamily="34" charset="-127"/>
                <a:ea typeface="Dotum" pitchFamily="34" charset="-127"/>
              </a:rPr>
              <a:t>1.Какое условие надо проверить?</a:t>
            </a:r>
          </a:p>
          <a:p>
            <a:pPr marL="0" indent="0" eaLnBrk="1" hangingPunct="1"/>
            <a:r>
              <a:rPr lang="ru-RU" sz="2800" smtClean="0">
                <a:latin typeface="Dotum" pitchFamily="34" charset="-127"/>
                <a:ea typeface="Dotum" pitchFamily="34" charset="-127"/>
              </a:rPr>
              <a:t>2.Какие действия надо выполнять если     </a:t>
            </a:r>
            <a:br>
              <a:rPr lang="ru-RU" sz="2800" smtClean="0">
                <a:latin typeface="Dotum" pitchFamily="34" charset="-127"/>
                <a:ea typeface="Dotum" pitchFamily="34" charset="-127"/>
              </a:rPr>
            </a:br>
            <a:r>
              <a:rPr lang="ru-RU" sz="2800" smtClean="0">
                <a:latin typeface="Dotum" pitchFamily="34" charset="-127"/>
                <a:ea typeface="Dotum" pitchFamily="34" charset="-127"/>
              </a:rPr>
              <a:t>   условие  выполняется?</a:t>
            </a:r>
          </a:p>
          <a:p>
            <a:pPr marL="0" indent="0" eaLnBrk="1" hangingPunct="1"/>
            <a:r>
              <a:rPr lang="ru-RU" sz="2800" smtClean="0">
                <a:latin typeface="Dotum" pitchFamily="34" charset="-127"/>
                <a:ea typeface="Dotum" pitchFamily="34" charset="-127"/>
              </a:rPr>
              <a:t>3.Какие действия надо выполнять если </a:t>
            </a:r>
            <a:br>
              <a:rPr lang="ru-RU" sz="2800" smtClean="0">
                <a:latin typeface="Dotum" pitchFamily="34" charset="-127"/>
                <a:ea typeface="Dotum" pitchFamily="34" charset="-127"/>
              </a:rPr>
            </a:br>
            <a:r>
              <a:rPr lang="ru-RU" sz="2800" smtClean="0">
                <a:latin typeface="Dotum" pitchFamily="34" charset="-127"/>
                <a:ea typeface="Dotum" pitchFamily="34" charset="-127"/>
              </a:rPr>
              <a:t>   условие  не выполняется?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14313" y="428625"/>
            <a:ext cx="7072312" cy="7143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Математическая модель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075" y="1268413"/>
            <a:ext cx="45132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5500688"/>
            <a:ext cx="7858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928688" y="357188"/>
            <a:ext cx="3930650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ВЕТВЛЕНИЕ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59338" y="1484313"/>
            <a:ext cx="38354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Дано: </a:t>
            </a:r>
            <a:r>
              <a:rPr lang="en-US" dirty="0"/>
              <a:t>x</a:t>
            </a:r>
          </a:p>
          <a:p>
            <a:pPr>
              <a:defRPr/>
            </a:pPr>
            <a:r>
              <a:rPr lang="ru-RU" dirty="0"/>
              <a:t>Рез-тат:</a:t>
            </a:r>
            <a:r>
              <a:rPr lang="en-US" dirty="0"/>
              <a:t> y</a:t>
            </a:r>
          </a:p>
          <a:p>
            <a:pPr>
              <a:defRPr/>
            </a:pPr>
            <a:r>
              <a:rPr lang="ru-RU" dirty="0"/>
              <a:t>Связь: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X&lt;1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+ , y:=4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- , y:=3</a:t>
            </a:r>
            <a:endParaRPr lang="ru-RU" dirty="0"/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2292350"/>
            <a:ext cx="3600450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388" y="2341563"/>
            <a:ext cx="37242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341438"/>
            <a:ext cx="8229600" cy="1143000"/>
          </a:xfrm>
          <a:extLst>
            <a:ext uri="{909E8E84-426E-40DD-AFC4-6F175D3DCCD1}"/>
            <a:ext uri="{91240B29-F687-4F45-9708-019B960494DF}"/>
          </a:extLst>
        </p:spPr>
        <p:txBody>
          <a:bodyPr anchor="t"/>
          <a:lstStyle/>
          <a:p>
            <a:pPr eaLnBrk="1" hangingPunct="1">
              <a:defRPr/>
            </a:pPr>
            <a:endParaRPr lang="ru-RU" sz="360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2143125"/>
            <a:ext cx="6115050" cy="779463"/>
          </a:xfrm>
        </p:spPr>
        <p:txBody>
          <a:bodyPr/>
          <a:lstStyle/>
          <a:p>
            <a:pPr marL="0" indent="0" eaLnBrk="1" hangingPunct="1"/>
            <a:r>
              <a:rPr lang="en-US" b="1" smtClean="0">
                <a:solidFill>
                  <a:srgbClr val="CC0099"/>
                </a:solidFill>
              </a:rPr>
              <a:t>if</a:t>
            </a:r>
            <a:r>
              <a:rPr lang="ru-RU" smtClean="0"/>
              <a:t>   условие  </a:t>
            </a:r>
            <a:r>
              <a:rPr lang="ru-RU" b="1" smtClean="0"/>
              <a:t>  </a:t>
            </a:r>
            <a:r>
              <a:rPr lang="en-US" b="1" smtClean="0">
                <a:solidFill>
                  <a:srgbClr val="CC0099"/>
                </a:solidFill>
              </a:rPr>
              <a:t>then</a:t>
            </a:r>
            <a:r>
              <a:rPr lang="ru-RU" smtClean="0"/>
              <a:t> действие</a:t>
            </a:r>
            <a:r>
              <a:rPr lang="en-US" smtClean="0"/>
              <a:t>;</a:t>
            </a:r>
            <a:endParaRPr lang="ru-RU" smtClean="0"/>
          </a:p>
          <a:p>
            <a:pPr marL="0" indent="0" eaLnBrk="1" hangingPunct="1"/>
            <a:endParaRPr lang="ru-RU" smtClean="0"/>
          </a:p>
          <a:p>
            <a:pPr marL="0" indent="0" eaLnBrk="1" hangingPunct="1"/>
            <a:endParaRPr lang="ru-RU" smtClean="0"/>
          </a:p>
          <a:p>
            <a:pPr marL="0" indent="0" eaLnBrk="1" hangingPunct="1"/>
            <a:endParaRPr lang="ru-RU" smtClean="0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00063" y="3286125"/>
            <a:ext cx="6911975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CC0099"/>
                </a:solidFill>
              </a:rPr>
              <a:t>if</a:t>
            </a:r>
            <a:r>
              <a:rPr lang="ru-RU" sz="3200"/>
              <a:t> условие</a:t>
            </a:r>
            <a:r>
              <a:rPr lang="en-US" sz="3200" b="1">
                <a:solidFill>
                  <a:srgbClr val="CC0099"/>
                </a:solidFill>
              </a:rPr>
              <a:t> then</a:t>
            </a:r>
            <a:r>
              <a:rPr lang="ru-RU" sz="3200" b="1">
                <a:solidFill>
                  <a:srgbClr val="CC0099"/>
                </a:solidFill>
              </a:rPr>
              <a:t> </a:t>
            </a:r>
            <a:r>
              <a:rPr lang="ru-RU" sz="3200"/>
              <a:t>действия</a:t>
            </a:r>
          </a:p>
          <a:p>
            <a:r>
              <a:rPr lang="en-US" sz="3200" b="1">
                <a:solidFill>
                  <a:srgbClr val="CC0099"/>
                </a:solidFill>
              </a:rPr>
              <a:t>               </a:t>
            </a:r>
            <a:r>
              <a:rPr lang="ru-RU" sz="3200" b="1">
                <a:solidFill>
                  <a:srgbClr val="CC0099"/>
                </a:solidFill>
              </a:rPr>
              <a:t>   </a:t>
            </a:r>
            <a:r>
              <a:rPr lang="en-US" sz="3200" b="1">
                <a:solidFill>
                  <a:srgbClr val="CC0099"/>
                </a:solidFill>
              </a:rPr>
              <a:t>else</a:t>
            </a:r>
            <a:r>
              <a:rPr lang="ru-RU" sz="3200"/>
              <a:t> действия</a:t>
            </a:r>
            <a:r>
              <a:rPr lang="en-US" sz="3200" b="1"/>
              <a:t>;</a:t>
            </a:r>
            <a:r>
              <a:rPr lang="ru-RU" sz="3200"/>
              <a:t> </a:t>
            </a:r>
          </a:p>
          <a:p>
            <a:pPr>
              <a:spcBef>
                <a:spcPct val="50000"/>
              </a:spcBef>
            </a:pPr>
            <a:endParaRPr lang="ru-RU" sz="3200"/>
          </a:p>
        </p:txBody>
      </p:sp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1214438" y="5143500"/>
            <a:ext cx="6886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33CC"/>
                </a:solidFill>
              </a:rPr>
              <a:t>Перед </a:t>
            </a:r>
            <a:r>
              <a:rPr lang="en-US" sz="2400" b="1">
                <a:solidFill>
                  <a:srgbClr val="FF0000"/>
                </a:solidFill>
              </a:rPr>
              <a:t>else</a:t>
            </a:r>
            <a:r>
              <a:rPr lang="en-US" sz="2400">
                <a:solidFill>
                  <a:srgbClr val="0033CC"/>
                </a:solidFill>
              </a:rPr>
              <a:t> </a:t>
            </a:r>
            <a:r>
              <a:rPr lang="ru-RU" sz="2400">
                <a:solidFill>
                  <a:srgbClr val="0033CC"/>
                </a:solidFill>
              </a:rPr>
              <a:t>  </a:t>
            </a:r>
            <a:r>
              <a:rPr lang="en-US" sz="2400" b="1">
                <a:solidFill>
                  <a:srgbClr val="008000"/>
                </a:solidFill>
                <a:latin typeface="Arial Black" pitchFamily="34" charset="0"/>
              </a:rPr>
              <a:t>;</a:t>
            </a:r>
            <a:r>
              <a:rPr lang="ru-RU" sz="2400">
                <a:solidFill>
                  <a:srgbClr val="0033CC"/>
                </a:solidFill>
              </a:rPr>
              <a:t> ( </a:t>
            </a:r>
            <a:r>
              <a:rPr lang="ru-RU" sz="2400">
                <a:solidFill>
                  <a:srgbClr val="008000"/>
                </a:solidFill>
              </a:rPr>
              <a:t>точка с запятой </a:t>
            </a:r>
            <a:r>
              <a:rPr lang="ru-RU" sz="2400">
                <a:solidFill>
                  <a:srgbClr val="0033CC"/>
                </a:solidFill>
              </a:rPr>
              <a:t>)</a:t>
            </a:r>
            <a:r>
              <a:rPr lang="en-US" sz="2400">
                <a:solidFill>
                  <a:srgbClr val="0033CC"/>
                </a:solidFill>
              </a:rPr>
              <a:t> </a:t>
            </a:r>
            <a:r>
              <a:rPr lang="ru-RU" sz="2400">
                <a:solidFill>
                  <a:srgbClr val="0033CC"/>
                </a:solidFill>
              </a:rPr>
              <a:t>не ставится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52425" y="409575"/>
            <a:ext cx="774858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Команды условия на языке Паскаль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060575"/>
            <a:ext cx="57245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Прямоугольник 5"/>
          <p:cNvSpPr>
            <a:spLocks noChangeArrowheads="1"/>
          </p:cNvSpPr>
          <p:nvPr/>
        </p:nvSpPr>
        <p:spPr bwMode="auto">
          <a:xfrm>
            <a:off x="4211638" y="1628775"/>
            <a:ext cx="500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CC0099"/>
                </a:solidFill>
              </a:rPr>
              <a:t>if</a:t>
            </a:r>
            <a:r>
              <a:rPr lang="ru-RU"/>
              <a:t> 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247900"/>
            <a:ext cx="5797550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Прямоугольник 6"/>
          <p:cNvSpPr>
            <a:spLocks noChangeArrowheads="1"/>
          </p:cNvSpPr>
          <p:nvPr/>
        </p:nvSpPr>
        <p:spPr bwMode="auto">
          <a:xfrm>
            <a:off x="1598613" y="2236788"/>
            <a:ext cx="942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C0099"/>
                </a:solidFill>
              </a:rPr>
              <a:t>then</a:t>
            </a:r>
            <a:endParaRPr lang="ru-RU" sz="2800"/>
          </a:p>
        </p:txBody>
      </p:sp>
      <p:sp>
        <p:nvSpPr>
          <p:cNvPr id="34822" name="Прямоугольник 7"/>
          <p:cNvSpPr>
            <a:spLocks noChangeArrowheads="1"/>
          </p:cNvSpPr>
          <p:nvPr/>
        </p:nvSpPr>
        <p:spPr bwMode="auto">
          <a:xfrm>
            <a:off x="5930900" y="2247900"/>
            <a:ext cx="885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C0099"/>
                </a:solidFill>
              </a:rPr>
              <a:t>else</a:t>
            </a:r>
            <a:endParaRPr lang="ru-RU" sz="280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468313" y="5157788"/>
            <a:ext cx="69119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CC0099"/>
                </a:solidFill>
              </a:rPr>
              <a:t>if</a:t>
            </a:r>
            <a:r>
              <a:rPr lang="ru-RU" sz="3200"/>
              <a:t> </a:t>
            </a:r>
            <a:r>
              <a:rPr lang="en-US" sz="3200"/>
              <a:t>1</a:t>
            </a:r>
            <a:r>
              <a:rPr lang="en-US" sz="3200" b="1">
                <a:solidFill>
                  <a:srgbClr val="CC0099"/>
                </a:solidFill>
              </a:rPr>
              <a:t> then</a:t>
            </a:r>
            <a:r>
              <a:rPr lang="ru-RU" sz="3200" b="1">
                <a:solidFill>
                  <a:srgbClr val="CC0099"/>
                </a:solidFill>
              </a:rPr>
              <a:t> </a:t>
            </a:r>
            <a:r>
              <a:rPr lang="en-US" sz="3200"/>
              <a:t>2 </a:t>
            </a:r>
            <a:r>
              <a:rPr lang="ru-RU" sz="3200" b="1">
                <a:solidFill>
                  <a:srgbClr val="CC0099"/>
                </a:solidFill>
              </a:rPr>
              <a:t> </a:t>
            </a:r>
            <a:r>
              <a:rPr lang="en-US" sz="3200" b="1">
                <a:solidFill>
                  <a:srgbClr val="CC0099"/>
                </a:solidFill>
              </a:rPr>
              <a:t>else</a:t>
            </a:r>
            <a:r>
              <a:rPr lang="ru-RU" sz="3200"/>
              <a:t> </a:t>
            </a:r>
            <a:r>
              <a:rPr lang="en-US" sz="3200"/>
              <a:t>3</a:t>
            </a:r>
            <a:r>
              <a:rPr lang="en-US" sz="3200" b="1"/>
              <a:t>;</a:t>
            </a:r>
            <a:r>
              <a:rPr lang="ru-RU" sz="3200"/>
              <a:t> </a:t>
            </a:r>
          </a:p>
          <a:p>
            <a:pPr>
              <a:spcBef>
                <a:spcPct val="50000"/>
              </a:spcBef>
            </a:pPr>
            <a:endParaRPr lang="ru-RU" sz="3200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387350" y="476250"/>
            <a:ext cx="774858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Команды условия на языке Паскаль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4462463" y="4652963"/>
            <a:ext cx="4572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no Pro Caption" pitchFamily="18" charset="0"/>
              </a:rPr>
              <a:t>1.Какое условие надо проверить?</a:t>
            </a:r>
          </a:p>
          <a:p>
            <a:r>
              <a:rPr lang="ru-RU" sz="2000">
                <a:latin typeface="Arno Pro Caption" pitchFamily="18" charset="0"/>
              </a:rPr>
              <a:t>2.Какие действия надо выполнять если условие     выполняется?</a:t>
            </a:r>
          </a:p>
          <a:p>
            <a:r>
              <a:rPr lang="ru-RU" sz="2000">
                <a:latin typeface="Arno Pro Caption" pitchFamily="18" charset="0"/>
              </a:rPr>
              <a:t>3.Какие действия надо выполнять если условие     не выполняется?</a:t>
            </a:r>
          </a:p>
        </p:txBody>
      </p:sp>
      <p:sp>
        <p:nvSpPr>
          <p:cNvPr id="34826" name="Text Box 4"/>
          <p:cNvSpPr txBox="1">
            <a:spLocks noChangeArrowheads="1"/>
          </p:cNvSpPr>
          <p:nvPr/>
        </p:nvSpPr>
        <p:spPr bwMode="auto">
          <a:xfrm>
            <a:off x="4157663" y="4376738"/>
            <a:ext cx="4000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CC0099"/>
                </a:solidFill>
              </a:rPr>
              <a:t>;</a:t>
            </a: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075" y="1268413"/>
            <a:ext cx="4513263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5500688"/>
            <a:ext cx="785813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928688" y="357188"/>
            <a:ext cx="3930650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ВЕТВЛЕНИЕ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59338" y="1484313"/>
            <a:ext cx="3835400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Дано: </a:t>
            </a:r>
            <a:r>
              <a:rPr lang="en-US" dirty="0"/>
              <a:t>x</a:t>
            </a:r>
          </a:p>
          <a:p>
            <a:pPr>
              <a:defRPr/>
            </a:pPr>
            <a:r>
              <a:rPr lang="ru-RU" dirty="0"/>
              <a:t>Рез-тат:</a:t>
            </a:r>
            <a:r>
              <a:rPr lang="en-US" dirty="0"/>
              <a:t> y</a:t>
            </a:r>
          </a:p>
          <a:p>
            <a:pPr>
              <a:defRPr/>
            </a:pPr>
            <a:r>
              <a:rPr lang="ru-RU" dirty="0"/>
              <a:t>Связь: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X&lt;1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+ , y:=4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- , y:=3</a:t>
            </a:r>
            <a:endParaRPr lang="ru-RU" dirty="0"/>
          </a:p>
        </p:txBody>
      </p:sp>
      <p:pic>
        <p:nvPicPr>
          <p:cNvPr id="358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2292350"/>
            <a:ext cx="3600450" cy="425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388" y="2341563"/>
            <a:ext cx="3724275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643438" y="3500438"/>
            <a:ext cx="3178175" cy="31400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 err="1"/>
              <a:t>var</a:t>
            </a:r>
            <a:r>
              <a:rPr lang="en-US" dirty="0"/>
              <a:t> </a:t>
            </a:r>
            <a:r>
              <a:rPr lang="en-US" dirty="0" err="1"/>
              <a:t>x,y:real</a:t>
            </a:r>
            <a:r>
              <a:rPr lang="en-US" dirty="0"/>
              <a:t>;</a:t>
            </a:r>
          </a:p>
          <a:p>
            <a:pPr>
              <a:defRPr/>
            </a:pPr>
            <a:r>
              <a:rPr lang="en-US" dirty="0"/>
              <a:t>begin</a:t>
            </a:r>
          </a:p>
          <a:p>
            <a:pPr>
              <a:defRPr/>
            </a:pPr>
            <a:r>
              <a:rPr lang="en-US" dirty="0"/>
              <a:t>x:=-10;</a:t>
            </a:r>
          </a:p>
          <a:p>
            <a:pPr>
              <a:defRPr/>
            </a:pPr>
            <a:r>
              <a:rPr lang="en-US" dirty="0" err="1"/>
              <a:t>writeln</a:t>
            </a:r>
            <a:r>
              <a:rPr lang="en-US" dirty="0"/>
              <a:t>(' </a:t>
            </a:r>
            <a:r>
              <a:rPr lang="ru-RU" dirty="0"/>
              <a:t>Введите число</a:t>
            </a:r>
            <a:r>
              <a:rPr lang="en-US" dirty="0"/>
              <a:t>');</a:t>
            </a:r>
          </a:p>
          <a:p>
            <a:pPr>
              <a:defRPr/>
            </a:pPr>
            <a:r>
              <a:rPr lang="en-US" dirty="0" err="1"/>
              <a:t>readln</a:t>
            </a:r>
            <a:r>
              <a:rPr lang="en-US" dirty="0"/>
              <a:t>(x);</a:t>
            </a:r>
          </a:p>
          <a:p>
            <a:pPr>
              <a:defRPr/>
            </a:pPr>
            <a:r>
              <a:rPr lang="en-US" dirty="0"/>
              <a:t>if x&lt;1 then y:=</a:t>
            </a:r>
            <a:r>
              <a:rPr lang="ru-RU" dirty="0"/>
              <a:t>4</a:t>
            </a:r>
            <a:endParaRPr lang="en-US" dirty="0"/>
          </a:p>
          <a:p>
            <a:pPr>
              <a:defRPr/>
            </a:pPr>
            <a:r>
              <a:rPr lang="en-US" dirty="0"/>
              <a:t>       else y:=</a:t>
            </a:r>
            <a:r>
              <a:rPr lang="ru-RU" dirty="0"/>
              <a:t>3</a:t>
            </a:r>
            <a:r>
              <a:rPr lang="en-US" dirty="0"/>
              <a:t>;</a:t>
            </a:r>
          </a:p>
          <a:p>
            <a:pPr>
              <a:defRPr/>
            </a:pPr>
            <a:r>
              <a:rPr lang="en-US" dirty="0"/>
              <a:t>       </a:t>
            </a:r>
          </a:p>
          <a:p>
            <a:pPr>
              <a:defRPr/>
            </a:pPr>
            <a:r>
              <a:rPr lang="en-US" dirty="0"/>
              <a:t>write('y=',y:4:2);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ru-RU"/>
              <a:t>е</a:t>
            </a:r>
            <a:r>
              <a:rPr lang="en-US"/>
              <a:t>nd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1071563"/>
            <a:ext cx="8229600" cy="1143000"/>
          </a:xfrm>
          <a:extLst>
            <a:ext uri="{909E8E84-426E-40DD-AFC4-6F175D3DCCD1}"/>
            <a:ext uri="{91240B29-F687-4F45-9708-019B960494DF}"/>
          </a:extLst>
        </p:spPr>
        <p:txBody>
          <a:bodyPr anchor="t"/>
          <a:lstStyle/>
          <a:p>
            <a:pPr eaLnBrk="1" hangingPunct="1">
              <a:defRPr/>
            </a:pP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Составные условия на языке Паскаль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323850" y="1628775"/>
            <a:ext cx="69119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CC0099"/>
                </a:solidFill>
              </a:rPr>
              <a:t>if</a:t>
            </a:r>
            <a:r>
              <a:rPr lang="ru-RU" sz="2400"/>
              <a:t> условие</a:t>
            </a:r>
            <a:r>
              <a:rPr lang="en-US" sz="2400" b="1">
                <a:solidFill>
                  <a:srgbClr val="CC0099"/>
                </a:solidFill>
              </a:rPr>
              <a:t> then</a:t>
            </a:r>
            <a:r>
              <a:rPr lang="ru-RU" sz="2400" b="1">
                <a:solidFill>
                  <a:srgbClr val="CC0099"/>
                </a:solidFill>
              </a:rPr>
              <a:t> </a:t>
            </a:r>
            <a:r>
              <a:rPr lang="en-US" sz="2400">
                <a:solidFill>
                  <a:srgbClr val="000099"/>
                </a:solidFill>
              </a:rPr>
              <a:t>begin</a:t>
            </a:r>
            <a:endParaRPr lang="ru-RU" sz="2400">
              <a:solidFill>
                <a:srgbClr val="000099"/>
              </a:solidFill>
            </a:endParaRPr>
          </a:p>
          <a:p>
            <a:r>
              <a:rPr lang="en-US" sz="2400"/>
              <a:t>                             </a:t>
            </a:r>
            <a:r>
              <a:rPr lang="ru-RU" sz="2400"/>
              <a:t>действие</a:t>
            </a:r>
            <a:r>
              <a:rPr lang="en-US" sz="2400"/>
              <a:t>; </a:t>
            </a:r>
          </a:p>
          <a:p>
            <a:r>
              <a:rPr lang="en-US" sz="2400"/>
              <a:t>                             </a:t>
            </a:r>
            <a:r>
              <a:rPr lang="ru-RU" sz="2400"/>
              <a:t>действие</a:t>
            </a:r>
            <a:r>
              <a:rPr lang="en-US" sz="2400"/>
              <a:t>;</a:t>
            </a:r>
          </a:p>
          <a:p>
            <a:r>
              <a:rPr lang="en-US" sz="2400"/>
              <a:t>                                      …</a:t>
            </a:r>
          </a:p>
          <a:p>
            <a:r>
              <a:rPr lang="en-US" sz="2400"/>
              <a:t>                              </a:t>
            </a:r>
            <a:r>
              <a:rPr lang="ru-RU" sz="2400"/>
              <a:t>действие</a:t>
            </a:r>
            <a:r>
              <a:rPr lang="en-US" sz="2400"/>
              <a:t>;</a:t>
            </a:r>
          </a:p>
          <a:p>
            <a:r>
              <a:rPr lang="en-US" sz="2400"/>
              <a:t>                           </a:t>
            </a:r>
            <a:r>
              <a:rPr lang="en-US" sz="2400">
                <a:solidFill>
                  <a:srgbClr val="000099"/>
                </a:solidFill>
              </a:rPr>
              <a:t>end</a:t>
            </a:r>
            <a:endParaRPr lang="ru-RU" sz="2400">
              <a:solidFill>
                <a:srgbClr val="000099"/>
              </a:solidFill>
            </a:endParaRPr>
          </a:p>
          <a:p>
            <a:r>
              <a:rPr lang="en-US" sz="2400" b="1">
                <a:solidFill>
                  <a:srgbClr val="CC0099"/>
                </a:solidFill>
              </a:rPr>
              <a:t>               </a:t>
            </a:r>
            <a:r>
              <a:rPr lang="ru-RU" sz="2400" b="1">
                <a:solidFill>
                  <a:srgbClr val="CC0099"/>
                </a:solidFill>
              </a:rPr>
              <a:t>   </a:t>
            </a:r>
            <a:r>
              <a:rPr lang="en-US" sz="2400" b="1">
                <a:solidFill>
                  <a:srgbClr val="CC0099"/>
                </a:solidFill>
              </a:rPr>
              <a:t>else</a:t>
            </a:r>
            <a:r>
              <a:rPr lang="ru-RU" sz="2400"/>
              <a:t> </a:t>
            </a:r>
            <a:r>
              <a:rPr lang="en-US" sz="2400">
                <a:solidFill>
                  <a:srgbClr val="000099"/>
                </a:solidFill>
              </a:rPr>
              <a:t>begin</a:t>
            </a:r>
            <a:endParaRPr lang="ru-RU" sz="2400">
              <a:solidFill>
                <a:srgbClr val="000099"/>
              </a:solidFill>
            </a:endParaRPr>
          </a:p>
          <a:p>
            <a:r>
              <a:rPr lang="en-US" sz="2400"/>
              <a:t>                             </a:t>
            </a:r>
            <a:r>
              <a:rPr lang="ru-RU" sz="2400"/>
              <a:t>действие</a:t>
            </a:r>
            <a:r>
              <a:rPr lang="en-US" sz="2400"/>
              <a:t>; </a:t>
            </a:r>
          </a:p>
          <a:p>
            <a:r>
              <a:rPr lang="en-US" sz="2400"/>
              <a:t>                             </a:t>
            </a:r>
            <a:r>
              <a:rPr lang="ru-RU" sz="2400"/>
              <a:t>действие</a:t>
            </a:r>
            <a:r>
              <a:rPr lang="en-US" sz="2400"/>
              <a:t>;</a:t>
            </a:r>
          </a:p>
          <a:p>
            <a:r>
              <a:rPr lang="en-US" sz="2400"/>
              <a:t>                                      …</a:t>
            </a:r>
          </a:p>
          <a:p>
            <a:r>
              <a:rPr lang="en-US" sz="2400"/>
              <a:t>                              </a:t>
            </a:r>
            <a:r>
              <a:rPr lang="ru-RU" sz="2400"/>
              <a:t>действие</a:t>
            </a:r>
            <a:r>
              <a:rPr lang="en-US" sz="2400"/>
              <a:t>;</a:t>
            </a:r>
          </a:p>
          <a:p>
            <a:r>
              <a:rPr lang="en-US" sz="2400"/>
              <a:t>                            </a:t>
            </a:r>
            <a:r>
              <a:rPr lang="en-US" sz="2400">
                <a:solidFill>
                  <a:srgbClr val="000099"/>
                </a:solidFill>
              </a:rPr>
              <a:t>end;</a:t>
            </a:r>
            <a:endParaRPr lang="ru-RU" sz="2400">
              <a:solidFill>
                <a:srgbClr val="000099"/>
              </a:solidFill>
            </a:endParaRPr>
          </a:p>
          <a:p>
            <a:pPr>
              <a:spcBef>
                <a:spcPct val="20000"/>
              </a:spcBef>
            </a:pPr>
            <a:endParaRPr lang="ru-RU" sz="240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</a:pPr>
            <a:endParaRPr lang="ru-RU" sz="2000"/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915988" y="6215063"/>
            <a:ext cx="724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33CC"/>
                </a:solidFill>
              </a:rPr>
              <a:t>Перед </a:t>
            </a:r>
            <a:r>
              <a:rPr lang="en-US" sz="2400" b="1">
                <a:solidFill>
                  <a:srgbClr val="FF0000"/>
                </a:solidFill>
              </a:rPr>
              <a:t>else</a:t>
            </a:r>
            <a:r>
              <a:rPr lang="en-US" sz="2400">
                <a:solidFill>
                  <a:srgbClr val="0033CC"/>
                </a:solidFill>
              </a:rPr>
              <a:t> </a:t>
            </a:r>
            <a:r>
              <a:rPr lang="ru-RU" sz="2400">
                <a:solidFill>
                  <a:srgbClr val="0033CC"/>
                </a:solidFill>
              </a:rPr>
              <a:t>  </a:t>
            </a:r>
            <a:r>
              <a:rPr lang="en-US" sz="2400" b="1">
                <a:solidFill>
                  <a:srgbClr val="008000"/>
                </a:solidFill>
                <a:latin typeface="Arial Black" pitchFamily="34" charset="0"/>
              </a:rPr>
              <a:t>;</a:t>
            </a:r>
            <a:r>
              <a:rPr lang="ru-RU" sz="2400">
                <a:solidFill>
                  <a:srgbClr val="0033CC"/>
                </a:solidFill>
              </a:rPr>
              <a:t> ( </a:t>
            </a:r>
            <a:r>
              <a:rPr lang="ru-RU" sz="2400">
                <a:solidFill>
                  <a:srgbClr val="008000"/>
                </a:solidFill>
              </a:rPr>
              <a:t>точка с запятой </a:t>
            </a:r>
            <a:r>
              <a:rPr lang="ru-RU" sz="2400">
                <a:solidFill>
                  <a:srgbClr val="0033CC"/>
                </a:solidFill>
              </a:rPr>
              <a:t>)</a:t>
            </a:r>
            <a:r>
              <a:rPr lang="en-US" sz="2400">
                <a:solidFill>
                  <a:srgbClr val="0033CC"/>
                </a:solidFill>
              </a:rPr>
              <a:t> </a:t>
            </a:r>
            <a:r>
              <a:rPr lang="ru-RU" sz="2400">
                <a:solidFill>
                  <a:srgbClr val="0033CC"/>
                </a:solidFill>
              </a:rPr>
              <a:t>не ставится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52425" y="409575"/>
            <a:ext cx="774858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Команды условия на языке Паскаль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0075" y="1052513"/>
            <a:ext cx="8229600" cy="785812"/>
          </a:xfrm>
          <a:extLst>
            <a:ext uri="{909E8E84-426E-40DD-AFC4-6F175D3DCCD1}"/>
            <a:ext uri="{91240B29-F687-4F45-9708-019B960494DF}"/>
          </a:extLst>
        </p:spPr>
        <p:txBody>
          <a:bodyPr anchor="t"/>
          <a:lstStyle/>
          <a:p>
            <a:pPr eaLnBrk="1" hangingPunct="1">
              <a:defRPr/>
            </a:pP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Примеры команды </a:t>
            </a:r>
            <a:r>
              <a:rPr lang="ru-RU" sz="3200" b="1" i="1" dirty="0" smtClean="0">
                <a:solidFill>
                  <a:schemeClr val="bg2">
                    <a:lumMod val="75000"/>
                  </a:schemeClr>
                </a:solidFill>
              </a:rPr>
              <a:t>если</a:t>
            </a: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graphicFrame>
        <p:nvGraphicFramePr>
          <p:cNvPr id="10255" name="Group 15"/>
          <p:cNvGraphicFramePr>
            <a:graphicFrameLocks noGrp="1"/>
          </p:cNvGraphicFramePr>
          <p:nvPr>
            <p:ph type="tbl" idx="1"/>
          </p:nvPr>
        </p:nvGraphicFramePr>
        <p:xfrm>
          <a:off x="142875" y="1604963"/>
          <a:ext cx="8786814" cy="5064125"/>
        </p:xfrm>
        <a:graphic>
          <a:graphicData uri="http://schemas.openxmlformats.org/drawingml/2006/table">
            <a:tbl>
              <a:tblPr/>
              <a:tblGrid>
                <a:gridCol w="4393407"/>
                <a:gridCol w="4393407"/>
              </a:tblGrid>
              <a:tr h="16813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If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0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then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/>
                      </a:r>
                      <a:b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               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:=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sin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;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1439" marR="91439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If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&gt;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then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    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charset="0"/>
                        </a:rPr>
                        <a:t>begin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latin typeface="Arial" charset="0"/>
                        </a:rPr>
                        <a:t>          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:= 2*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;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:= 1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         </a:t>
                      </a:r>
                      <a:r>
                        <a:rPr kumimoji="0" lang="en-US" sz="2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end</a:t>
                      </a:r>
                      <a:endParaRPr kumimoji="0" lang="ru-RU" sz="2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else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:= 2*</a:t>
                      </a:r>
                      <a:r>
                        <a:rPr kumimoji="0" lang="ru-RU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; </a:t>
                      </a:r>
                    </a:p>
                  </a:txBody>
                  <a:tcPr marL="91439" marR="91439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7902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8913" y="1687513"/>
            <a:ext cx="2327275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3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5" y="4071938"/>
            <a:ext cx="367347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352425" y="409575"/>
            <a:ext cx="774858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Команды условия на языке Паскаль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850" y="1052513"/>
            <a:ext cx="8569325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1">
                    <a:lumMod val="25000"/>
                  </a:schemeClr>
                </a:solidFill>
              </a:rPr>
              <a:t>Даны два числа. Меньшее из них замените </a:t>
            </a:r>
            <a:r>
              <a:rPr lang="ru-RU" sz="2400" dirty="0" err="1">
                <a:solidFill>
                  <a:schemeClr val="accent1">
                    <a:lumMod val="25000"/>
                  </a:schemeClr>
                </a:solidFill>
              </a:rPr>
              <a:t>полусуммой</a:t>
            </a:r>
            <a:r>
              <a:rPr lang="ru-RU" sz="2400" dirty="0">
                <a:solidFill>
                  <a:schemeClr val="accent1">
                    <a:lumMod val="25000"/>
                  </a:schemeClr>
                </a:solidFill>
              </a:rPr>
              <a:t> этих чисел, а большее – их произведением.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0113" y="1797050"/>
            <a:ext cx="6985000" cy="50165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i="1" dirty="0" err="1"/>
              <a:t>var</a:t>
            </a:r>
            <a:r>
              <a:rPr lang="en-US" sz="2000" i="1" dirty="0"/>
              <a:t>  </a:t>
            </a:r>
            <a:r>
              <a:rPr lang="en-US" sz="2000" i="1" dirty="0" err="1"/>
              <a:t>a,b,x,y:real</a:t>
            </a:r>
            <a:r>
              <a:rPr lang="en-US" sz="2000" i="1" dirty="0"/>
              <a:t>;</a:t>
            </a:r>
            <a:endParaRPr lang="ru-RU" sz="2000" i="1" dirty="0"/>
          </a:p>
          <a:p>
            <a:pPr>
              <a:defRPr/>
            </a:pPr>
            <a:r>
              <a:rPr lang="en-US" sz="2000" i="1" dirty="0"/>
              <a:t>begin</a:t>
            </a:r>
            <a:endParaRPr lang="ru-RU" sz="2000" i="1" dirty="0"/>
          </a:p>
          <a:p>
            <a:pPr>
              <a:defRPr/>
            </a:pPr>
            <a:r>
              <a:rPr lang="ru-RU" sz="2000" i="1" dirty="0"/>
              <a:t>	</a:t>
            </a:r>
            <a:r>
              <a:rPr lang="en-US" sz="2000" i="1" dirty="0"/>
              <a:t>write</a:t>
            </a:r>
            <a:r>
              <a:rPr lang="ru-RU" sz="2000" i="1" dirty="0"/>
              <a:t>(‘введите два  числа’);</a:t>
            </a:r>
          </a:p>
          <a:p>
            <a:pPr>
              <a:defRPr/>
            </a:pPr>
            <a:r>
              <a:rPr lang="ru-RU" sz="2000" i="1" dirty="0"/>
              <a:t>	</a:t>
            </a:r>
            <a:r>
              <a:rPr lang="en-US" sz="2000" i="1" dirty="0" err="1"/>
              <a:t>readln</a:t>
            </a:r>
            <a:r>
              <a:rPr lang="ru-RU" sz="2000" i="1" dirty="0"/>
              <a:t>(</a:t>
            </a:r>
            <a:r>
              <a:rPr lang="en-US" sz="2000" i="1" dirty="0"/>
              <a:t>a</a:t>
            </a:r>
            <a:r>
              <a:rPr lang="ru-RU" sz="2000" i="1" dirty="0"/>
              <a:t>,</a:t>
            </a:r>
            <a:r>
              <a:rPr lang="en-US" sz="2000" i="1" dirty="0"/>
              <a:t>b</a:t>
            </a:r>
            <a:r>
              <a:rPr lang="ru-RU" sz="2000" i="1" dirty="0"/>
              <a:t>);</a:t>
            </a:r>
          </a:p>
          <a:p>
            <a:pPr>
              <a:defRPr/>
            </a:pPr>
            <a:r>
              <a:rPr lang="ru-RU" sz="2000" i="1" dirty="0"/>
              <a:t>	</a:t>
            </a:r>
            <a:r>
              <a:rPr lang="en-US" sz="2000" i="1" dirty="0"/>
              <a:t>x</a:t>
            </a:r>
            <a:r>
              <a:rPr lang="ru-RU" sz="2000" i="1" dirty="0"/>
              <a:t>:=</a:t>
            </a:r>
            <a:r>
              <a:rPr lang="en-US" sz="2000" i="1" dirty="0"/>
              <a:t>a</a:t>
            </a:r>
            <a:r>
              <a:rPr lang="ru-RU" sz="2000" i="1" dirty="0"/>
              <a:t>*</a:t>
            </a:r>
            <a:r>
              <a:rPr lang="en-US" sz="2000" i="1" dirty="0"/>
              <a:t>b</a:t>
            </a:r>
            <a:r>
              <a:rPr lang="ru-RU" sz="2000" i="1" dirty="0"/>
              <a:t>; {запомним  значение произведения}</a:t>
            </a:r>
          </a:p>
          <a:p>
            <a:pPr>
              <a:defRPr/>
            </a:pPr>
            <a:r>
              <a:rPr lang="ru-RU" sz="2000" i="1" dirty="0"/>
              <a:t>	</a:t>
            </a:r>
            <a:r>
              <a:rPr lang="en-US" sz="2000" i="1" dirty="0"/>
              <a:t>y</a:t>
            </a:r>
            <a:r>
              <a:rPr lang="ru-RU" sz="2000" i="1" dirty="0"/>
              <a:t>:=(</a:t>
            </a:r>
            <a:r>
              <a:rPr lang="en-US" sz="2000" i="1" dirty="0"/>
              <a:t>x</a:t>
            </a:r>
            <a:r>
              <a:rPr lang="ru-RU" sz="2000" i="1" dirty="0"/>
              <a:t>+</a:t>
            </a:r>
            <a:r>
              <a:rPr lang="en-US" sz="2000" i="1" dirty="0"/>
              <a:t>y</a:t>
            </a:r>
            <a:r>
              <a:rPr lang="ru-RU" sz="2000" i="1" dirty="0"/>
              <a:t>)/2;	{запомним значение </a:t>
            </a:r>
            <a:r>
              <a:rPr lang="ru-RU" sz="2000" i="1" dirty="0" err="1"/>
              <a:t>полусуммы</a:t>
            </a:r>
            <a:r>
              <a:rPr lang="ru-RU" sz="2000" i="1" dirty="0"/>
              <a:t>}</a:t>
            </a:r>
          </a:p>
          <a:p>
            <a:pPr>
              <a:defRPr/>
            </a:pPr>
            <a:r>
              <a:rPr lang="ru-RU" sz="2000" i="1" dirty="0"/>
              <a:t>	</a:t>
            </a:r>
            <a:r>
              <a:rPr lang="en-US" sz="2000" i="1" dirty="0"/>
              <a:t>if a&gt;b    then </a:t>
            </a:r>
            <a:r>
              <a:rPr lang="en-US" sz="2000" b="1" i="1" dirty="0">
                <a:solidFill>
                  <a:schemeClr val="accent1">
                    <a:lumMod val="25000"/>
                  </a:schemeClr>
                </a:solidFill>
              </a:rPr>
              <a:t>begin</a:t>
            </a:r>
            <a:r>
              <a:rPr lang="en-US" sz="2000" i="1" dirty="0"/>
              <a:t> </a:t>
            </a:r>
            <a:endParaRPr lang="ru-RU" sz="2000" i="1" dirty="0"/>
          </a:p>
          <a:p>
            <a:pPr>
              <a:defRPr/>
            </a:pPr>
            <a:r>
              <a:rPr lang="ru-RU" sz="2000" i="1" dirty="0"/>
              <a:t>                             </a:t>
            </a:r>
            <a:r>
              <a:rPr lang="en-US" sz="2000" i="1" dirty="0"/>
              <a:t>  b:=y; </a:t>
            </a:r>
            <a:endParaRPr lang="ru-RU" sz="2000" i="1" dirty="0"/>
          </a:p>
          <a:p>
            <a:pPr>
              <a:defRPr/>
            </a:pPr>
            <a:r>
              <a:rPr lang="ru-RU" sz="2000" i="1" dirty="0"/>
              <a:t>                               </a:t>
            </a:r>
            <a:r>
              <a:rPr lang="en-US" sz="2000" i="1" dirty="0"/>
              <a:t>a:=x </a:t>
            </a:r>
            <a:endParaRPr lang="ru-RU" sz="2000" i="1" dirty="0"/>
          </a:p>
          <a:p>
            <a:pPr>
              <a:defRPr/>
            </a:pPr>
            <a:r>
              <a:rPr lang="ru-RU" sz="2000" i="1" dirty="0"/>
              <a:t>                              </a:t>
            </a:r>
            <a:r>
              <a:rPr lang="en-US" sz="2000" i="1" dirty="0"/>
              <a:t> </a:t>
            </a:r>
            <a:r>
              <a:rPr lang="en-US" sz="2000" b="1" i="1" dirty="0">
                <a:solidFill>
                  <a:schemeClr val="accent1">
                    <a:lumMod val="25000"/>
                  </a:schemeClr>
                </a:solidFill>
              </a:rPr>
              <a:t>end</a:t>
            </a:r>
            <a:endParaRPr lang="ru-RU" sz="2000" b="1" i="1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defRPr/>
            </a:pPr>
            <a:r>
              <a:rPr lang="en-US" sz="2000" i="1" dirty="0"/>
              <a:t>		else  </a:t>
            </a:r>
            <a:r>
              <a:rPr lang="en-US" sz="2000" b="1" i="1" dirty="0">
                <a:solidFill>
                  <a:schemeClr val="accent1">
                    <a:lumMod val="25000"/>
                  </a:schemeClr>
                </a:solidFill>
              </a:rPr>
              <a:t>begin </a:t>
            </a:r>
            <a:endParaRPr lang="ru-RU" sz="2000" b="1" i="1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defRPr/>
            </a:pPr>
            <a:r>
              <a:rPr lang="ru-RU" sz="2000" b="1" i="1" dirty="0">
                <a:solidFill>
                  <a:schemeClr val="accent1">
                    <a:lumMod val="25000"/>
                  </a:schemeClr>
                </a:solidFill>
              </a:rPr>
              <a:t>                             </a:t>
            </a:r>
            <a:r>
              <a:rPr lang="en-US" sz="2000" i="1" dirty="0"/>
              <a:t> a:=y; </a:t>
            </a:r>
            <a:endParaRPr lang="ru-RU" sz="2000" i="1" dirty="0"/>
          </a:p>
          <a:p>
            <a:pPr>
              <a:defRPr/>
            </a:pPr>
            <a:r>
              <a:rPr lang="ru-RU" sz="2000" i="1" dirty="0"/>
              <a:t>                             </a:t>
            </a:r>
            <a:r>
              <a:rPr lang="en-US" sz="2000" i="1" dirty="0"/>
              <a:t> b:=x </a:t>
            </a:r>
            <a:endParaRPr lang="ru-RU" sz="2000" i="1" dirty="0"/>
          </a:p>
          <a:p>
            <a:pPr>
              <a:defRPr/>
            </a:pPr>
            <a:r>
              <a:rPr lang="ru-RU" sz="2000" i="1" dirty="0"/>
              <a:t>                             </a:t>
            </a:r>
            <a:r>
              <a:rPr lang="en-US" sz="2000" i="1" dirty="0"/>
              <a:t> </a:t>
            </a:r>
            <a:r>
              <a:rPr lang="en-US" sz="2000" b="1" i="1" dirty="0">
                <a:solidFill>
                  <a:schemeClr val="accent1">
                    <a:lumMod val="25000"/>
                  </a:schemeClr>
                </a:solidFill>
              </a:rPr>
              <a:t>end;</a:t>
            </a:r>
            <a:endParaRPr lang="ru-RU" sz="2000" b="1" i="1" dirty="0">
              <a:solidFill>
                <a:schemeClr val="accent1">
                  <a:lumMod val="25000"/>
                </a:schemeClr>
              </a:solidFill>
            </a:endParaRPr>
          </a:p>
          <a:p>
            <a:pPr>
              <a:defRPr/>
            </a:pPr>
            <a:r>
              <a:rPr lang="en-US" sz="2000" i="1" dirty="0" err="1"/>
              <a:t>writeln</a:t>
            </a:r>
            <a:r>
              <a:rPr lang="en-US" sz="2000" i="1" dirty="0"/>
              <a:t> (‘ a= ‘,a:0:2,’    b=’,b:0:2);</a:t>
            </a:r>
            <a:endParaRPr lang="ru-RU" sz="2000" i="1" dirty="0"/>
          </a:p>
          <a:p>
            <a:pPr>
              <a:defRPr/>
            </a:pPr>
            <a:r>
              <a:rPr lang="en-US" sz="2000" i="1" dirty="0"/>
              <a:t>end</a:t>
            </a:r>
            <a:r>
              <a:rPr lang="ru-RU" sz="2000" i="1" dirty="0"/>
              <a:t>.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611188" y="476250"/>
            <a:ext cx="5329237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ВЕТВЛЕНИЕ. Задача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3"/>
          <p:cNvSpPr>
            <a:spLocks noGrp="1"/>
          </p:cNvSpPr>
          <p:nvPr>
            <p:ph type="ctrTitle"/>
          </p:nvPr>
        </p:nvSpPr>
        <p:spPr>
          <a:xfrm>
            <a:off x="2843213" y="1989138"/>
            <a:ext cx="6019800" cy="2209800"/>
          </a:xfrm>
        </p:spPr>
        <p:txBody>
          <a:bodyPr/>
          <a:lstStyle/>
          <a:p>
            <a:pPr algn="ctr" eaLnBrk="1" hangingPunct="1"/>
            <a:r>
              <a:rPr lang="ru-RU" smtClean="0"/>
              <a:t>Циклические алгоритмы</a:t>
            </a:r>
          </a:p>
        </p:txBody>
      </p:sp>
      <p:sp>
        <p:nvSpPr>
          <p:cNvPr id="39939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14375" y="357188"/>
            <a:ext cx="6953250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ЦИКЛИЧЕСКИЙ АЛГОРИТМ</a:t>
            </a:r>
            <a:endParaRPr lang="ru-RU" sz="3600" b="1" dirty="0">
              <a:solidFill>
                <a:srgbClr val="FF00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63" name="Picture 2"/>
          <p:cNvPicPr>
            <a:picLocks noChangeAspect="1" noChangeArrowheads="1"/>
          </p:cNvPicPr>
          <p:nvPr/>
        </p:nvPicPr>
        <p:blipFill>
          <a:blip r:embed="rId2" cstate="print"/>
          <a:srcRect l="22418" t="29968" r="11111"/>
          <a:stretch>
            <a:fillRect/>
          </a:stretch>
        </p:blipFill>
        <p:spPr bwMode="auto">
          <a:xfrm>
            <a:off x="179388" y="1844675"/>
            <a:ext cx="3722687" cy="507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54013" y="1136650"/>
            <a:ext cx="8897937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/>
              <a:t>Алгоритм, предусматривающий 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</a:rPr>
              <a:t>многократное повторение </a:t>
            </a:r>
            <a:r>
              <a:rPr lang="ru-RU" sz="2000" dirty="0"/>
              <a:t>одного и того же действия над новыми данными, называется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циклическим</a:t>
            </a: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>
            <a:off x="3805238" y="2924175"/>
            <a:ext cx="5149850" cy="2570163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300" dirty="0" smtClean="0">
                <a:solidFill>
                  <a:srgbClr val="3333CC"/>
                </a:solidFill>
              </a:rPr>
              <a:t>Для цикла пока – </a:t>
            </a:r>
            <a:r>
              <a:rPr lang="ru-RU" sz="23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проверка усло</a:t>
            </a:r>
            <a:r>
              <a:rPr lang="ru-RU" sz="2300" dirty="0" smtClean="0">
                <a:solidFill>
                  <a:srgbClr val="3333CC"/>
                </a:solidFill>
              </a:rPr>
              <a:t>вия</a:t>
            </a:r>
            <a:br>
              <a:rPr lang="ru-RU" sz="2300" dirty="0" smtClean="0">
                <a:solidFill>
                  <a:srgbClr val="3333CC"/>
                </a:solidFill>
              </a:rPr>
            </a:br>
            <a:r>
              <a:rPr lang="ru-RU" sz="2300" dirty="0" smtClean="0">
                <a:solidFill>
                  <a:srgbClr val="3333CC"/>
                </a:solidFill>
              </a:rPr>
              <a:t>      происходит в </a:t>
            </a:r>
            <a:r>
              <a:rPr lang="ru-RU" sz="23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начале цикла</a:t>
            </a:r>
            <a:endParaRPr lang="en-US" sz="2300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ru-RU" sz="23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Тело цикла </a:t>
            </a:r>
            <a:r>
              <a:rPr lang="ru-RU" sz="2300" dirty="0" smtClean="0">
                <a:solidFill>
                  <a:srgbClr val="3333CC"/>
                </a:solidFill>
              </a:rPr>
              <a:t>– это шаги алгоритма,</a:t>
            </a:r>
            <a:br>
              <a:rPr lang="ru-RU" sz="2300" dirty="0" smtClean="0">
                <a:solidFill>
                  <a:srgbClr val="3333CC"/>
                </a:solidFill>
              </a:rPr>
            </a:br>
            <a:r>
              <a:rPr lang="ru-RU" sz="2300" dirty="0" smtClean="0">
                <a:solidFill>
                  <a:srgbClr val="3333CC"/>
                </a:solidFill>
              </a:rPr>
              <a:t>      которые повторяются несколько</a:t>
            </a:r>
            <a:br>
              <a:rPr lang="ru-RU" sz="2300" dirty="0" smtClean="0">
                <a:solidFill>
                  <a:srgbClr val="3333CC"/>
                </a:solidFill>
              </a:rPr>
            </a:br>
            <a:r>
              <a:rPr lang="ru-RU" sz="2300" dirty="0" smtClean="0">
                <a:solidFill>
                  <a:srgbClr val="3333CC"/>
                </a:solidFill>
              </a:rPr>
              <a:t>      раз.</a:t>
            </a:r>
          </a:p>
          <a:p>
            <a:pPr eaLnBrk="1" hangingPunct="1">
              <a:defRPr/>
            </a:pPr>
            <a:r>
              <a:rPr lang="ru-RU" sz="2300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Параметры цикла </a:t>
            </a:r>
            <a:r>
              <a:rPr lang="ru-RU" sz="2300" dirty="0" smtClean="0">
                <a:solidFill>
                  <a:srgbClr val="3333CC"/>
                </a:solidFill>
              </a:rPr>
              <a:t>– величина, от ко-</a:t>
            </a:r>
            <a:br>
              <a:rPr lang="ru-RU" sz="2300" dirty="0" smtClean="0">
                <a:solidFill>
                  <a:srgbClr val="3333CC"/>
                </a:solidFill>
              </a:rPr>
            </a:br>
            <a:r>
              <a:rPr lang="ru-RU" sz="2300" dirty="0" smtClean="0">
                <a:solidFill>
                  <a:srgbClr val="3333CC"/>
                </a:solidFill>
              </a:rPr>
              <a:t>      торой зависит число повторений</a:t>
            </a:r>
          </a:p>
        </p:txBody>
      </p:sp>
      <p:sp>
        <p:nvSpPr>
          <p:cNvPr id="7" name="Прямоугольник 34"/>
          <p:cNvSpPr>
            <a:spLocks noChangeArrowheads="1"/>
          </p:cNvSpPr>
          <p:nvPr/>
        </p:nvSpPr>
        <p:spPr bwMode="auto">
          <a:xfrm>
            <a:off x="5148263" y="1897063"/>
            <a:ext cx="18669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600" b="1" dirty="0">
                <a:solidFill>
                  <a:schemeClr val="bg2">
                    <a:lumMod val="75000"/>
                  </a:schemeClr>
                </a:solidFill>
              </a:rPr>
              <a:t>Цикл</a:t>
            </a:r>
            <a:r>
              <a:rPr lang="ru-RU" sz="2600" b="1" dirty="0"/>
              <a:t> </a:t>
            </a:r>
            <a:r>
              <a:rPr lang="ru-RU" sz="2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пока</a:t>
            </a:r>
            <a:endParaRPr lang="ru-RU" sz="2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033463"/>
            <a:ext cx="4286250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 Box 6"/>
          <p:cNvSpPr txBox="1">
            <a:spLocks noChangeArrowheads="1"/>
          </p:cNvSpPr>
          <p:nvPr/>
        </p:nvSpPr>
        <p:spPr bwMode="auto">
          <a:xfrm>
            <a:off x="142875" y="0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№1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8813" y="1055688"/>
            <a:ext cx="4532312" cy="574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Прямоугольник 6"/>
          <p:cNvSpPr>
            <a:spLocks noChangeArrowheads="1"/>
          </p:cNvSpPr>
          <p:nvPr/>
        </p:nvSpPr>
        <p:spPr bwMode="auto">
          <a:xfrm>
            <a:off x="4429125" y="1071563"/>
            <a:ext cx="4429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 marL="273050" indent="-273050">
              <a:buFontTx/>
              <a:buAutoNum type="arabicPeriod"/>
              <a:defRPr/>
            </a:pP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Составить алгоритм вычисления суммы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n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первых натуральных чисел</a:t>
            </a:r>
          </a:p>
        </p:txBody>
      </p:sp>
      <p:sp>
        <p:nvSpPr>
          <p:cNvPr id="419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0" y="357188"/>
            <a:ext cx="2357438" cy="571500"/>
          </a:xfrm>
        </p:spPr>
        <p:txBody>
          <a:bodyPr anchor="t"/>
          <a:lstStyle/>
          <a:p>
            <a:pPr eaLnBrk="1" hangingPunct="1"/>
            <a:r>
              <a:rPr lang="ru-RU" sz="3200" b="1" i="1" smtClean="0">
                <a:solidFill>
                  <a:srgbClr val="3333CC"/>
                </a:solidFill>
              </a:rPr>
              <a:t>ЦИКЛЫ</a:t>
            </a:r>
            <a:endParaRPr lang="ru-RU" sz="3600" b="1" smtClean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020763"/>
            <a:ext cx="4214813" cy="575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 Box 7"/>
          <p:cNvSpPr txBox="1">
            <a:spLocks noChangeArrowheads="1"/>
          </p:cNvSpPr>
          <p:nvPr/>
        </p:nvSpPr>
        <p:spPr bwMode="auto">
          <a:xfrm>
            <a:off x="142875" y="0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№2</a:t>
            </a:r>
          </a:p>
        </p:txBody>
      </p:sp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1663" y="998538"/>
            <a:ext cx="4572000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Прямоугольник 6"/>
          <p:cNvSpPr>
            <a:spLocks noChangeArrowheads="1"/>
          </p:cNvSpPr>
          <p:nvPr/>
        </p:nvSpPr>
        <p:spPr bwMode="auto">
          <a:xfrm>
            <a:off x="4500563" y="1000125"/>
            <a:ext cx="414337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2. Составить алгоритм нахождения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n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слагаемых вида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X+i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, где</a:t>
            </a:r>
          </a:p>
          <a:p>
            <a:pPr marL="273050" indent="-273050">
              <a:defRPr/>
            </a:pP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  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i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:=1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2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,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3,…,40,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a n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–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данное число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428750" y="357188"/>
            <a:ext cx="235743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>
                <a:solidFill>
                  <a:srgbClr val="3333CC"/>
                </a:solidFill>
                <a:latin typeface="+mj-lt"/>
                <a:ea typeface="+mj-ea"/>
                <a:cs typeface="+mj-cs"/>
              </a:rPr>
              <a:t>ЦИКЛЫ</a:t>
            </a:r>
            <a:endParaRPr lang="ru-RU" sz="3600" b="1" dirty="0">
              <a:solidFill>
                <a:srgbClr val="FF00F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 l="12930" r="13718"/>
          <a:stretch>
            <a:fillRect/>
          </a:stretch>
        </p:blipFill>
        <p:spPr bwMode="auto">
          <a:xfrm>
            <a:off x="5940425" y="2205038"/>
            <a:ext cx="2817813" cy="387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143000"/>
            <a:ext cx="8229600" cy="70167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Вопросы, которые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</a:rPr>
              <a:t>надо задавать при определении связи 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в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</a:rPr>
              <a:t>математической </a:t>
            </a: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модели для циклов</a:t>
            </a:r>
            <a:endParaRPr lang="ru-RU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303213" y="2060575"/>
            <a:ext cx="8229600" cy="3000375"/>
          </a:xfrm>
        </p:spPr>
        <p:txBody>
          <a:bodyPr/>
          <a:lstStyle/>
          <a:p>
            <a:pPr marL="0" indent="0"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1.Какое условие надо проверить?</a:t>
            </a:r>
          </a:p>
          <a:p>
            <a:pPr marL="0" indent="0"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2.Какая величина является параметром 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цикла?</a:t>
            </a:r>
          </a:p>
          <a:p>
            <a:pPr marL="0" indent="0"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3.Какие параметры надо установить</a:t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в  начале цикла</a:t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(начальные значения переменных)</a:t>
            </a:r>
          </a:p>
          <a:p>
            <a:pPr marL="0" indent="0" eaLnBrk="1" hangingPunct="1"/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4.Какие действия повторяются ?</a:t>
            </a:r>
          </a:p>
          <a:p>
            <a:pPr marL="0" indent="0" eaLnBrk="1" hangingPunct="1"/>
            <a:endParaRPr lang="ru-RU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28750" y="357188"/>
            <a:ext cx="235743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ЦИКЛЫ</a:t>
            </a:r>
            <a:endParaRPr lang="ru-RU" sz="3600" b="1" dirty="0">
              <a:solidFill>
                <a:srgbClr val="FF00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8625" y="5949950"/>
            <a:ext cx="8104188" cy="80645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P.S.  </a:t>
            </a: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В каком порядке отвечать не имеет значения. Важно в условии найти ответы на все вопросы.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187325" y="1185863"/>
            <a:ext cx="8675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Вычислить значение функции у=2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sin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интервале от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а)-10 до 10 для целых чисел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lang="ru-RU" sz="2400" dirty="0" smtClean="0">
              <a:solidFill>
                <a:srgbClr val="CC0099"/>
              </a:solidFill>
              <a:sym typeface="Symbol" pitchFamily="18" charset="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28750" y="357188"/>
            <a:ext cx="3790950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Циклы. Задачи</a:t>
            </a:r>
            <a:br>
              <a:rPr lang="ru-RU" sz="32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3200" b="1" i="1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288" y="2565400"/>
            <a:ext cx="2376487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Дано: </a:t>
            </a:r>
            <a:r>
              <a:rPr lang="en-US" dirty="0"/>
              <a:t>x, </a:t>
            </a:r>
            <a:r>
              <a:rPr lang="ru-RU" dirty="0"/>
              <a:t>вещ</a:t>
            </a:r>
          </a:p>
          <a:p>
            <a:pPr>
              <a:defRPr/>
            </a:pPr>
            <a:r>
              <a:rPr lang="ru-RU" dirty="0"/>
              <a:t>Рез-тат: у, вещ</a:t>
            </a:r>
          </a:p>
          <a:p>
            <a:pPr>
              <a:defRPr/>
            </a:pPr>
            <a:r>
              <a:rPr lang="ru-RU" dirty="0"/>
              <a:t>Связь:</a:t>
            </a:r>
          </a:p>
          <a:p>
            <a:pPr>
              <a:defRPr/>
            </a:pPr>
            <a:r>
              <a:rPr lang="ru-RU" dirty="0"/>
              <a:t>Цикл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x&lt;10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x:=x+1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x:=-10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y:=2*sin(x)</a:t>
            </a:r>
          </a:p>
          <a:p>
            <a:pPr marL="273050">
              <a:defRPr/>
            </a:pPr>
            <a:r>
              <a:rPr lang="ru-RU" dirty="0"/>
              <a:t>печать </a:t>
            </a:r>
            <a:r>
              <a:rPr lang="en-US" dirty="0"/>
              <a:t>x, y</a:t>
            </a:r>
          </a:p>
          <a:p>
            <a:pPr marL="273050">
              <a:defRPr/>
            </a:pPr>
            <a:r>
              <a:rPr lang="en-US" dirty="0"/>
              <a:t>x:=x+1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2060575"/>
            <a:ext cx="4576762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508625" y="2386013"/>
            <a:ext cx="44450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508625" y="2432050"/>
            <a:ext cx="1368425" cy="6365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x:=-10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Ромб 7"/>
          <p:cNvSpPr/>
          <p:nvPr/>
        </p:nvSpPr>
        <p:spPr>
          <a:xfrm>
            <a:off x="5111750" y="3357563"/>
            <a:ext cx="2160588" cy="1079500"/>
          </a:xfrm>
          <a:prstGeom prst="diamo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x&lt;=10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7038" y="4581525"/>
            <a:ext cx="1765300" cy="1554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07038" y="5661025"/>
            <a:ext cx="1657350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x:=x+1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07038" y="4581525"/>
            <a:ext cx="1657350" cy="3603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y:=2*sin(x)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192838" y="4941888"/>
            <a:ext cx="0" cy="71913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араллелограмм 8"/>
          <p:cNvSpPr/>
          <p:nvPr/>
        </p:nvSpPr>
        <p:spPr>
          <a:xfrm>
            <a:off x="5508625" y="5084763"/>
            <a:ext cx="1763713" cy="431800"/>
          </a:xfrm>
          <a:prstGeom prst="parallelogram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err="1">
                <a:solidFill>
                  <a:schemeClr val="tx1"/>
                </a:solidFill>
              </a:rPr>
              <a:t>x,y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12" grpId="0" animBg="1"/>
      <p:bldP spid="11" grpId="0" animBg="1"/>
      <p:bldP spid="10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Содержимое 6"/>
          <p:cNvSpPr>
            <a:spLocks noGrp="1"/>
          </p:cNvSpPr>
          <p:nvPr>
            <p:ph idx="4294967295"/>
          </p:nvPr>
        </p:nvSpPr>
        <p:spPr>
          <a:xfrm>
            <a:off x="201613" y="908050"/>
            <a:ext cx="8929687" cy="1571625"/>
          </a:xfrm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ru-RU" sz="2800" dirty="0" smtClean="0"/>
              <a:t>Формат команды:	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WHILE</a:t>
            </a:r>
            <a:r>
              <a:rPr lang="ru-RU" sz="2800" b="1" dirty="0" smtClean="0"/>
              <a:t>  </a:t>
            </a:r>
            <a:r>
              <a:rPr lang="ru-RU" sz="2800" b="1" i="1" dirty="0" smtClean="0">
                <a:solidFill>
                  <a:schemeClr val="accent1">
                    <a:lumMod val="25000"/>
                  </a:schemeClr>
                </a:solidFill>
              </a:rPr>
              <a:t>логическое выражение</a:t>
            </a:r>
            <a:r>
              <a:rPr lang="ru-RU" sz="2800" b="1" dirty="0" smtClean="0">
                <a:solidFill>
                  <a:schemeClr val="accent1">
                    <a:lumMod val="25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DO</a:t>
            </a:r>
            <a:r>
              <a:rPr lang="en-US" sz="2800" b="1" dirty="0" smtClean="0"/>
              <a:t>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оператор;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36538" y="285750"/>
            <a:ext cx="8621712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Команды цикла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ПОКА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на языке Паскаль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608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2060575"/>
            <a:ext cx="4576762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6"/>
          <p:cNvSpPr txBox="1">
            <a:spLocks/>
          </p:cNvSpPr>
          <p:nvPr/>
        </p:nvSpPr>
        <p:spPr bwMode="auto">
          <a:xfrm>
            <a:off x="395288" y="2836863"/>
            <a:ext cx="3960812" cy="306387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Tx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Tx/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Tx/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Tx/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 2" pitchFamily="18" charset="2"/>
              <a:buNone/>
              <a:defRPr/>
            </a:pPr>
            <a:r>
              <a:rPr lang="ru-RU" sz="2800" b="1" dirty="0" smtClean="0"/>
              <a:t>3</a:t>
            </a:r>
            <a:r>
              <a:rPr lang="ru-RU" sz="2800" dirty="0" smtClean="0"/>
              <a:t>	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WHILE</a:t>
            </a:r>
            <a:r>
              <a:rPr lang="ru-RU" sz="2800" b="1" dirty="0" smtClean="0"/>
              <a:t>  </a:t>
            </a:r>
            <a:r>
              <a:rPr lang="ru-RU" sz="2800" b="1" i="1" dirty="0" smtClean="0">
                <a:solidFill>
                  <a:schemeClr val="accent1">
                    <a:lumMod val="25000"/>
                  </a:schemeClr>
                </a:solidFill>
              </a:rPr>
              <a:t>1</a:t>
            </a:r>
            <a:r>
              <a:rPr lang="ru-RU" sz="2800" b="1" dirty="0" smtClean="0">
                <a:solidFill>
                  <a:schemeClr val="accent1">
                    <a:lumMod val="25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DO</a:t>
            </a:r>
            <a:r>
              <a:rPr lang="en-US" sz="2800" b="1" dirty="0" smtClean="0"/>
              <a:t> 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begin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en-US" sz="2800" b="1" i="1" dirty="0" smtClean="0"/>
              <a:t>4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800" b="1" i="1" dirty="0"/>
              <a:t>	</a:t>
            </a:r>
            <a:r>
              <a:rPr lang="en-US" sz="2800" b="1" i="1" dirty="0" smtClean="0"/>
              <a:t>		2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	     end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187325" y="1185863"/>
            <a:ext cx="8675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Вычислить значение функции у=2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sin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интервале от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а)-10 до 10 для целых чисел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lang="ru-RU" sz="2400" dirty="0" smtClean="0">
              <a:solidFill>
                <a:srgbClr val="CC0099"/>
              </a:solidFill>
              <a:sym typeface="Symbol" pitchFamily="18" charset="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28750" y="357188"/>
            <a:ext cx="3790950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Циклы. Задачи</a:t>
            </a:r>
            <a:br>
              <a:rPr lang="ru-RU" sz="32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3200" b="1" i="1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288" y="2565400"/>
            <a:ext cx="2376487" cy="2862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Дано: </a:t>
            </a:r>
            <a:r>
              <a:rPr lang="en-US" dirty="0"/>
              <a:t>x, </a:t>
            </a:r>
            <a:r>
              <a:rPr lang="ru-RU" dirty="0"/>
              <a:t>вещ</a:t>
            </a:r>
          </a:p>
          <a:p>
            <a:pPr>
              <a:defRPr/>
            </a:pPr>
            <a:r>
              <a:rPr lang="ru-RU" dirty="0"/>
              <a:t>Рез-тат: у, вещ</a:t>
            </a:r>
          </a:p>
          <a:p>
            <a:pPr>
              <a:defRPr/>
            </a:pPr>
            <a:r>
              <a:rPr lang="ru-RU" dirty="0"/>
              <a:t>Связь:</a:t>
            </a:r>
          </a:p>
          <a:p>
            <a:pPr>
              <a:defRPr/>
            </a:pPr>
            <a:r>
              <a:rPr lang="ru-RU" dirty="0"/>
              <a:t>Цикл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x&lt;10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x:=x+1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x:=-10</a:t>
            </a:r>
          </a:p>
          <a:p>
            <a:pPr marL="342900" indent="-342900">
              <a:buFontTx/>
              <a:buAutoNum type="arabicParenR"/>
              <a:defRPr/>
            </a:pPr>
            <a:r>
              <a:rPr lang="en-US" dirty="0"/>
              <a:t>y:=2*sin(x)</a:t>
            </a:r>
          </a:p>
          <a:p>
            <a:pPr marL="273050">
              <a:defRPr/>
            </a:pPr>
            <a:r>
              <a:rPr lang="ru-RU" dirty="0"/>
              <a:t>печать </a:t>
            </a:r>
            <a:r>
              <a:rPr lang="en-US" dirty="0"/>
              <a:t>x, y</a:t>
            </a:r>
          </a:p>
          <a:p>
            <a:pPr marL="273050">
              <a:defRPr/>
            </a:pPr>
            <a:r>
              <a:rPr lang="en-US" dirty="0"/>
              <a:t>x:=x+1</a:t>
            </a:r>
            <a:endParaRPr lang="ru-RU" dirty="0"/>
          </a:p>
        </p:txBody>
      </p:sp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2060575"/>
            <a:ext cx="4576762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508625" y="2386013"/>
            <a:ext cx="44450" cy="4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508625" y="2432050"/>
            <a:ext cx="1368425" cy="6365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x:=-10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Ромб 7"/>
          <p:cNvSpPr/>
          <p:nvPr/>
        </p:nvSpPr>
        <p:spPr>
          <a:xfrm>
            <a:off x="5111750" y="3357563"/>
            <a:ext cx="2160588" cy="1057275"/>
          </a:xfrm>
          <a:prstGeom prst="diamo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x&lt;=10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7038" y="4581525"/>
            <a:ext cx="1765300" cy="1554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07038" y="5661025"/>
            <a:ext cx="1657350" cy="474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b="1" dirty="0">
                <a:solidFill>
                  <a:schemeClr val="tx1"/>
                </a:solidFill>
              </a:rPr>
              <a:t>   x:=x+1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07038" y="4581525"/>
            <a:ext cx="1657350" cy="3603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y:=2*sin(x)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192838" y="4941888"/>
            <a:ext cx="0" cy="71913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араллелограмм 8"/>
          <p:cNvSpPr/>
          <p:nvPr/>
        </p:nvSpPr>
        <p:spPr>
          <a:xfrm>
            <a:off x="5508625" y="5084763"/>
            <a:ext cx="1763713" cy="431800"/>
          </a:xfrm>
          <a:prstGeom prst="parallelogram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err="1">
                <a:solidFill>
                  <a:schemeClr val="tx1"/>
                </a:solidFill>
              </a:rPr>
              <a:t>x,y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80150" y="3059113"/>
            <a:ext cx="99218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WHILE</a:t>
            </a:r>
            <a:r>
              <a:rPr lang="ru-RU" b="1" dirty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510338" y="3995738"/>
            <a:ext cx="5318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DO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957763" y="4229100"/>
            <a:ext cx="8001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begin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76788" y="5713413"/>
            <a:ext cx="6715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end</a:t>
            </a:r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;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23850" y="2432050"/>
            <a:ext cx="3816350" cy="39497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400" dirty="0" err="1">
                <a:solidFill>
                  <a:schemeClr val="tx1"/>
                </a:solidFill>
              </a:rPr>
              <a:t>var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x,y:real</a:t>
            </a:r>
            <a:r>
              <a:rPr lang="en-US" sz="24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begin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x:=-10;</a:t>
            </a:r>
          </a:p>
          <a:p>
            <a:pPr>
              <a:defRPr/>
            </a:pPr>
            <a:r>
              <a:rPr lang="en-US" sz="2400" dirty="0" err="1">
                <a:solidFill>
                  <a:schemeClr val="tx1"/>
                </a:solidFill>
              </a:rPr>
              <a:t>writeln</a:t>
            </a:r>
            <a:r>
              <a:rPr lang="en-US" sz="2400" dirty="0">
                <a:solidFill>
                  <a:schemeClr val="tx1"/>
                </a:solidFill>
              </a:rPr>
              <a:t>(' x ','  y');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while x&lt;=10 do begin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            y:=2*sin(x);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            </a:t>
            </a:r>
            <a:r>
              <a:rPr lang="en-US" sz="2400" dirty="0" err="1">
                <a:solidFill>
                  <a:schemeClr val="tx1"/>
                </a:solidFill>
              </a:rPr>
              <a:t>writeln</a:t>
            </a:r>
            <a:r>
              <a:rPr lang="en-US" sz="2400" dirty="0">
                <a:solidFill>
                  <a:schemeClr val="tx1"/>
                </a:solidFill>
              </a:rPr>
              <a:t>(x:4:2,y:7:2);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            x:=x+1;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            end;</a:t>
            </a:r>
          </a:p>
          <a:p>
            <a:pPr>
              <a:defRPr/>
            </a:pPr>
            <a:r>
              <a:rPr lang="en-US" sz="2400" dirty="0">
                <a:solidFill>
                  <a:schemeClr val="tx1"/>
                </a:solidFill>
              </a:rPr>
              <a:t>end;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6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Содержимое 6"/>
          <p:cNvSpPr>
            <a:spLocks noGrp="1"/>
          </p:cNvSpPr>
          <p:nvPr>
            <p:ph idx="4294967295"/>
          </p:nvPr>
        </p:nvSpPr>
        <p:spPr>
          <a:xfrm>
            <a:off x="201613" y="908050"/>
            <a:ext cx="8929687" cy="1571625"/>
          </a:xfrm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ru-RU" sz="2800" dirty="0" smtClean="0"/>
              <a:t>Формат команды:	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WHILE</a:t>
            </a:r>
            <a:r>
              <a:rPr lang="ru-RU" sz="2800" b="1" dirty="0" smtClean="0"/>
              <a:t>  </a:t>
            </a:r>
            <a:r>
              <a:rPr lang="ru-RU" sz="2800" b="1" i="1" dirty="0" smtClean="0">
                <a:solidFill>
                  <a:schemeClr val="accent1">
                    <a:lumMod val="25000"/>
                  </a:schemeClr>
                </a:solidFill>
              </a:rPr>
              <a:t>логическое выражение</a:t>
            </a:r>
            <a:r>
              <a:rPr lang="ru-RU" sz="2800" b="1" dirty="0" smtClean="0">
                <a:solidFill>
                  <a:schemeClr val="accent1">
                    <a:lumMod val="25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DO</a:t>
            </a:r>
            <a:r>
              <a:rPr lang="en-US" sz="2800" b="1" dirty="0" smtClean="0"/>
              <a:t>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оператор;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619125" y="2452688"/>
            <a:ext cx="3929063" cy="40624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endParaRPr lang="ru-RU" dirty="0"/>
          </a:p>
          <a:p>
            <a:pPr indent="449263" algn="just" eaLnBrk="0" hangingPunct="0">
              <a:defRPr/>
            </a:pPr>
            <a:r>
              <a:rPr lang="en-US" sz="2000" i="1" dirty="0">
                <a:cs typeface="Times New Roman" pitchFamily="18" charset="0"/>
              </a:rPr>
              <a:t>program summa;</a:t>
            </a:r>
            <a:endParaRPr lang="ru-RU" sz="2000" dirty="0"/>
          </a:p>
          <a:p>
            <a:pPr indent="449263" algn="just" eaLnBrk="0" hangingPunct="0">
              <a:defRPr/>
            </a:pPr>
            <a:r>
              <a:rPr lang="en-US" sz="2000" i="1" dirty="0" err="1">
                <a:cs typeface="Times New Roman" pitchFamily="18" charset="0"/>
              </a:rPr>
              <a:t>var</a:t>
            </a:r>
            <a:r>
              <a:rPr lang="en-US" sz="2000" i="1" dirty="0">
                <a:cs typeface="Times New Roman" pitchFamily="18" charset="0"/>
              </a:rPr>
              <a:t>	s:real; n:integer;</a:t>
            </a:r>
            <a:endParaRPr lang="ru-RU" sz="2000" dirty="0"/>
          </a:p>
          <a:p>
            <a:pPr indent="449263" algn="just" eaLnBrk="0" hangingPunct="0">
              <a:defRPr/>
            </a:pPr>
            <a:r>
              <a:rPr lang="en-US" sz="2000" i="1" dirty="0">
                <a:cs typeface="Times New Roman" pitchFamily="18" charset="0"/>
              </a:rPr>
              <a:t>begin</a:t>
            </a:r>
            <a:endParaRPr lang="ru-RU" sz="2000" dirty="0"/>
          </a:p>
          <a:p>
            <a:pPr indent="449263" algn="just" eaLnBrk="0" hangingPunct="0">
              <a:defRPr/>
            </a:pPr>
            <a:r>
              <a:rPr lang="en-US" sz="2000" i="1" dirty="0">
                <a:cs typeface="Times New Roman" pitchFamily="18" charset="0"/>
              </a:rPr>
              <a:t>s:=0;</a:t>
            </a:r>
            <a:r>
              <a:rPr lang="ru-RU" sz="2000" i="1" dirty="0">
                <a:cs typeface="Times New Roman" pitchFamily="18" charset="0"/>
              </a:rPr>
              <a:t> </a:t>
            </a:r>
            <a:r>
              <a:rPr lang="en-US" sz="2000" i="1" dirty="0">
                <a:cs typeface="Times New Roman" pitchFamily="18" charset="0"/>
              </a:rPr>
              <a:t>n:=0;</a:t>
            </a:r>
            <a:endParaRPr lang="ru-RU" sz="2000" dirty="0"/>
          </a:p>
          <a:p>
            <a:pPr indent="449263" algn="just" eaLnBrk="0" hangingPunct="0">
              <a:defRPr/>
            </a:pPr>
            <a:r>
              <a:rPr lang="en-US" sz="2000" i="1" dirty="0">
                <a:cs typeface="Times New Roman" pitchFamily="18" charset="0"/>
              </a:rPr>
              <a:t>while 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n&lt;1000 </a:t>
            </a:r>
            <a:r>
              <a:rPr lang="en-US" sz="2000" i="1" dirty="0">
                <a:cs typeface="Times New Roman" pitchFamily="18" charset="0"/>
              </a:rPr>
              <a:t>do </a:t>
            </a:r>
            <a:endParaRPr lang="ru-RU" sz="2000" dirty="0"/>
          </a:p>
          <a:p>
            <a:pPr indent="449263" algn="just" eaLnBrk="0" hangingPunct="0">
              <a:defRPr/>
            </a:pPr>
            <a:r>
              <a:rPr lang="ru-RU" sz="2000" i="1" dirty="0">
                <a:solidFill>
                  <a:srgbClr val="FF0000"/>
                </a:solidFill>
                <a:cs typeface="Times New Roman" pitchFamily="18" charset="0"/>
              </a:rPr>
              <a:t>		</a:t>
            </a:r>
            <a:r>
              <a:rPr lang="en-US" sz="2000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begin</a:t>
            </a:r>
            <a:endParaRPr lang="ru-RU" sz="20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449263" algn="just" eaLnBrk="0" hangingPunct="0">
              <a:defRPr/>
            </a:pPr>
            <a:r>
              <a:rPr lang="ru-RU" sz="2000" i="1" dirty="0">
                <a:solidFill>
                  <a:srgbClr val="7030A0"/>
                </a:solidFill>
                <a:cs typeface="Times New Roman" pitchFamily="18" charset="0"/>
              </a:rPr>
              <a:t>		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n:=n+1;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indent="449263" algn="just" eaLnBrk="0" hangingPunct="0">
              <a:defRPr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		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s:=s+1/n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indent="449263" algn="just" eaLnBrk="0" hangingPunct="0">
              <a:defRPr/>
            </a:pPr>
            <a:r>
              <a:rPr lang="ru-RU" sz="2000" i="1" dirty="0">
                <a:solidFill>
                  <a:srgbClr val="FF0000"/>
                </a:solidFill>
                <a:cs typeface="Times New Roman" pitchFamily="18" charset="0"/>
              </a:rPr>
              <a:t>		</a:t>
            </a:r>
            <a:r>
              <a:rPr lang="en-US" sz="2000" i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end;</a:t>
            </a:r>
            <a:endParaRPr lang="ru-RU" sz="2000" i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indent="449263" algn="just" eaLnBrk="0" hangingPunct="0">
              <a:defRPr/>
            </a:pPr>
            <a:r>
              <a:rPr lang="en-US" sz="2000" i="1" dirty="0" err="1">
                <a:cs typeface="Times New Roman" pitchFamily="18" charset="0"/>
              </a:rPr>
              <a:t>writeln</a:t>
            </a:r>
            <a:r>
              <a:rPr lang="en-US" sz="2000" i="1" dirty="0">
                <a:cs typeface="Times New Roman" pitchFamily="18" charset="0"/>
              </a:rPr>
              <a:t>(</a:t>
            </a:r>
            <a:r>
              <a:rPr lang="en-US" sz="2000" b="1" i="1" dirty="0">
                <a:cs typeface="Times New Roman" pitchFamily="18" charset="0"/>
              </a:rPr>
              <a:t>s);</a:t>
            </a:r>
            <a:endParaRPr lang="ru-RU" sz="2000" dirty="0"/>
          </a:p>
          <a:p>
            <a:pPr indent="449263" algn="just" eaLnBrk="0" hangingPunct="0">
              <a:defRPr/>
            </a:pPr>
            <a:r>
              <a:rPr lang="en-US" sz="2000" i="1" dirty="0" err="1">
                <a:cs typeface="Times New Roman" pitchFamily="18" charset="0"/>
              </a:rPr>
              <a:t>readln</a:t>
            </a:r>
            <a:endParaRPr lang="ru-RU" sz="2000" dirty="0"/>
          </a:p>
          <a:p>
            <a:pPr indent="449263" algn="just" eaLnBrk="0" hangingPunct="0">
              <a:defRPr/>
            </a:pPr>
            <a:r>
              <a:rPr lang="en-US" sz="2000" i="1" dirty="0">
                <a:cs typeface="Times New Roman" pitchFamily="18" charset="0"/>
              </a:rPr>
              <a:t>end.</a:t>
            </a:r>
            <a:endParaRPr lang="en-US" sz="2000" dirty="0"/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101850"/>
            <a:ext cx="4148137" cy="45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0" name="Прямоугольник 10"/>
          <p:cNvSpPr>
            <a:spLocks noChangeArrowheads="1"/>
          </p:cNvSpPr>
          <p:nvPr/>
        </p:nvSpPr>
        <p:spPr bwMode="auto">
          <a:xfrm>
            <a:off x="231775" y="1919288"/>
            <a:ext cx="8626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 eaLnBrk="0" hangingPunct="0"/>
            <a:r>
              <a:rPr lang="ru-RU">
                <a:cs typeface="Times New Roman" pitchFamily="18" charset="0"/>
              </a:rPr>
              <a:t>ПРИМЕР: Программа подсчета суммы </a:t>
            </a:r>
            <a:r>
              <a:rPr lang="en-US">
                <a:cs typeface="Times New Roman" pitchFamily="18" charset="0"/>
              </a:rPr>
              <a:t>S</a:t>
            </a:r>
            <a:r>
              <a:rPr lang="ru-RU">
                <a:cs typeface="Times New Roman" pitchFamily="18" charset="0"/>
              </a:rPr>
              <a:t> первых 1000 членов гармонического ряда </a:t>
            </a:r>
            <a:r>
              <a:rPr lang="en-US">
                <a:cs typeface="Times New Roman" pitchFamily="18" charset="0"/>
              </a:rPr>
              <a:t>     </a:t>
            </a:r>
            <a:r>
              <a:rPr lang="en-US" b="1">
                <a:cs typeface="Times New Roman" pitchFamily="18" charset="0"/>
              </a:rPr>
              <a:t>1+1/2+1/3+1/4+…1/N</a:t>
            </a:r>
            <a:endParaRPr lang="ru-RU" b="1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36538" y="285750"/>
            <a:ext cx="8621712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Команды цикла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ПОКА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</a:rPr>
              <a:t>на языке Паскаль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/>
      <p:bldP spid="522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214313" y="1785938"/>
            <a:ext cx="867568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Вычислить значение функции у=2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sin</a:t>
            </a:r>
            <a:r>
              <a:rPr lang="en-US" sz="24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x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интервале от </a:t>
            </a:r>
            <a:b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а)-1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до 1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для целых чисел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б) на интервале -3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 pitchFamily="18" charset="2"/>
              </a:rPr>
              <a:t> до 3</a:t>
            </a:r>
          </a:p>
          <a:p>
            <a:pPr eaLnBrk="1" hangingPunct="1"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Ученик в первый день выучил 5 английский слов. В каждый следующий  день он выучивал на 2 слова больше, чем в предыдущий. Сколько английских слов выучит ученик в 10-ый день занятий?</a:t>
            </a:r>
          </a:p>
          <a:p>
            <a:pPr eaLnBrk="1" hangingPunct="1">
              <a:defRPr/>
            </a:pPr>
            <a:endParaRPr lang="ru-RU" sz="2400" dirty="0" smtClean="0">
              <a:solidFill>
                <a:srgbClr val="CC0099"/>
              </a:solidFill>
              <a:sym typeface="Symbol" pitchFamily="18" charset="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428750" y="357188"/>
            <a:ext cx="3790950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Циклы. Задачи</a:t>
            </a:r>
            <a:br>
              <a:rPr lang="ru-RU" sz="3200" b="1" i="1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</a:br>
            <a:endParaRPr lang="ru-RU" sz="3200" b="1" i="1" dirty="0">
              <a:solidFill>
                <a:schemeClr val="bg2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196975"/>
            <a:ext cx="8253413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28750" y="357188"/>
            <a:ext cx="2357438" cy="571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b="1" i="1" dirty="0">
                <a:solidFill>
                  <a:srgbClr val="3333CC"/>
                </a:solidFill>
                <a:latin typeface="+mj-lt"/>
                <a:ea typeface="+mj-ea"/>
                <a:cs typeface="+mj-cs"/>
              </a:rPr>
              <a:t>ЦИКЛЫ</a:t>
            </a:r>
            <a:endParaRPr lang="ru-RU" sz="3600" b="1" dirty="0">
              <a:solidFill>
                <a:srgbClr val="FF00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11638" y="1354138"/>
            <a:ext cx="4824412" cy="5329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/>
          <p:cNvSpPr txBox="1">
            <a:spLocks noChangeArrowheads="1"/>
          </p:cNvSpPr>
          <p:nvPr/>
        </p:nvSpPr>
        <p:spPr bwMode="auto">
          <a:xfrm>
            <a:off x="142875" y="1103313"/>
            <a:ext cx="9144000" cy="575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300" i="1"/>
              <a:t>program prim10;</a:t>
            </a:r>
            <a:endParaRPr lang="ru-RU" sz="2300" i="1"/>
          </a:p>
          <a:p>
            <a:r>
              <a:rPr lang="en-US" sz="2300" i="1"/>
              <a:t>var n,x,max,i: integer;</a:t>
            </a:r>
            <a:endParaRPr lang="ru-RU" sz="2300" i="1"/>
          </a:p>
          <a:p>
            <a:r>
              <a:rPr lang="en-US" sz="2300" i="1"/>
              <a:t>begin</a:t>
            </a:r>
            <a:endParaRPr lang="ru-RU" sz="2300" i="1"/>
          </a:p>
          <a:p>
            <a:r>
              <a:rPr lang="en-US" sz="2300" i="1"/>
              <a:t>writeln(‘</a:t>
            </a:r>
            <a:r>
              <a:rPr lang="ru-RU" sz="2300" i="1"/>
              <a:t>Введиде </a:t>
            </a:r>
            <a:r>
              <a:rPr lang="en-US" sz="2300" i="1"/>
              <a:t>N</a:t>
            </a:r>
            <a:r>
              <a:rPr lang="ru-RU" sz="2300" i="1"/>
              <a:t>, количество чисел</a:t>
            </a:r>
            <a:r>
              <a:rPr lang="en-US" sz="2300" i="1"/>
              <a:t>’);</a:t>
            </a:r>
            <a:endParaRPr lang="ru-RU" sz="2300" i="1"/>
          </a:p>
          <a:p>
            <a:r>
              <a:rPr lang="en-US" sz="2300" i="1"/>
              <a:t>readln(n);</a:t>
            </a:r>
            <a:endParaRPr lang="ru-RU" sz="2300" i="1"/>
          </a:p>
          <a:p>
            <a:r>
              <a:rPr lang="en-US" sz="2300" i="1"/>
              <a:t>i:=1;</a:t>
            </a:r>
            <a:endParaRPr lang="ru-RU" sz="2300" i="1"/>
          </a:p>
          <a:p>
            <a:r>
              <a:rPr lang="en-US" sz="2300" i="1"/>
              <a:t>max:=-32000;</a:t>
            </a:r>
            <a:endParaRPr lang="ru-RU" sz="2300" i="1"/>
          </a:p>
          <a:p>
            <a:r>
              <a:rPr lang="en-US" sz="2300" b="1" i="1"/>
              <a:t>while</a:t>
            </a:r>
            <a:r>
              <a:rPr lang="en-US" sz="2300" i="1"/>
              <a:t> i&lt;N </a:t>
            </a:r>
            <a:r>
              <a:rPr lang="en-US" sz="2300" b="1" i="1"/>
              <a:t>do</a:t>
            </a:r>
            <a:r>
              <a:rPr lang="en-US" sz="2300" i="1"/>
              <a:t> begin</a:t>
            </a:r>
            <a:endParaRPr lang="ru-RU" sz="2300" i="1"/>
          </a:p>
          <a:p>
            <a:r>
              <a:rPr lang="ru-RU" sz="2300" i="1"/>
              <a:t>	</a:t>
            </a:r>
            <a:r>
              <a:rPr lang="en-US" sz="2300" i="1"/>
              <a:t>write(‘</a:t>
            </a:r>
            <a:r>
              <a:rPr lang="ru-RU" sz="2300" i="1"/>
              <a:t>Введите число</a:t>
            </a:r>
            <a:r>
              <a:rPr lang="en-US" sz="2300" i="1"/>
              <a:t>’);</a:t>
            </a:r>
            <a:endParaRPr lang="ru-RU" sz="2300" i="1"/>
          </a:p>
          <a:p>
            <a:r>
              <a:rPr lang="ru-RU" sz="2300" i="1"/>
              <a:t>	</a:t>
            </a:r>
            <a:r>
              <a:rPr lang="en-US" sz="2300" i="1"/>
              <a:t>readln(x);</a:t>
            </a:r>
            <a:endParaRPr lang="ru-RU" sz="2300" i="1"/>
          </a:p>
          <a:p>
            <a:r>
              <a:rPr lang="ru-RU" sz="2300" i="1"/>
              <a:t>	</a:t>
            </a:r>
            <a:r>
              <a:rPr lang="en-US" sz="2300" i="1"/>
              <a:t>if x&gt;max then max:=x;</a:t>
            </a:r>
            <a:endParaRPr lang="ru-RU" sz="2300" i="1"/>
          </a:p>
          <a:p>
            <a:r>
              <a:rPr lang="ru-RU" sz="2300" i="1"/>
              <a:t>	</a:t>
            </a:r>
            <a:r>
              <a:rPr lang="en-US" sz="2300" i="1"/>
              <a:t>i</a:t>
            </a:r>
            <a:r>
              <a:rPr lang="ru-RU" sz="2300" i="1"/>
              <a:t>:=</a:t>
            </a:r>
            <a:r>
              <a:rPr lang="en-US" sz="2300" i="1"/>
              <a:t>i</a:t>
            </a:r>
            <a:r>
              <a:rPr lang="ru-RU" sz="2300" i="1"/>
              <a:t>+1;</a:t>
            </a:r>
          </a:p>
          <a:p>
            <a:r>
              <a:rPr lang="ru-RU" sz="2300" i="1"/>
              <a:t>	</a:t>
            </a:r>
            <a:r>
              <a:rPr lang="en-US" sz="2300" i="1"/>
              <a:t>end</a:t>
            </a:r>
            <a:r>
              <a:rPr lang="ru-RU" sz="2300" i="1"/>
              <a:t>;</a:t>
            </a:r>
          </a:p>
          <a:p>
            <a:r>
              <a:rPr lang="en-US" sz="2300" i="1"/>
              <a:t>writeln</a:t>
            </a:r>
            <a:r>
              <a:rPr lang="ru-RU" sz="2300" i="1"/>
              <a:t>(‘максимальное число в последовательности  ’, </a:t>
            </a:r>
            <a:r>
              <a:rPr lang="en-US" sz="2300" i="1"/>
              <a:t>max </a:t>
            </a:r>
            <a:r>
              <a:rPr lang="ru-RU" sz="2300" i="1"/>
              <a:t>);</a:t>
            </a:r>
          </a:p>
          <a:p>
            <a:r>
              <a:rPr lang="en-US" sz="2300" i="1"/>
              <a:t>end.</a:t>
            </a:r>
            <a:endParaRPr lang="ru-RU" sz="2300" i="1"/>
          </a:p>
          <a:p>
            <a:endParaRPr lang="ru-RU" sz="230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42875" y="26987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Программа нахождения максимального числа среди чисел веденных с клавиатуры</a:t>
            </a:r>
            <a:endParaRPr lang="ru-RU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5">
  <a:themeElements>
    <a:clrScheme name="Другая 75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F2F2F2"/>
      </a:hlink>
      <a:folHlink>
        <a:srgbClr val="D8D8D8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5">
  <a:themeElements>
    <a:clrScheme name="Другая 75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F2F2F2"/>
      </a:hlink>
      <a:folHlink>
        <a:srgbClr val="D8D8D8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5">
  <a:themeElements>
    <a:clrScheme name="Другая 75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F2F2F2"/>
      </a:hlink>
      <a:folHlink>
        <a:srgbClr val="D8D8D8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2046</TotalTime>
  <Words>770</Words>
  <Application>Microsoft Office PowerPoint</Application>
  <PresentationFormat>Экран (4:3)</PresentationFormat>
  <Paragraphs>273</Paragraphs>
  <Slides>31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31</vt:i4>
      </vt:variant>
    </vt:vector>
  </HeadingPairs>
  <TitlesOfParts>
    <vt:vector size="44" baseType="lpstr">
      <vt:lpstr>Arial</vt:lpstr>
      <vt:lpstr>Calibri</vt:lpstr>
      <vt:lpstr>Arial Black</vt:lpstr>
      <vt:lpstr>Times New Roman</vt:lpstr>
      <vt:lpstr>Adobe Myungjo Std M</vt:lpstr>
      <vt:lpstr>Wingdings</vt:lpstr>
      <vt:lpstr>Dotum</vt:lpstr>
      <vt:lpstr>Arno Pro Caption</vt:lpstr>
      <vt:lpstr>Symbol</vt:lpstr>
      <vt:lpstr>Wingdings 2</vt:lpstr>
      <vt:lpstr>Тема5</vt:lpstr>
      <vt:lpstr>2_Тема5</vt:lpstr>
      <vt:lpstr>1_Тема5</vt:lpstr>
      <vt:lpstr> </vt:lpstr>
      <vt:lpstr>Слайд 2</vt:lpstr>
      <vt:lpstr>Линейные алгоритмы</vt:lpstr>
      <vt:lpstr>СЛЕДОВАНИЕ ( ЛИНЕЙНЫЕ) </vt:lpstr>
      <vt:lpstr>     Какие операторы  используются в Pascal для решения  задач  на алгоритмы следования?  </vt:lpstr>
      <vt:lpstr>Команды следования  на Паскале  </vt:lpstr>
      <vt:lpstr>Разветвляющиеся алгоритмы</vt:lpstr>
      <vt:lpstr>ВЕТВЛЕНИЕ (РАЗВЕТВЛЯЮЩИЙ) </vt:lpstr>
      <vt:lpstr>Слайд 9</vt:lpstr>
      <vt:lpstr>Слайд 10</vt:lpstr>
      <vt:lpstr>УСЛОВИЯ В ВЕТВЛЕНИЯХ</vt:lpstr>
      <vt:lpstr>Вопросы, которые надо задавать  при определении связи  в математической модели для ветвлений</vt:lpstr>
      <vt:lpstr>Слайд 13</vt:lpstr>
      <vt:lpstr>Слайд 14</vt:lpstr>
      <vt:lpstr>Слайд 15</vt:lpstr>
      <vt:lpstr>Слайд 16</vt:lpstr>
      <vt:lpstr>Составные условия на языке Паскаль</vt:lpstr>
      <vt:lpstr>Примеры команды если </vt:lpstr>
      <vt:lpstr>Слайд 19</vt:lpstr>
      <vt:lpstr>Циклические алгоритмы</vt:lpstr>
      <vt:lpstr>Слайд 21</vt:lpstr>
      <vt:lpstr>ЦИКЛЫ</vt:lpstr>
      <vt:lpstr>Слайд 23</vt:lpstr>
      <vt:lpstr>Вопросы, которые надо задавать при определении связи  в математической модели для циклов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ttl_80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Bliss</dc:creator>
  <cp:lastModifiedBy>bliss</cp:lastModifiedBy>
  <cp:revision>142</cp:revision>
  <dcterms:created xsi:type="dcterms:W3CDTF">2004-11-08T21:48:10Z</dcterms:created>
  <dcterms:modified xsi:type="dcterms:W3CDTF">2016-02-24T18:58:18Z</dcterms:modified>
</cp:coreProperties>
</file>