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81" r:id="rId3"/>
    <p:sldId id="278" r:id="rId4"/>
    <p:sldId id="279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FF99"/>
    <a:srgbClr val="CC00CC"/>
    <a:srgbClr val="777777"/>
    <a:srgbClr val="969696"/>
    <a:srgbClr val="CCFFFF"/>
    <a:srgbClr val="009900"/>
    <a:srgbClr val="00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54" autoAdjust="0"/>
    <p:restoredTop sz="93287" autoAdjust="0"/>
  </p:normalViewPr>
  <p:slideViewPr>
    <p:cSldViewPr snapToGrid="0">
      <p:cViewPr varScale="1">
        <p:scale>
          <a:sx n="77" d="100"/>
          <a:sy n="77" d="100"/>
        </p:scale>
        <p:origin x="-10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 userDrawn="1"/>
        </p:nvSpPr>
        <p:spPr bwMode="auto">
          <a:xfrm>
            <a:off x="341313" y="160338"/>
            <a:ext cx="31750" cy="5254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ChangeArrowheads="1"/>
          </p:cNvSpPr>
          <p:nvPr userDrawn="1"/>
        </p:nvSpPr>
        <p:spPr bwMode="auto">
          <a:xfrm flipV="1">
            <a:off x="228600" y="541338"/>
            <a:ext cx="8693150" cy="55562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6" name="Picture 2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25" y="236538"/>
            <a:ext cx="205740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1738" y="7938"/>
            <a:ext cx="420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 algn="ctr">
              <a:defRPr sz="3600" b="1" i="1">
                <a:latin typeface="Arial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4419600"/>
            <a:ext cx="7620000" cy="1219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4229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2500" y="1981200"/>
            <a:ext cx="4229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38950" y="685800"/>
            <a:ext cx="21526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685800"/>
            <a:ext cx="63055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81000" y="685800"/>
            <a:ext cx="8610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85800"/>
            <a:ext cx="8402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8610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230" name="Rectangle 14"/>
          <p:cNvSpPr>
            <a:spLocks noChangeArrowheads="1"/>
          </p:cNvSpPr>
          <p:nvPr userDrawn="1"/>
        </p:nvSpPr>
        <p:spPr bwMode="auto">
          <a:xfrm>
            <a:off x="341313" y="160338"/>
            <a:ext cx="31750" cy="52546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31" name="Rectangle 15"/>
          <p:cNvSpPr>
            <a:spLocks noChangeArrowheads="1"/>
          </p:cNvSpPr>
          <p:nvPr userDrawn="1"/>
        </p:nvSpPr>
        <p:spPr bwMode="auto">
          <a:xfrm flipV="1">
            <a:off x="228600" y="541338"/>
            <a:ext cx="8693150" cy="55562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030" name="Picture 16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4025" y="236538"/>
            <a:ext cx="205740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7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471738" y="7938"/>
            <a:ext cx="420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Tahoma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ChangeArrowheads="1"/>
          </p:cNvSpPr>
          <p:nvPr>
            <p:ph type="ctrTitle"/>
          </p:nvPr>
        </p:nvSpPr>
        <p:spPr>
          <a:xfrm>
            <a:off x="1001713" y="1260475"/>
            <a:ext cx="7543800" cy="1517650"/>
          </a:xfrm>
          <a:noFill/>
        </p:spPr>
        <p:txBody>
          <a:bodyPr/>
          <a:lstStyle/>
          <a:p>
            <a:pPr eaLnBrk="1" hangingPunct="1"/>
            <a:r>
              <a:rPr lang="ru-RU" sz="3200" smtClean="0"/>
              <a:t>Задачи  по логике</a:t>
            </a:r>
          </a:p>
        </p:txBody>
      </p:sp>
      <p:sp>
        <p:nvSpPr>
          <p:cNvPr id="3075" name="Rectangle 22"/>
          <p:cNvSpPr>
            <a:spLocks noGrp="1" noChangeArrowheads="1"/>
          </p:cNvSpPr>
          <p:nvPr>
            <p:ph type="subTitle" idx="1"/>
          </p:nvPr>
        </p:nvSpPr>
        <p:spPr>
          <a:xfrm>
            <a:off x="5719763" y="4194175"/>
            <a:ext cx="2776537" cy="619125"/>
          </a:xfrm>
        </p:spPr>
        <p:txBody>
          <a:bodyPr/>
          <a:lstStyle/>
          <a:p>
            <a:pPr eaLnBrk="1" hangingPunct="1"/>
            <a:r>
              <a:rPr lang="ru-RU" sz="2000" b="1" i="1" smtClean="0">
                <a:latin typeface="Arial" pitchFamily="34" charset="0"/>
              </a:rPr>
              <a:t>О. Б.</a:t>
            </a:r>
            <a:r>
              <a:rPr lang="ru-RU" sz="2000" smtClean="0"/>
              <a:t> </a:t>
            </a:r>
            <a:r>
              <a:rPr lang="ru-RU" sz="2000" b="1" i="1" smtClean="0">
                <a:latin typeface="Arial" pitchFamily="34" charset="0"/>
              </a:rPr>
              <a:t>Богомолова,</a:t>
            </a:r>
            <a:br>
              <a:rPr lang="ru-RU" sz="2000" b="1" i="1" smtClean="0">
                <a:latin typeface="Arial" pitchFamily="34" charset="0"/>
              </a:rPr>
            </a:br>
            <a:r>
              <a:rPr lang="ru-RU" sz="2000" b="1" i="1" smtClean="0">
                <a:latin typeface="Arial" pitchFamily="34" charset="0"/>
              </a:rPr>
              <a:t>Д. Ю. Усенков, С.Т.Ханнанова</a:t>
            </a:r>
          </a:p>
        </p:txBody>
      </p:sp>
      <p:pic>
        <p:nvPicPr>
          <p:cNvPr id="3076" name="Picture 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3216275"/>
            <a:ext cx="4970463" cy="338296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242888" y="2554288"/>
            <a:ext cx="8701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folHlink"/>
                </a:solidFill>
              </a:rPr>
              <a:t>Решение</a:t>
            </a:r>
            <a:endParaRPr lang="ru-RU" b="0">
              <a:solidFill>
                <a:schemeClr val="folHlink"/>
              </a:solidFill>
            </a:endParaRP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28613" y="3017838"/>
            <a:ext cx="822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600" b="0"/>
              <a:t>Составляем таблицу и проверяем каждый из предлагаемых вариантов ответов.</a:t>
            </a:r>
          </a:p>
        </p:txBody>
      </p:sp>
      <p:graphicFrame>
        <p:nvGraphicFramePr>
          <p:cNvPr id="113068" name="Group 428"/>
          <p:cNvGraphicFramePr>
            <a:graphicFrameLocks noGrp="1"/>
          </p:cNvGraphicFramePr>
          <p:nvPr/>
        </p:nvGraphicFramePr>
        <p:xfrm>
          <a:off x="1263650" y="3740150"/>
          <a:ext cx="6678613" cy="2103120"/>
        </p:xfrm>
        <a:graphic>
          <a:graphicData uri="http://schemas.openxmlformats.org/drawingml/2006/table">
            <a:tbl>
              <a:tblPr/>
              <a:tblGrid>
                <a:gridCol w="1336675"/>
                <a:gridCol w="1335088"/>
                <a:gridCol w="1335087"/>
                <a:gridCol w="1335088"/>
                <a:gridCol w="133667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Х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Y1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X&gt;2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Y2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X&gt;3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Y1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→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Y2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¬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3069" name="Text Box 429"/>
          <p:cNvSpPr txBox="1">
            <a:spLocks noChangeArrowheads="1"/>
          </p:cNvSpPr>
          <p:nvPr/>
        </p:nvSpPr>
        <p:spPr bwMode="auto">
          <a:xfrm>
            <a:off x="1465263" y="4383088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1</a:t>
            </a:r>
          </a:p>
        </p:txBody>
      </p:sp>
      <p:sp>
        <p:nvSpPr>
          <p:cNvPr id="113070" name="Text Box 430"/>
          <p:cNvSpPr txBox="1">
            <a:spLocks noChangeArrowheads="1"/>
          </p:cNvSpPr>
          <p:nvPr/>
        </p:nvSpPr>
        <p:spPr bwMode="auto">
          <a:xfrm>
            <a:off x="1465263" y="4729163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2</a:t>
            </a:r>
          </a:p>
        </p:txBody>
      </p:sp>
      <p:sp>
        <p:nvSpPr>
          <p:cNvPr id="113071" name="Text Box 431"/>
          <p:cNvSpPr txBox="1">
            <a:spLocks noChangeArrowheads="1"/>
          </p:cNvSpPr>
          <p:nvPr/>
        </p:nvSpPr>
        <p:spPr bwMode="auto">
          <a:xfrm>
            <a:off x="1465263" y="5108575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3</a:t>
            </a:r>
          </a:p>
        </p:txBody>
      </p:sp>
      <p:sp>
        <p:nvSpPr>
          <p:cNvPr id="113072" name="Text Box 432"/>
          <p:cNvSpPr txBox="1">
            <a:spLocks noChangeArrowheads="1"/>
          </p:cNvSpPr>
          <p:nvPr/>
        </p:nvSpPr>
        <p:spPr bwMode="auto">
          <a:xfrm>
            <a:off x="1465263" y="5470525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4</a:t>
            </a:r>
          </a:p>
        </p:txBody>
      </p:sp>
      <p:sp>
        <p:nvSpPr>
          <p:cNvPr id="113073" name="Text Box 433"/>
          <p:cNvSpPr txBox="1">
            <a:spLocks noChangeArrowheads="1"/>
          </p:cNvSpPr>
          <p:nvPr/>
        </p:nvSpPr>
        <p:spPr bwMode="auto">
          <a:xfrm>
            <a:off x="2805113" y="4367213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74" name="Text Box 434"/>
          <p:cNvSpPr txBox="1">
            <a:spLocks noChangeArrowheads="1"/>
          </p:cNvSpPr>
          <p:nvPr/>
        </p:nvSpPr>
        <p:spPr bwMode="auto">
          <a:xfrm>
            <a:off x="2805113" y="4713288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75" name="Text Box 435"/>
          <p:cNvSpPr txBox="1">
            <a:spLocks noChangeArrowheads="1"/>
          </p:cNvSpPr>
          <p:nvPr/>
        </p:nvSpPr>
        <p:spPr bwMode="auto">
          <a:xfrm>
            <a:off x="2805113" y="509270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3076" name="Text Box 436"/>
          <p:cNvSpPr txBox="1">
            <a:spLocks noChangeArrowheads="1"/>
          </p:cNvSpPr>
          <p:nvPr/>
        </p:nvSpPr>
        <p:spPr bwMode="auto">
          <a:xfrm>
            <a:off x="2805113" y="545465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3077" name="Text Box 437"/>
          <p:cNvSpPr txBox="1">
            <a:spLocks noChangeArrowheads="1"/>
          </p:cNvSpPr>
          <p:nvPr/>
        </p:nvSpPr>
        <p:spPr bwMode="auto">
          <a:xfrm>
            <a:off x="4129088" y="4383088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78" name="Text Box 438"/>
          <p:cNvSpPr txBox="1">
            <a:spLocks noChangeArrowheads="1"/>
          </p:cNvSpPr>
          <p:nvPr/>
        </p:nvSpPr>
        <p:spPr bwMode="auto">
          <a:xfrm>
            <a:off x="4129088" y="4729163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79" name="Text Box 439"/>
          <p:cNvSpPr txBox="1">
            <a:spLocks noChangeArrowheads="1"/>
          </p:cNvSpPr>
          <p:nvPr/>
        </p:nvSpPr>
        <p:spPr bwMode="auto">
          <a:xfrm>
            <a:off x="4129088" y="5108575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80" name="Text Box 440"/>
          <p:cNvSpPr txBox="1">
            <a:spLocks noChangeArrowheads="1"/>
          </p:cNvSpPr>
          <p:nvPr/>
        </p:nvSpPr>
        <p:spPr bwMode="auto">
          <a:xfrm>
            <a:off x="4129088" y="5470525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3081" name="Text Box 441"/>
          <p:cNvSpPr txBox="1">
            <a:spLocks noChangeArrowheads="1"/>
          </p:cNvSpPr>
          <p:nvPr/>
        </p:nvSpPr>
        <p:spPr bwMode="auto">
          <a:xfrm>
            <a:off x="155575" y="5980113"/>
            <a:ext cx="890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>
                <a:solidFill>
                  <a:schemeClr val="hlink"/>
                </a:solidFill>
              </a:rPr>
              <a:t>Операция следования (→) дает 0 только в одном случае – когда из 1 следует 0 </a:t>
            </a:r>
          </a:p>
        </p:txBody>
      </p:sp>
      <p:sp>
        <p:nvSpPr>
          <p:cNvPr id="113083" name="Text Box 443"/>
          <p:cNvSpPr txBox="1">
            <a:spLocks noChangeArrowheads="1"/>
          </p:cNvSpPr>
          <p:nvPr/>
        </p:nvSpPr>
        <p:spPr bwMode="auto">
          <a:xfrm>
            <a:off x="174625" y="5948363"/>
            <a:ext cx="4621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Правильный ответ - № 3 (число </a:t>
            </a:r>
            <a:r>
              <a:rPr lang="ru-RU">
                <a:solidFill>
                  <a:schemeClr val="folHlink"/>
                </a:solidFill>
              </a:rPr>
              <a:t>3</a:t>
            </a:r>
            <a:r>
              <a:rPr lang="ru-RU" b="0"/>
              <a:t>)</a:t>
            </a:r>
            <a:endParaRPr lang="ru-RU"/>
          </a:p>
        </p:txBody>
      </p:sp>
      <p:sp>
        <p:nvSpPr>
          <p:cNvPr id="113084" name="Text Box 444"/>
          <p:cNvSpPr txBox="1">
            <a:spLocks noChangeArrowheads="1"/>
          </p:cNvSpPr>
          <p:nvPr/>
        </p:nvSpPr>
        <p:spPr bwMode="auto">
          <a:xfrm>
            <a:off x="5453063" y="4367213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3085" name="Text Box 445"/>
          <p:cNvSpPr txBox="1">
            <a:spLocks noChangeArrowheads="1"/>
          </p:cNvSpPr>
          <p:nvPr/>
        </p:nvSpPr>
        <p:spPr bwMode="auto">
          <a:xfrm>
            <a:off x="5453063" y="4713288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3086" name="Text Box 446"/>
          <p:cNvSpPr txBox="1">
            <a:spLocks noChangeArrowheads="1"/>
          </p:cNvSpPr>
          <p:nvPr/>
        </p:nvSpPr>
        <p:spPr bwMode="auto">
          <a:xfrm>
            <a:off x="5453063" y="509270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87" name="Text Box 447"/>
          <p:cNvSpPr txBox="1">
            <a:spLocks noChangeArrowheads="1"/>
          </p:cNvSpPr>
          <p:nvPr/>
        </p:nvSpPr>
        <p:spPr bwMode="auto">
          <a:xfrm>
            <a:off x="5453063" y="545465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3088" name="Text Box 448"/>
          <p:cNvSpPr txBox="1">
            <a:spLocks noChangeArrowheads="1"/>
          </p:cNvSpPr>
          <p:nvPr/>
        </p:nvSpPr>
        <p:spPr bwMode="auto">
          <a:xfrm>
            <a:off x="6810375" y="4367213"/>
            <a:ext cx="928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89" name="Text Box 449"/>
          <p:cNvSpPr txBox="1">
            <a:spLocks noChangeArrowheads="1"/>
          </p:cNvSpPr>
          <p:nvPr/>
        </p:nvSpPr>
        <p:spPr bwMode="auto">
          <a:xfrm>
            <a:off x="6810375" y="4713288"/>
            <a:ext cx="928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3090" name="Text Box 450"/>
          <p:cNvSpPr txBox="1">
            <a:spLocks noChangeArrowheads="1"/>
          </p:cNvSpPr>
          <p:nvPr/>
        </p:nvSpPr>
        <p:spPr bwMode="auto">
          <a:xfrm>
            <a:off x="6810375" y="509270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3091" name="Text Box 451"/>
          <p:cNvSpPr txBox="1">
            <a:spLocks noChangeArrowheads="1"/>
          </p:cNvSpPr>
          <p:nvPr/>
        </p:nvSpPr>
        <p:spPr bwMode="auto">
          <a:xfrm>
            <a:off x="6810375" y="545465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graphicFrame>
        <p:nvGraphicFramePr>
          <p:cNvPr id="113132" name="Group 492"/>
          <p:cNvGraphicFramePr>
            <a:graphicFrameLocks noGrp="1"/>
          </p:cNvGraphicFramePr>
          <p:nvPr/>
        </p:nvGraphicFramePr>
        <p:xfrm>
          <a:off x="1263650" y="5111750"/>
          <a:ext cx="6678613" cy="365760"/>
        </p:xfrm>
        <a:graphic>
          <a:graphicData uri="http://schemas.openxmlformats.org/drawingml/2006/table">
            <a:tbl>
              <a:tblPr/>
              <a:tblGrid>
                <a:gridCol w="1336675"/>
                <a:gridCol w="1335088"/>
                <a:gridCol w="1335087"/>
                <a:gridCol w="1335088"/>
                <a:gridCol w="133667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174" name="Text Box 2"/>
          <p:cNvSpPr txBox="1">
            <a:spLocks noChangeArrowheads="1"/>
          </p:cNvSpPr>
          <p:nvPr/>
        </p:nvSpPr>
        <p:spPr bwMode="auto">
          <a:xfrm>
            <a:off x="217488" y="757238"/>
            <a:ext cx="86645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u="sng">
                <a:solidFill>
                  <a:srgbClr val="009900"/>
                </a:solidFill>
              </a:rPr>
              <a:t>Определение числа, для которого истинно логическое высказывание </a:t>
            </a:r>
          </a:p>
        </p:txBody>
      </p:sp>
      <p:sp>
        <p:nvSpPr>
          <p:cNvPr id="4175" name="Text Box 3"/>
          <p:cNvSpPr txBox="1">
            <a:spLocks noChangeArrowheads="1"/>
          </p:cNvSpPr>
          <p:nvPr/>
        </p:nvSpPr>
        <p:spPr bwMode="auto">
          <a:xfrm>
            <a:off x="0" y="1220788"/>
            <a:ext cx="8885238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hlink"/>
                </a:solidFill>
              </a:rPr>
              <a:t>2009-A7.</a:t>
            </a:r>
            <a:r>
              <a:rPr lang="ru-RU" b="0"/>
              <a:t> Для какого из указанных значений </a:t>
            </a:r>
            <a:r>
              <a:rPr lang="ru-RU"/>
              <a:t>X</a:t>
            </a:r>
            <a:r>
              <a:rPr lang="ru-RU" b="0"/>
              <a:t> истинно высказывание</a:t>
            </a:r>
          </a:p>
          <a:p>
            <a:r>
              <a:rPr lang="ru-RU" sz="800" b="0"/>
              <a:t> </a:t>
            </a:r>
          </a:p>
          <a:p>
            <a:r>
              <a:rPr lang="ru-RU">
                <a:solidFill>
                  <a:schemeClr val="folHlink"/>
                </a:solidFill>
              </a:rPr>
              <a:t>¬ ((X&gt;2) → (X&gt;3))</a:t>
            </a:r>
            <a:r>
              <a:rPr lang="ru-RU" b="0"/>
              <a:t> ?</a:t>
            </a:r>
            <a:r>
              <a:rPr lang="ru-RU"/>
              <a:t> </a:t>
            </a:r>
          </a:p>
        </p:txBody>
      </p:sp>
      <p:graphicFrame>
        <p:nvGraphicFramePr>
          <p:cNvPr id="31" name="Group 99"/>
          <p:cNvGraphicFramePr>
            <a:graphicFrameLocks noGrp="1"/>
          </p:cNvGraphicFramePr>
          <p:nvPr/>
        </p:nvGraphicFramePr>
        <p:xfrm>
          <a:off x="1546225" y="2009775"/>
          <a:ext cx="5843640" cy="457200"/>
        </p:xfrm>
        <a:graphic>
          <a:graphicData uri="http://schemas.openxmlformats.org/drawingml/2006/table">
            <a:tbl>
              <a:tblPr/>
              <a:tblGrid>
                <a:gridCol w="740788"/>
                <a:gridCol w="719716"/>
                <a:gridCol w="713232"/>
                <a:gridCol w="748894"/>
                <a:gridCol w="700264"/>
                <a:gridCol w="760241"/>
                <a:gridCol w="721337"/>
                <a:gridCol w="739168"/>
              </a:tblGrid>
              <a:tr h="2333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3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3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80"/>
                                        <p:tgtEl>
                                          <p:spTgt spid="1130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80"/>
                                        <p:tgtEl>
                                          <p:spTgt spid="1130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80"/>
                                        <p:tgtEl>
                                          <p:spTgt spid="1130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1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1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1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11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1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1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1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1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1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3" dur="80"/>
                                        <p:tgtEl>
                                          <p:spTgt spid="1130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4" dur="80"/>
                                        <p:tgtEl>
                                          <p:spTgt spid="1130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80"/>
                                        <p:tgtEl>
                                          <p:spTgt spid="1130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69" grpId="0"/>
      <p:bldP spid="113070" grpId="0"/>
      <p:bldP spid="113071" grpId="0"/>
      <p:bldP spid="113072" grpId="0"/>
      <p:bldP spid="113073" grpId="0"/>
      <p:bldP spid="113074" grpId="0"/>
      <p:bldP spid="113075" grpId="0"/>
      <p:bldP spid="113076" grpId="0"/>
      <p:bldP spid="113077" grpId="0"/>
      <p:bldP spid="113078" grpId="0"/>
      <p:bldP spid="113079" grpId="0"/>
      <p:bldP spid="113080" grpId="0"/>
      <p:bldP spid="113081" grpId="0"/>
      <p:bldP spid="113081" grpId="1"/>
      <p:bldP spid="113083" grpId="0"/>
      <p:bldP spid="113084" grpId="0"/>
      <p:bldP spid="113085" grpId="0"/>
      <p:bldP spid="113086" grpId="0"/>
      <p:bldP spid="113087" grpId="0"/>
      <p:bldP spid="113089" grpId="0"/>
      <p:bldP spid="113090" grpId="0"/>
      <p:bldP spid="11309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57188" y="757238"/>
            <a:ext cx="77009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u="sng">
                <a:solidFill>
                  <a:srgbClr val="009900"/>
                </a:solidFill>
              </a:rPr>
              <a:t>Определение, какое имя соответствует предложенному логическому условию 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14313" y="2265363"/>
            <a:ext cx="8701087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hlink"/>
                </a:solidFill>
              </a:rPr>
              <a:t>2011-A15.</a:t>
            </a:r>
            <a:r>
              <a:rPr lang="ru-RU" b="0"/>
              <a:t> Какое из приведенных имен удовлетворяет логическому условию:</a:t>
            </a:r>
          </a:p>
          <a:p>
            <a:r>
              <a:rPr lang="ru-RU">
                <a:solidFill>
                  <a:schemeClr val="folHlink"/>
                </a:solidFill>
              </a:rPr>
              <a:t>¬ (последняя буква гласная → первая буква согласная) </a:t>
            </a:r>
            <a:r>
              <a:rPr lang="ru-RU">
                <a:solidFill>
                  <a:schemeClr val="folHlink"/>
                </a:solidFill>
                <a:sym typeface="Symbol" pitchFamily="18" charset="2"/>
              </a:rPr>
              <a:t></a:t>
            </a:r>
            <a:r>
              <a:rPr lang="ru-RU">
                <a:solidFill>
                  <a:schemeClr val="folHlink"/>
                </a:solidFill>
              </a:rPr>
              <a:t>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>
                <a:solidFill>
                  <a:schemeClr val="folHlink"/>
                </a:solidFill>
              </a:rPr>
              <a:t>вторая буква согласная</a:t>
            </a:r>
          </a:p>
          <a:p>
            <a:pPr>
              <a:spcBef>
                <a:spcPct val="30000"/>
              </a:spcBef>
            </a:pPr>
            <a:r>
              <a:rPr lang="ru-RU" b="0"/>
              <a:t>1) </a:t>
            </a:r>
            <a:r>
              <a:rPr lang="ru-RU"/>
              <a:t>ИРИНА</a:t>
            </a:r>
          </a:p>
          <a:p>
            <a:pPr>
              <a:spcBef>
                <a:spcPct val="30000"/>
              </a:spcBef>
            </a:pPr>
            <a:r>
              <a:rPr lang="ru-RU" b="0"/>
              <a:t>2) </a:t>
            </a:r>
            <a:r>
              <a:rPr lang="ru-RU"/>
              <a:t>АРТЕМ</a:t>
            </a:r>
          </a:p>
          <a:p>
            <a:pPr>
              <a:spcBef>
                <a:spcPct val="30000"/>
              </a:spcBef>
            </a:pPr>
            <a:r>
              <a:rPr lang="ru-RU" b="0"/>
              <a:t>3) </a:t>
            </a:r>
            <a:r>
              <a:rPr lang="ru-RU"/>
              <a:t>СТЕПАН</a:t>
            </a:r>
          </a:p>
          <a:p>
            <a:pPr>
              <a:spcBef>
                <a:spcPct val="30000"/>
              </a:spcBef>
            </a:pPr>
            <a:r>
              <a:rPr lang="ru-RU" b="0"/>
              <a:t>4) </a:t>
            </a:r>
            <a:r>
              <a:rPr lang="ru-RU"/>
              <a:t>МАРИЯ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357188" y="757238"/>
            <a:ext cx="77009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u="sng">
                <a:solidFill>
                  <a:srgbClr val="009900"/>
                </a:solidFill>
              </a:rPr>
              <a:t>III. Определение, какое имя соответствует предложенному логическому условию</a:t>
            </a:r>
            <a:r>
              <a:rPr lang="ru-RU"/>
              <a:t> 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41313" y="1487488"/>
            <a:ext cx="87010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folHlink"/>
                </a:solidFill>
              </a:rPr>
              <a:t>Решение</a:t>
            </a:r>
            <a:endParaRPr lang="ru-RU" b="0">
              <a:solidFill>
                <a:schemeClr val="folHlink"/>
              </a:solidFill>
            </a:endParaRPr>
          </a:p>
        </p:txBody>
      </p:sp>
      <p:sp>
        <p:nvSpPr>
          <p:cNvPr id="6148" name="Text Box 36"/>
          <p:cNvSpPr txBox="1">
            <a:spLocks noChangeArrowheads="1"/>
          </p:cNvSpPr>
          <p:nvPr/>
        </p:nvSpPr>
        <p:spPr bwMode="auto">
          <a:xfrm>
            <a:off x="328613" y="1897063"/>
            <a:ext cx="8229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1600" b="0"/>
              <a:t>Составляем таблицу. Прежде всего, формулируем в ней логические значения, соответствующие указанным в исходном выражении условиям.</a:t>
            </a:r>
          </a:p>
        </p:txBody>
      </p:sp>
      <p:sp>
        <p:nvSpPr>
          <p:cNvPr id="110658" name="Text Box 66"/>
          <p:cNvSpPr txBox="1">
            <a:spLocks noChangeArrowheads="1"/>
          </p:cNvSpPr>
          <p:nvPr/>
        </p:nvSpPr>
        <p:spPr bwMode="auto">
          <a:xfrm>
            <a:off x="914400" y="2522538"/>
            <a:ext cx="721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folHlink"/>
                </a:solidFill>
              </a:rPr>
              <a:t>¬ (последняя буква гласная → первая буква согласная) </a:t>
            </a:r>
            <a:r>
              <a:rPr lang="ru-RU">
                <a:solidFill>
                  <a:schemeClr val="folHlink"/>
                </a:solidFill>
                <a:sym typeface="Symbol" pitchFamily="18" charset="2"/>
              </a:rPr>
              <a:t></a:t>
            </a:r>
            <a:r>
              <a:rPr lang="ru-RU">
                <a:solidFill>
                  <a:schemeClr val="folHlink"/>
                </a:solidFill>
              </a:rPr>
              <a:t>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>
                <a:solidFill>
                  <a:schemeClr val="folHlink"/>
                </a:solidFill>
              </a:rPr>
              <a:t>вторая буква согласная</a:t>
            </a:r>
            <a:endParaRPr lang="ru-RU"/>
          </a:p>
        </p:txBody>
      </p:sp>
      <p:graphicFrame>
        <p:nvGraphicFramePr>
          <p:cNvPr id="111119" name="Group 527"/>
          <p:cNvGraphicFramePr>
            <a:graphicFrameLocks noGrp="1"/>
          </p:cNvGraphicFramePr>
          <p:nvPr/>
        </p:nvGraphicFramePr>
        <p:xfrm>
          <a:off x="157163" y="3332163"/>
          <a:ext cx="8891587" cy="2651760"/>
        </p:xfrm>
        <a:graphic>
          <a:graphicData uri="http://schemas.openxmlformats.org/drawingml/2006/table">
            <a:tbl>
              <a:tblPr/>
              <a:tblGrid>
                <a:gridCol w="1228725"/>
                <a:gridCol w="1323975"/>
                <a:gridCol w="1274762"/>
                <a:gridCol w="1273175"/>
                <a:gridCol w="1225550"/>
                <a:gridCol w="1227138"/>
                <a:gridCol w="1338262"/>
              </a:tblGrid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X1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PSMT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последняя буква гласная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X2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PSMT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первая буква согласная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X3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PSMT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вторая буква согласная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X1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-BoldMT" charset="0"/>
                        </a:rPr>
                        <a:t>→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-BoldMT" charset="0"/>
                        </a:rPr>
                        <a:t> X2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¬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 X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4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  <a:sym typeface="Symbol" pitchFamily="18" charset="2"/>
                        </a:rPr>
                        <a:t>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 X3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ИРИНА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PSMT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АРТЕМ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PSMT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СТЕПАН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PSMT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МАРИЯ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PSMT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1120" name="Text Box 528"/>
          <p:cNvSpPr txBox="1">
            <a:spLocks noChangeArrowheads="1"/>
          </p:cNvSpPr>
          <p:nvPr/>
        </p:nvSpPr>
        <p:spPr bwMode="auto">
          <a:xfrm>
            <a:off x="1544638" y="450850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21" name="Text Box 529"/>
          <p:cNvSpPr txBox="1">
            <a:spLocks noChangeArrowheads="1"/>
          </p:cNvSpPr>
          <p:nvPr/>
        </p:nvSpPr>
        <p:spPr bwMode="auto">
          <a:xfrm>
            <a:off x="1544638" y="487045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22" name="Text Box 530"/>
          <p:cNvSpPr txBox="1">
            <a:spLocks noChangeArrowheads="1"/>
          </p:cNvSpPr>
          <p:nvPr/>
        </p:nvSpPr>
        <p:spPr bwMode="auto">
          <a:xfrm>
            <a:off x="1544638" y="5248275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23" name="Text Box 531"/>
          <p:cNvSpPr txBox="1">
            <a:spLocks noChangeArrowheads="1"/>
          </p:cNvSpPr>
          <p:nvPr/>
        </p:nvSpPr>
        <p:spPr bwMode="auto">
          <a:xfrm>
            <a:off x="1544638" y="5611813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24" name="Text Box 532"/>
          <p:cNvSpPr txBox="1">
            <a:spLocks noChangeArrowheads="1"/>
          </p:cNvSpPr>
          <p:nvPr/>
        </p:nvSpPr>
        <p:spPr bwMode="auto">
          <a:xfrm>
            <a:off x="2884488" y="450850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25" name="Text Box 533"/>
          <p:cNvSpPr txBox="1">
            <a:spLocks noChangeArrowheads="1"/>
          </p:cNvSpPr>
          <p:nvPr/>
        </p:nvSpPr>
        <p:spPr bwMode="auto">
          <a:xfrm>
            <a:off x="2884488" y="487045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26" name="Text Box 534"/>
          <p:cNvSpPr txBox="1">
            <a:spLocks noChangeArrowheads="1"/>
          </p:cNvSpPr>
          <p:nvPr/>
        </p:nvSpPr>
        <p:spPr bwMode="auto">
          <a:xfrm>
            <a:off x="2884488" y="5248275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27" name="Text Box 535"/>
          <p:cNvSpPr txBox="1">
            <a:spLocks noChangeArrowheads="1"/>
          </p:cNvSpPr>
          <p:nvPr/>
        </p:nvSpPr>
        <p:spPr bwMode="auto">
          <a:xfrm>
            <a:off x="2884488" y="5611813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28" name="Text Box 536"/>
          <p:cNvSpPr txBox="1">
            <a:spLocks noChangeArrowheads="1"/>
          </p:cNvSpPr>
          <p:nvPr/>
        </p:nvSpPr>
        <p:spPr bwMode="auto">
          <a:xfrm>
            <a:off x="4129088" y="450850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29" name="Text Box 537"/>
          <p:cNvSpPr txBox="1">
            <a:spLocks noChangeArrowheads="1"/>
          </p:cNvSpPr>
          <p:nvPr/>
        </p:nvSpPr>
        <p:spPr bwMode="auto">
          <a:xfrm>
            <a:off x="4129088" y="4870450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30" name="Text Box 538"/>
          <p:cNvSpPr txBox="1">
            <a:spLocks noChangeArrowheads="1"/>
          </p:cNvSpPr>
          <p:nvPr/>
        </p:nvSpPr>
        <p:spPr bwMode="auto">
          <a:xfrm>
            <a:off x="4129088" y="5248275"/>
            <a:ext cx="928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31" name="Text Box 539"/>
          <p:cNvSpPr txBox="1">
            <a:spLocks noChangeArrowheads="1"/>
          </p:cNvSpPr>
          <p:nvPr/>
        </p:nvSpPr>
        <p:spPr bwMode="auto">
          <a:xfrm>
            <a:off x="4129088" y="5611813"/>
            <a:ext cx="928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32" name="Text Box 540"/>
          <p:cNvSpPr txBox="1">
            <a:spLocks noChangeArrowheads="1"/>
          </p:cNvSpPr>
          <p:nvPr/>
        </p:nvSpPr>
        <p:spPr bwMode="auto">
          <a:xfrm>
            <a:off x="5407025" y="450850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33" name="Text Box 541"/>
          <p:cNvSpPr txBox="1">
            <a:spLocks noChangeArrowheads="1"/>
          </p:cNvSpPr>
          <p:nvPr/>
        </p:nvSpPr>
        <p:spPr bwMode="auto">
          <a:xfrm>
            <a:off x="5407025" y="487045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34" name="Text Box 542"/>
          <p:cNvSpPr txBox="1">
            <a:spLocks noChangeArrowheads="1"/>
          </p:cNvSpPr>
          <p:nvPr/>
        </p:nvSpPr>
        <p:spPr bwMode="auto">
          <a:xfrm>
            <a:off x="5407025" y="5248275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35" name="Text Box 543"/>
          <p:cNvSpPr txBox="1">
            <a:spLocks noChangeArrowheads="1"/>
          </p:cNvSpPr>
          <p:nvPr/>
        </p:nvSpPr>
        <p:spPr bwMode="auto">
          <a:xfrm>
            <a:off x="5407025" y="5611813"/>
            <a:ext cx="928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36" name="Text Box 544"/>
          <p:cNvSpPr txBox="1">
            <a:spLocks noChangeArrowheads="1"/>
          </p:cNvSpPr>
          <p:nvPr/>
        </p:nvSpPr>
        <p:spPr bwMode="auto">
          <a:xfrm>
            <a:off x="107950" y="6211888"/>
            <a:ext cx="8909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>
                <a:solidFill>
                  <a:schemeClr val="hlink"/>
                </a:solidFill>
              </a:rPr>
              <a:t>Операция следования (→) дает 0 только в одном случае – когда из 1 следует 0 </a:t>
            </a:r>
          </a:p>
        </p:txBody>
      </p:sp>
      <p:sp>
        <p:nvSpPr>
          <p:cNvPr id="111137" name="Text Box 545"/>
          <p:cNvSpPr txBox="1">
            <a:spLocks noChangeArrowheads="1"/>
          </p:cNvSpPr>
          <p:nvPr/>
        </p:nvSpPr>
        <p:spPr bwMode="auto">
          <a:xfrm>
            <a:off x="6651625" y="450850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38" name="Text Box 546"/>
          <p:cNvSpPr txBox="1">
            <a:spLocks noChangeArrowheads="1"/>
          </p:cNvSpPr>
          <p:nvPr/>
        </p:nvSpPr>
        <p:spPr bwMode="auto">
          <a:xfrm>
            <a:off x="6651625" y="487045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39" name="Text Box 547"/>
          <p:cNvSpPr txBox="1">
            <a:spLocks noChangeArrowheads="1"/>
          </p:cNvSpPr>
          <p:nvPr/>
        </p:nvSpPr>
        <p:spPr bwMode="auto">
          <a:xfrm>
            <a:off x="6651625" y="5248275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40" name="Text Box 548"/>
          <p:cNvSpPr txBox="1">
            <a:spLocks noChangeArrowheads="1"/>
          </p:cNvSpPr>
          <p:nvPr/>
        </p:nvSpPr>
        <p:spPr bwMode="auto">
          <a:xfrm>
            <a:off x="6651625" y="5611813"/>
            <a:ext cx="928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41" name="Text Box 549"/>
          <p:cNvSpPr txBox="1">
            <a:spLocks noChangeArrowheads="1"/>
          </p:cNvSpPr>
          <p:nvPr/>
        </p:nvSpPr>
        <p:spPr bwMode="auto">
          <a:xfrm>
            <a:off x="111125" y="6213475"/>
            <a:ext cx="890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>
                <a:solidFill>
                  <a:schemeClr val="hlink"/>
                </a:solidFill>
              </a:rPr>
              <a:t>Операция И дает значение 1 только когда все значения переменных равны 1</a:t>
            </a:r>
            <a:r>
              <a:rPr lang="ru-RU"/>
              <a:t> </a:t>
            </a:r>
          </a:p>
        </p:txBody>
      </p:sp>
      <p:sp>
        <p:nvSpPr>
          <p:cNvPr id="111142" name="Text Box 550"/>
          <p:cNvSpPr txBox="1">
            <a:spLocks noChangeArrowheads="1"/>
          </p:cNvSpPr>
          <p:nvPr/>
        </p:nvSpPr>
        <p:spPr bwMode="auto">
          <a:xfrm>
            <a:off x="7912100" y="450850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111143" name="Text Box 551"/>
          <p:cNvSpPr txBox="1">
            <a:spLocks noChangeArrowheads="1"/>
          </p:cNvSpPr>
          <p:nvPr/>
        </p:nvSpPr>
        <p:spPr bwMode="auto">
          <a:xfrm>
            <a:off x="7912100" y="4870450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44" name="Text Box 552"/>
          <p:cNvSpPr txBox="1">
            <a:spLocks noChangeArrowheads="1"/>
          </p:cNvSpPr>
          <p:nvPr/>
        </p:nvSpPr>
        <p:spPr bwMode="auto">
          <a:xfrm>
            <a:off x="7912100" y="5248275"/>
            <a:ext cx="9286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sp>
        <p:nvSpPr>
          <p:cNvPr id="111145" name="Text Box 553"/>
          <p:cNvSpPr txBox="1">
            <a:spLocks noChangeArrowheads="1"/>
          </p:cNvSpPr>
          <p:nvPr/>
        </p:nvSpPr>
        <p:spPr bwMode="auto">
          <a:xfrm>
            <a:off x="7912100" y="5611813"/>
            <a:ext cx="928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0</a:t>
            </a:r>
          </a:p>
        </p:txBody>
      </p:sp>
      <p:graphicFrame>
        <p:nvGraphicFramePr>
          <p:cNvPr id="111198" name="Group 606"/>
          <p:cNvGraphicFramePr>
            <a:graphicFrameLocks noGrp="1"/>
          </p:cNvGraphicFramePr>
          <p:nvPr/>
        </p:nvGraphicFramePr>
        <p:xfrm>
          <a:off x="157163" y="4524375"/>
          <a:ext cx="8891587" cy="365760"/>
        </p:xfrm>
        <a:graphic>
          <a:graphicData uri="http://schemas.openxmlformats.org/drawingml/2006/table">
            <a:tbl>
              <a:tblPr/>
              <a:tblGrid>
                <a:gridCol w="1228725"/>
                <a:gridCol w="1323975"/>
                <a:gridCol w="1274762"/>
                <a:gridCol w="1273175"/>
                <a:gridCol w="1225550"/>
                <a:gridCol w="1227138"/>
                <a:gridCol w="1338262"/>
              </a:tblGrid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PSMT" charset="0"/>
                        </a:rPr>
                        <a:t>ИРИНА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PSMT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11199" name="Text Box 607"/>
          <p:cNvSpPr txBox="1">
            <a:spLocks noChangeArrowheads="1"/>
          </p:cNvSpPr>
          <p:nvPr/>
        </p:nvSpPr>
        <p:spPr bwMode="auto">
          <a:xfrm>
            <a:off x="127000" y="6211888"/>
            <a:ext cx="4621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0"/>
              <a:t>Правильный ответ - № 1 (имя </a:t>
            </a:r>
            <a:r>
              <a:rPr lang="ru-RU">
                <a:solidFill>
                  <a:schemeClr val="folHlink"/>
                </a:solidFill>
              </a:rPr>
              <a:t>ИРИНА</a:t>
            </a:r>
            <a:r>
              <a:rPr lang="ru-RU" b="0"/>
              <a:t>)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1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1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1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1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1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11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11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11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1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1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1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11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1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1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1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1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2" dur="80"/>
                                        <p:tgtEl>
                                          <p:spTgt spid="111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3" dur="80"/>
                                        <p:tgtEl>
                                          <p:spTgt spid="111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80"/>
                                        <p:tgtEl>
                                          <p:spTgt spid="111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1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1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11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1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111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111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5" dur="80"/>
                                        <p:tgtEl>
                                          <p:spTgt spid="111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6" dur="80"/>
                                        <p:tgtEl>
                                          <p:spTgt spid="111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80"/>
                                        <p:tgtEl>
                                          <p:spTgt spid="111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58" grpId="0"/>
      <p:bldP spid="111120" grpId="0"/>
      <p:bldP spid="111121" grpId="0"/>
      <p:bldP spid="111122" grpId="0"/>
      <p:bldP spid="111123" grpId="0"/>
      <p:bldP spid="111124" grpId="0"/>
      <p:bldP spid="111125" grpId="0"/>
      <p:bldP spid="111126" grpId="0"/>
      <p:bldP spid="111127" grpId="0"/>
      <p:bldP spid="111128" grpId="0"/>
      <p:bldP spid="111129" grpId="0"/>
      <p:bldP spid="111130" grpId="0"/>
      <p:bldP spid="111131" grpId="0"/>
      <p:bldP spid="111132" grpId="0"/>
      <p:bldP spid="111133" grpId="0"/>
      <p:bldP spid="111134" grpId="0"/>
      <p:bldP spid="111135" grpId="0"/>
      <p:bldP spid="111136" grpId="0"/>
      <p:bldP spid="111136" grpId="1"/>
      <p:bldP spid="111137" grpId="0"/>
      <p:bldP spid="111138" grpId="0"/>
      <p:bldP spid="111139" grpId="0"/>
      <p:bldP spid="111140" grpId="0"/>
      <p:bldP spid="111141" grpId="0"/>
      <p:bldP spid="111141" grpId="1"/>
      <p:bldP spid="111142" grpId="0"/>
      <p:bldP spid="111143" grpId="0"/>
      <p:bldP spid="111144" grpId="0"/>
      <p:bldP spid="111145" grpId="0"/>
      <p:bldP spid="1111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6"/>
          <p:cNvGrpSpPr>
            <a:grpSpLocks/>
          </p:cNvGrpSpPr>
          <p:nvPr/>
        </p:nvGrpSpPr>
        <p:grpSpPr bwMode="auto">
          <a:xfrm>
            <a:off x="4887913" y="1600200"/>
            <a:ext cx="1914525" cy="1916113"/>
            <a:chOff x="1907" y="1163"/>
            <a:chExt cx="1206" cy="1207"/>
          </a:xfrm>
        </p:grpSpPr>
        <p:sp>
          <p:nvSpPr>
            <p:cNvPr id="7238" name="Oval 220" descr="Широкий диагональный 2"/>
            <p:cNvSpPr>
              <a:spLocks noChangeArrowheads="1"/>
            </p:cNvSpPr>
            <p:nvPr/>
          </p:nvSpPr>
          <p:spPr bwMode="auto">
            <a:xfrm>
              <a:off x="1907" y="1163"/>
              <a:ext cx="1206" cy="1207"/>
            </a:xfrm>
            <a:prstGeom prst="ellipse">
              <a:avLst/>
            </a:prstGeom>
            <a:pattFill prst="wdUpDiag">
              <a:fgClr>
                <a:srgbClr val="FFFF00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39" name="Text Box 223"/>
            <p:cNvSpPr txBox="1">
              <a:spLocks noChangeArrowheads="1"/>
            </p:cNvSpPr>
            <p:nvPr/>
          </p:nvSpPr>
          <p:spPr bwMode="auto">
            <a:xfrm>
              <a:off x="1969" y="1378"/>
              <a:ext cx="822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1</a:t>
              </a:r>
            </a:p>
          </p:txBody>
        </p:sp>
      </p:grpSp>
      <p:sp>
        <p:nvSpPr>
          <p:cNvPr id="7171" name="Text Box 216"/>
          <p:cNvSpPr txBox="1">
            <a:spLocks noChangeArrowheads="1"/>
          </p:cNvSpPr>
          <p:nvPr/>
        </p:nvSpPr>
        <p:spPr bwMode="auto">
          <a:xfrm>
            <a:off x="479425" y="814388"/>
            <a:ext cx="81407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Логические операции при формировании поисковых запросов</a:t>
            </a:r>
          </a:p>
        </p:txBody>
      </p:sp>
      <p:sp>
        <p:nvSpPr>
          <p:cNvPr id="12505" name="Text Box 217"/>
          <p:cNvSpPr txBox="1">
            <a:spLocks noChangeArrowheads="1"/>
          </p:cNvSpPr>
          <p:nvPr/>
        </p:nvSpPr>
        <p:spPr bwMode="auto">
          <a:xfrm>
            <a:off x="1462088" y="1717675"/>
            <a:ext cx="1547812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>
                <a:solidFill>
                  <a:srgbClr val="009900"/>
                </a:solidFill>
                <a:latin typeface="Arial" pitchFamily="34" charset="0"/>
              </a:rPr>
              <a:t>И</a:t>
            </a:r>
            <a:r>
              <a:rPr lang="ru-RU" sz="4000">
                <a:latin typeface="Arial" pitchFamily="34" charset="0"/>
              </a:rPr>
              <a:t> </a:t>
            </a:r>
            <a:r>
              <a:rPr lang="ru-RU" sz="2400">
                <a:latin typeface="Arial" pitchFamily="34" charset="0"/>
              </a:rPr>
              <a:t/>
            </a:r>
            <a:br>
              <a:rPr lang="ru-RU" sz="24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(</a:t>
            </a:r>
            <a:r>
              <a:rPr lang="en-US" sz="3200">
                <a:solidFill>
                  <a:srgbClr val="009900"/>
                </a:solidFill>
                <a:latin typeface="Arial" pitchFamily="34" charset="0"/>
              </a:rPr>
              <a:t>&amp;</a:t>
            </a:r>
            <a:r>
              <a:rPr lang="ru-RU" sz="3200">
                <a:latin typeface="Arial" pitchFamily="34" charset="0"/>
              </a:rPr>
              <a:t>, </a:t>
            </a:r>
            <a:r>
              <a:rPr lang="ru-RU" sz="3200">
                <a:solidFill>
                  <a:srgbClr val="009900"/>
                </a:solidFill>
                <a:latin typeface="Arial" pitchFamily="34" charset="0"/>
                <a:sym typeface="Symbol" pitchFamily="18" charset="2"/>
              </a:rPr>
              <a:t></a:t>
            </a:r>
            <a:r>
              <a:rPr lang="ru-RU" sz="3200">
                <a:latin typeface="Arial" pitchFamily="34" charset="0"/>
              </a:rPr>
              <a:t> )</a:t>
            </a:r>
          </a:p>
        </p:txBody>
      </p:sp>
      <p:grpSp>
        <p:nvGrpSpPr>
          <p:cNvPr id="3" name="Group 238"/>
          <p:cNvGrpSpPr>
            <a:grpSpLocks/>
          </p:cNvGrpSpPr>
          <p:nvPr/>
        </p:nvGrpSpPr>
        <p:grpSpPr bwMode="auto">
          <a:xfrm>
            <a:off x="6229350" y="1600200"/>
            <a:ext cx="1914525" cy="1916113"/>
            <a:chOff x="2752" y="1163"/>
            <a:chExt cx="1206" cy="1207"/>
          </a:xfrm>
        </p:grpSpPr>
        <p:sp>
          <p:nvSpPr>
            <p:cNvPr id="7236" name="Oval 221" descr="Широкий диагональный 1"/>
            <p:cNvSpPr>
              <a:spLocks noChangeArrowheads="1"/>
            </p:cNvSpPr>
            <p:nvPr/>
          </p:nvSpPr>
          <p:spPr bwMode="auto">
            <a:xfrm>
              <a:off x="2752" y="1163"/>
              <a:ext cx="1206" cy="1207"/>
            </a:xfrm>
            <a:prstGeom prst="ellipse">
              <a:avLst/>
            </a:prstGeom>
            <a:pattFill prst="wdDnDiag">
              <a:fgClr>
                <a:srgbClr val="FFFF00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37" name="Text Box 224"/>
            <p:cNvSpPr txBox="1">
              <a:spLocks noChangeArrowheads="1"/>
            </p:cNvSpPr>
            <p:nvPr/>
          </p:nvSpPr>
          <p:spPr bwMode="auto">
            <a:xfrm>
              <a:off x="3094" y="1361"/>
              <a:ext cx="822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2</a:t>
              </a:r>
            </a:p>
          </p:txBody>
        </p:sp>
      </p:grpSp>
      <p:grpSp>
        <p:nvGrpSpPr>
          <p:cNvPr id="4" name="Group 236"/>
          <p:cNvGrpSpPr>
            <a:grpSpLocks/>
          </p:cNvGrpSpPr>
          <p:nvPr/>
        </p:nvGrpSpPr>
        <p:grpSpPr bwMode="auto">
          <a:xfrm>
            <a:off x="5557838" y="2557463"/>
            <a:ext cx="1914525" cy="1916112"/>
            <a:chOff x="2329" y="1766"/>
            <a:chExt cx="1206" cy="1207"/>
          </a:xfrm>
        </p:grpSpPr>
        <p:sp>
          <p:nvSpPr>
            <p:cNvPr id="7234" name="Oval 222" descr="Темный горизонтальный"/>
            <p:cNvSpPr>
              <a:spLocks noChangeArrowheads="1"/>
            </p:cNvSpPr>
            <p:nvPr/>
          </p:nvSpPr>
          <p:spPr bwMode="auto">
            <a:xfrm>
              <a:off x="2329" y="1766"/>
              <a:ext cx="1206" cy="1207"/>
            </a:xfrm>
            <a:prstGeom prst="ellipse">
              <a:avLst/>
            </a:prstGeom>
            <a:pattFill prst="dkHorz">
              <a:fgClr>
                <a:srgbClr val="FFFF00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35" name="Text Box 225"/>
            <p:cNvSpPr txBox="1">
              <a:spLocks noChangeArrowheads="1"/>
            </p:cNvSpPr>
            <p:nvPr/>
          </p:nvSpPr>
          <p:spPr bwMode="auto">
            <a:xfrm>
              <a:off x="2540" y="2553"/>
              <a:ext cx="871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3</a:t>
              </a:r>
            </a:p>
          </p:txBody>
        </p:sp>
      </p:grpSp>
      <p:sp>
        <p:nvSpPr>
          <p:cNvPr id="12517" name="Oval 229"/>
          <p:cNvSpPr>
            <a:spLocks noChangeArrowheads="1"/>
          </p:cNvSpPr>
          <p:nvPr/>
        </p:nvSpPr>
        <p:spPr bwMode="auto">
          <a:xfrm>
            <a:off x="5556250" y="2559050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523" name="Oval 235"/>
          <p:cNvSpPr>
            <a:spLocks noChangeArrowheads="1"/>
          </p:cNvSpPr>
          <p:nvPr/>
        </p:nvSpPr>
        <p:spPr bwMode="auto">
          <a:xfrm>
            <a:off x="4887913" y="1600200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525" name="Oval 237"/>
          <p:cNvSpPr>
            <a:spLocks noChangeArrowheads="1"/>
          </p:cNvSpPr>
          <p:nvPr/>
        </p:nvSpPr>
        <p:spPr bwMode="auto">
          <a:xfrm>
            <a:off x="6226175" y="1600200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507" name="Freeform 219"/>
          <p:cNvSpPr>
            <a:spLocks/>
          </p:cNvSpPr>
          <p:nvPr/>
        </p:nvSpPr>
        <p:spPr bwMode="auto">
          <a:xfrm>
            <a:off x="6196013" y="2544763"/>
            <a:ext cx="638175" cy="692150"/>
          </a:xfrm>
          <a:custGeom>
            <a:avLst/>
            <a:gdLst>
              <a:gd name="T0" fmla="*/ 36163 w 600"/>
              <a:gd name="T1" fmla="*/ 64956 h 650"/>
              <a:gd name="T2" fmla="*/ 320151 w 600"/>
              <a:gd name="T3" fmla="*/ 7454 h 650"/>
              <a:gd name="T4" fmla="*/ 603075 w 600"/>
              <a:gd name="T5" fmla="*/ 64956 h 650"/>
              <a:gd name="T6" fmla="*/ 530749 w 600"/>
              <a:gd name="T7" fmla="*/ 385474 h 650"/>
              <a:gd name="T8" fmla="*/ 312706 w 600"/>
              <a:gd name="T9" fmla="*/ 690020 h 650"/>
              <a:gd name="T10" fmla="*/ 102108 w 600"/>
              <a:gd name="T11" fmla="*/ 399317 h 650"/>
              <a:gd name="T12" fmla="*/ 36163 w 600"/>
              <a:gd name="T13" fmla="*/ 64956 h 65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0"/>
              <a:gd name="T22" fmla="*/ 0 h 650"/>
              <a:gd name="T23" fmla="*/ 600 w 600"/>
              <a:gd name="T24" fmla="*/ 650 h 65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0" h="650">
                <a:moveTo>
                  <a:pt x="34" y="61"/>
                </a:moveTo>
                <a:cubicBezTo>
                  <a:pt x="68" y="0"/>
                  <a:pt x="212" y="7"/>
                  <a:pt x="301" y="7"/>
                </a:cubicBezTo>
                <a:cubicBezTo>
                  <a:pt x="390" y="7"/>
                  <a:pt x="534" y="2"/>
                  <a:pt x="567" y="61"/>
                </a:cubicBezTo>
                <a:cubicBezTo>
                  <a:pt x="600" y="120"/>
                  <a:pt x="544" y="264"/>
                  <a:pt x="499" y="362"/>
                </a:cubicBezTo>
                <a:cubicBezTo>
                  <a:pt x="454" y="460"/>
                  <a:pt x="361" y="646"/>
                  <a:pt x="294" y="648"/>
                </a:cubicBezTo>
                <a:cubicBezTo>
                  <a:pt x="227" y="650"/>
                  <a:pt x="142" y="472"/>
                  <a:pt x="96" y="375"/>
                </a:cubicBezTo>
                <a:cubicBezTo>
                  <a:pt x="50" y="278"/>
                  <a:pt x="0" y="122"/>
                  <a:pt x="34" y="61"/>
                </a:cubicBezTo>
                <a:close/>
              </a:path>
            </a:pathLst>
          </a:custGeom>
          <a:solidFill>
            <a:srgbClr val="CC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13039" name="Group 751"/>
          <p:cNvGraphicFramePr>
            <a:graphicFrameLocks noGrp="1"/>
          </p:cNvGraphicFramePr>
          <p:nvPr/>
        </p:nvGraphicFramePr>
        <p:xfrm>
          <a:off x="417513" y="3660775"/>
          <a:ext cx="3843337" cy="2743200"/>
        </p:xfrm>
        <a:graphic>
          <a:graphicData uri="http://schemas.openxmlformats.org/drawingml/2006/table">
            <a:tbl>
              <a:tblPr/>
              <a:tblGrid>
                <a:gridCol w="935037"/>
                <a:gridCol w="935038"/>
                <a:gridCol w="969962"/>
                <a:gridCol w="1003300"/>
              </a:tblGrid>
              <a:tr h="2508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 содержит: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 найден?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операнд 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операнд 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операнд 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031" name="Text Box 743"/>
          <p:cNvSpPr txBox="1">
            <a:spLocks noChangeArrowheads="1"/>
          </p:cNvSpPr>
          <p:nvPr/>
        </p:nvSpPr>
        <p:spPr bwMode="auto">
          <a:xfrm>
            <a:off x="5106988" y="5173663"/>
            <a:ext cx="3544887" cy="925512"/>
          </a:xfrm>
          <a:prstGeom prst="rect">
            <a:avLst/>
          </a:prstGeom>
          <a:noFill/>
          <a:ln w="9525" algn="ctr">
            <a:solidFill>
              <a:srgbClr val="339966"/>
            </a:solidFill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Чем </a:t>
            </a:r>
            <a:r>
              <a:rPr lang="ru-RU">
                <a:solidFill>
                  <a:srgbClr val="009900"/>
                </a:solidFill>
              </a:rPr>
              <a:t>больше</a:t>
            </a:r>
            <a:r>
              <a:rPr lang="ru-RU"/>
              <a:t> операндов,</a:t>
            </a:r>
            <a:br>
              <a:rPr lang="ru-RU"/>
            </a:br>
            <a:r>
              <a:rPr lang="ru-RU"/>
              <a:t>тем </a:t>
            </a:r>
            <a:r>
              <a:rPr lang="ru-RU">
                <a:solidFill>
                  <a:schemeClr val="hlink"/>
                </a:solidFill>
              </a:rPr>
              <a:t>меньше</a:t>
            </a:r>
            <a:r>
              <a:rPr lang="ru-RU"/>
              <a:t> количество </a:t>
            </a:r>
            <a:br>
              <a:rPr lang="ru-RU"/>
            </a:br>
            <a:r>
              <a:rPr lang="ru-RU"/>
              <a:t>найденных сайтов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5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5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5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05" grpId="0"/>
      <p:bldP spid="12517" grpId="0" animBg="1"/>
      <p:bldP spid="12523" grpId="0" animBg="1"/>
      <p:bldP spid="12525" grpId="0" animBg="1"/>
      <p:bldP spid="12507" grpId="0" animBg="1"/>
      <p:bldP spid="130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87913" y="1600200"/>
            <a:ext cx="1914525" cy="1916113"/>
            <a:chOff x="1907" y="1163"/>
            <a:chExt cx="1206" cy="1207"/>
          </a:xfrm>
        </p:grpSpPr>
        <p:sp>
          <p:nvSpPr>
            <p:cNvPr id="8273" name="Oval 3" descr="Широкий диагональный 2"/>
            <p:cNvSpPr>
              <a:spLocks noChangeArrowheads="1"/>
            </p:cNvSpPr>
            <p:nvPr/>
          </p:nvSpPr>
          <p:spPr bwMode="auto">
            <a:xfrm>
              <a:off x="1907" y="1163"/>
              <a:ext cx="1206" cy="1207"/>
            </a:xfrm>
            <a:prstGeom prst="ellipse">
              <a:avLst/>
            </a:prstGeom>
            <a:pattFill prst="wdUpDiag">
              <a:fgClr>
                <a:srgbClr val="FFFF00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74" name="Text Box 4"/>
            <p:cNvSpPr txBox="1">
              <a:spLocks noChangeArrowheads="1"/>
            </p:cNvSpPr>
            <p:nvPr/>
          </p:nvSpPr>
          <p:spPr bwMode="auto">
            <a:xfrm>
              <a:off x="1969" y="1378"/>
              <a:ext cx="822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1</a:t>
              </a:r>
            </a:p>
          </p:txBody>
        </p:sp>
      </p:grp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479425" y="814388"/>
            <a:ext cx="81407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Логические операции при формировании поисковых запросов</a:t>
            </a:r>
          </a:p>
        </p:txBody>
      </p:sp>
      <p:sp>
        <p:nvSpPr>
          <p:cNvPr id="290822" name="Text Box 6"/>
          <p:cNvSpPr txBox="1">
            <a:spLocks noChangeArrowheads="1"/>
          </p:cNvSpPr>
          <p:nvPr/>
        </p:nvSpPr>
        <p:spPr bwMode="auto">
          <a:xfrm>
            <a:off x="1462088" y="1717675"/>
            <a:ext cx="1547812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>
                <a:solidFill>
                  <a:srgbClr val="009900"/>
                </a:solidFill>
                <a:latin typeface="Arial" pitchFamily="34" charset="0"/>
              </a:rPr>
              <a:t>ИЛИ</a:t>
            </a:r>
            <a:r>
              <a:rPr lang="ru-RU" sz="4000">
                <a:latin typeface="Arial" pitchFamily="34" charset="0"/>
              </a:rPr>
              <a:t> </a:t>
            </a:r>
            <a:r>
              <a:rPr lang="ru-RU" sz="2400">
                <a:latin typeface="Arial" pitchFamily="34" charset="0"/>
              </a:rPr>
              <a:t/>
            </a:r>
            <a:br>
              <a:rPr lang="ru-RU" sz="2400">
                <a:latin typeface="Arial" pitchFamily="34" charset="0"/>
              </a:rPr>
            </a:br>
            <a:r>
              <a:rPr lang="ru-RU" sz="3200">
                <a:latin typeface="Arial" pitchFamily="34" charset="0"/>
              </a:rPr>
              <a:t>(</a:t>
            </a:r>
            <a:r>
              <a:rPr lang="en-US" sz="3200">
                <a:solidFill>
                  <a:srgbClr val="009900"/>
                </a:solidFill>
                <a:latin typeface="Arial" pitchFamily="34" charset="0"/>
              </a:rPr>
              <a:t>|</a:t>
            </a:r>
            <a:r>
              <a:rPr lang="ru-RU" sz="3200">
                <a:latin typeface="Arial" pitchFamily="34" charset="0"/>
              </a:rPr>
              <a:t>, </a:t>
            </a:r>
            <a:r>
              <a:rPr lang="ru-RU" sz="3200">
                <a:solidFill>
                  <a:srgbClr val="009900"/>
                </a:solidFill>
                <a:latin typeface="Arial" pitchFamily="34" charset="0"/>
                <a:sym typeface="Symbol" pitchFamily="18" charset="2"/>
              </a:rPr>
              <a:t></a:t>
            </a:r>
            <a:r>
              <a:rPr lang="ru-RU" sz="3200">
                <a:latin typeface="Arial" pitchFamily="34" charset="0"/>
              </a:rPr>
              <a:t> )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229350" y="1600200"/>
            <a:ext cx="1914525" cy="1916113"/>
            <a:chOff x="2752" y="1163"/>
            <a:chExt cx="1206" cy="1207"/>
          </a:xfrm>
        </p:grpSpPr>
        <p:sp>
          <p:nvSpPr>
            <p:cNvPr id="8271" name="Oval 8" descr="Широкий диагональный 1"/>
            <p:cNvSpPr>
              <a:spLocks noChangeArrowheads="1"/>
            </p:cNvSpPr>
            <p:nvPr/>
          </p:nvSpPr>
          <p:spPr bwMode="auto">
            <a:xfrm>
              <a:off x="2752" y="1163"/>
              <a:ext cx="1206" cy="1207"/>
            </a:xfrm>
            <a:prstGeom prst="ellipse">
              <a:avLst/>
            </a:prstGeom>
            <a:pattFill prst="wdDnDiag">
              <a:fgClr>
                <a:srgbClr val="FFFF00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72" name="Text Box 9"/>
            <p:cNvSpPr txBox="1">
              <a:spLocks noChangeArrowheads="1"/>
            </p:cNvSpPr>
            <p:nvPr/>
          </p:nvSpPr>
          <p:spPr bwMode="auto">
            <a:xfrm>
              <a:off x="3094" y="1361"/>
              <a:ext cx="822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2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5557838" y="2557463"/>
            <a:ext cx="1914525" cy="1916112"/>
            <a:chOff x="2329" y="1766"/>
            <a:chExt cx="1206" cy="1207"/>
          </a:xfrm>
        </p:grpSpPr>
        <p:sp>
          <p:nvSpPr>
            <p:cNvPr id="8269" name="Oval 11" descr="Темный горизонтальный"/>
            <p:cNvSpPr>
              <a:spLocks noChangeArrowheads="1"/>
            </p:cNvSpPr>
            <p:nvPr/>
          </p:nvSpPr>
          <p:spPr bwMode="auto">
            <a:xfrm>
              <a:off x="2329" y="1766"/>
              <a:ext cx="1206" cy="1207"/>
            </a:xfrm>
            <a:prstGeom prst="ellipse">
              <a:avLst/>
            </a:prstGeom>
            <a:pattFill prst="dkHorz">
              <a:fgClr>
                <a:srgbClr val="FFFF00"/>
              </a:fgClr>
              <a:bgClr>
                <a:schemeClr val="bg1"/>
              </a:bgClr>
            </a:patt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70" name="Text Box 12"/>
            <p:cNvSpPr txBox="1">
              <a:spLocks noChangeArrowheads="1"/>
            </p:cNvSpPr>
            <p:nvPr/>
          </p:nvSpPr>
          <p:spPr bwMode="auto">
            <a:xfrm>
              <a:off x="2540" y="2553"/>
              <a:ext cx="871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3</a:t>
              </a:r>
            </a:p>
          </p:txBody>
        </p:sp>
      </p:grpSp>
      <p:sp>
        <p:nvSpPr>
          <p:cNvPr id="290829" name="Oval 13"/>
          <p:cNvSpPr>
            <a:spLocks noChangeArrowheads="1"/>
          </p:cNvSpPr>
          <p:nvPr/>
        </p:nvSpPr>
        <p:spPr bwMode="auto">
          <a:xfrm>
            <a:off x="5556250" y="2559050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0830" name="Oval 14"/>
          <p:cNvSpPr>
            <a:spLocks noChangeArrowheads="1"/>
          </p:cNvSpPr>
          <p:nvPr/>
        </p:nvSpPr>
        <p:spPr bwMode="auto">
          <a:xfrm>
            <a:off x="4887913" y="1600200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0831" name="Oval 15"/>
          <p:cNvSpPr>
            <a:spLocks noChangeArrowheads="1"/>
          </p:cNvSpPr>
          <p:nvPr/>
        </p:nvSpPr>
        <p:spPr bwMode="auto">
          <a:xfrm>
            <a:off x="6226175" y="1600200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90915" name="Group 99"/>
          <p:cNvGraphicFramePr>
            <a:graphicFrameLocks noGrp="1"/>
          </p:cNvGraphicFramePr>
          <p:nvPr/>
        </p:nvGraphicFramePr>
        <p:xfrm>
          <a:off x="417513" y="3660775"/>
          <a:ext cx="3843337" cy="2743200"/>
        </p:xfrm>
        <a:graphic>
          <a:graphicData uri="http://schemas.openxmlformats.org/drawingml/2006/table">
            <a:tbl>
              <a:tblPr/>
              <a:tblGrid>
                <a:gridCol w="935037"/>
                <a:gridCol w="935038"/>
                <a:gridCol w="969962"/>
                <a:gridCol w="1003300"/>
              </a:tblGrid>
              <a:tr h="2508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 содержит: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 найден?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операнд 1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операнд 2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операнд 3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90887" name="Text Box 71"/>
          <p:cNvSpPr txBox="1">
            <a:spLocks noChangeArrowheads="1"/>
          </p:cNvSpPr>
          <p:nvPr/>
        </p:nvSpPr>
        <p:spPr bwMode="auto">
          <a:xfrm>
            <a:off x="5106988" y="5173663"/>
            <a:ext cx="3544887" cy="925512"/>
          </a:xfrm>
          <a:prstGeom prst="rect">
            <a:avLst/>
          </a:prstGeom>
          <a:noFill/>
          <a:ln w="9525" algn="ctr">
            <a:solidFill>
              <a:srgbClr val="339966"/>
            </a:solidFill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Чем </a:t>
            </a:r>
            <a:r>
              <a:rPr lang="ru-RU">
                <a:solidFill>
                  <a:srgbClr val="009900"/>
                </a:solidFill>
              </a:rPr>
              <a:t>больше</a:t>
            </a:r>
            <a:r>
              <a:rPr lang="ru-RU"/>
              <a:t> операндов,</a:t>
            </a:r>
            <a:br>
              <a:rPr lang="ru-RU"/>
            </a:br>
            <a:r>
              <a:rPr lang="ru-RU"/>
              <a:t>тем</a:t>
            </a:r>
            <a:r>
              <a:rPr lang="en-US"/>
              <a:t> </a:t>
            </a:r>
            <a:r>
              <a:rPr lang="ru-RU">
                <a:solidFill>
                  <a:srgbClr val="0066FF"/>
                </a:solidFill>
              </a:rPr>
              <a:t>больше</a:t>
            </a:r>
            <a:r>
              <a:rPr lang="ru-RU"/>
              <a:t> количество </a:t>
            </a:r>
            <a:br>
              <a:rPr lang="ru-RU"/>
            </a:br>
            <a:r>
              <a:rPr lang="ru-RU"/>
              <a:t>найденных сайтов</a:t>
            </a:r>
          </a:p>
        </p:txBody>
      </p:sp>
      <p:grpSp>
        <p:nvGrpSpPr>
          <p:cNvPr id="5" name="Group 72"/>
          <p:cNvGrpSpPr>
            <a:grpSpLocks/>
          </p:cNvGrpSpPr>
          <p:nvPr/>
        </p:nvGrpSpPr>
        <p:grpSpPr bwMode="auto">
          <a:xfrm>
            <a:off x="4884738" y="1597025"/>
            <a:ext cx="1914525" cy="1916113"/>
            <a:chOff x="1907" y="1163"/>
            <a:chExt cx="1206" cy="1207"/>
          </a:xfrm>
        </p:grpSpPr>
        <p:sp>
          <p:nvSpPr>
            <p:cNvPr id="8267" name="Oval 73"/>
            <p:cNvSpPr>
              <a:spLocks noChangeArrowheads="1"/>
            </p:cNvSpPr>
            <p:nvPr/>
          </p:nvSpPr>
          <p:spPr bwMode="auto">
            <a:xfrm>
              <a:off x="1907" y="1163"/>
              <a:ext cx="1206" cy="1207"/>
            </a:xfrm>
            <a:prstGeom prst="ellipse">
              <a:avLst/>
            </a:prstGeom>
            <a:solidFill>
              <a:srgbClr val="CCFFCC"/>
            </a:solid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8" name="Text Box 74"/>
            <p:cNvSpPr txBox="1">
              <a:spLocks noChangeArrowheads="1"/>
            </p:cNvSpPr>
            <p:nvPr/>
          </p:nvSpPr>
          <p:spPr bwMode="auto">
            <a:xfrm>
              <a:off x="1969" y="1378"/>
              <a:ext cx="822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1</a:t>
              </a:r>
            </a:p>
          </p:txBody>
        </p:sp>
      </p:grpSp>
      <p:grpSp>
        <p:nvGrpSpPr>
          <p:cNvPr id="6" name="Group 75"/>
          <p:cNvGrpSpPr>
            <a:grpSpLocks/>
          </p:cNvGrpSpPr>
          <p:nvPr/>
        </p:nvGrpSpPr>
        <p:grpSpPr bwMode="auto">
          <a:xfrm>
            <a:off x="6226175" y="1597025"/>
            <a:ext cx="1914525" cy="1916113"/>
            <a:chOff x="2752" y="1163"/>
            <a:chExt cx="1206" cy="1207"/>
          </a:xfrm>
        </p:grpSpPr>
        <p:sp>
          <p:nvSpPr>
            <p:cNvPr id="8265" name="Oval 76"/>
            <p:cNvSpPr>
              <a:spLocks noChangeArrowheads="1"/>
            </p:cNvSpPr>
            <p:nvPr/>
          </p:nvSpPr>
          <p:spPr bwMode="auto">
            <a:xfrm>
              <a:off x="2752" y="1163"/>
              <a:ext cx="1206" cy="1207"/>
            </a:xfrm>
            <a:prstGeom prst="ellipse">
              <a:avLst/>
            </a:prstGeom>
            <a:solidFill>
              <a:srgbClr val="CCFFCC"/>
            </a:solid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6" name="Text Box 77"/>
            <p:cNvSpPr txBox="1">
              <a:spLocks noChangeArrowheads="1"/>
            </p:cNvSpPr>
            <p:nvPr/>
          </p:nvSpPr>
          <p:spPr bwMode="auto">
            <a:xfrm>
              <a:off x="3094" y="1361"/>
              <a:ext cx="822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2</a:t>
              </a:r>
            </a:p>
          </p:txBody>
        </p:sp>
      </p:grpSp>
      <p:grpSp>
        <p:nvGrpSpPr>
          <p:cNvPr id="7" name="Group 78"/>
          <p:cNvGrpSpPr>
            <a:grpSpLocks/>
          </p:cNvGrpSpPr>
          <p:nvPr/>
        </p:nvGrpSpPr>
        <p:grpSpPr bwMode="auto">
          <a:xfrm>
            <a:off x="5554663" y="2554288"/>
            <a:ext cx="1914525" cy="1916112"/>
            <a:chOff x="2329" y="1766"/>
            <a:chExt cx="1206" cy="1207"/>
          </a:xfrm>
        </p:grpSpPr>
        <p:sp>
          <p:nvSpPr>
            <p:cNvPr id="8263" name="Oval 79"/>
            <p:cNvSpPr>
              <a:spLocks noChangeArrowheads="1"/>
            </p:cNvSpPr>
            <p:nvPr/>
          </p:nvSpPr>
          <p:spPr bwMode="auto">
            <a:xfrm>
              <a:off x="2329" y="1766"/>
              <a:ext cx="1206" cy="1207"/>
            </a:xfrm>
            <a:prstGeom prst="ellipse">
              <a:avLst/>
            </a:prstGeom>
            <a:solidFill>
              <a:srgbClr val="CCFFCC"/>
            </a:solidFill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64" name="Text Box 80"/>
            <p:cNvSpPr txBox="1">
              <a:spLocks noChangeArrowheads="1"/>
            </p:cNvSpPr>
            <p:nvPr/>
          </p:nvSpPr>
          <p:spPr bwMode="auto">
            <a:xfrm>
              <a:off x="2540" y="2553"/>
              <a:ext cx="871" cy="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/>
                <a:t>Операнд 3</a:t>
              </a:r>
            </a:p>
          </p:txBody>
        </p:sp>
      </p:grpSp>
      <p:sp>
        <p:nvSpPr>
          <p:cNvPr id="290897" name="Oval 81"/>
          <p:cNvSpPr>
            <a:spLocks noChangeArrowheads="1"/>
          </p:cNvSpPr>
          <p:nvPr/>
        </p:nvSpPr>
        <p:spPr bwMode="auto">
          <a:xfrm>
            <a:off x="5553075" y="2555875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0898" name="Oval 82"/>
          <p:cNvSpPr>
            <a:spLocks noChangeArrowheads="1"/>
          </p:cNvSpPr>
          <p:nvPr/>
        </p:nvSpPr>
        <p:spPr bwMode="auto">
          <a:xfrm>
            <a:off x="4884738" y="1597025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0899" name="Oval 83"/>
          <p:cNvSpPr>
            <a:spLocks noChangeArrowheads="1"/>
          </p:cNvSpPr>
          <p:nvPr/>
        </p:nvSpPr>
        <p:spPr bwMode="auto">
          <a:xfrm>
            <a:off x="6223000" y="1597025"/>
            <a:ext cx="1914525" cy="19161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08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0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0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0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9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9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9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90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0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0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2" grpId="0"/>
      <p:bldP spid="290829" grpId="0" animBg="1"/>
      <p:bldP spid="290830" grpId="0" animBg="1"/>
      <p:bldP spid="290831" grpId="0" animBg="1"/>
      <p:bldP spid="290887" grpId="0" animBg="1"/>
      <p:bldP spid="290897" grpId="0" animBg="1"/>
      <p:bldP spid="290898" grpId="0" animBg="1"/>
      <p:bldP spid="29089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5"/>
          <p:cNvSpPr txBox="1">
            <a:spLocks noChangeArrowheads="1"/>
          </p:cNvSpPr>
          <p:nvPr/>
        </p:nvSpPr>
        <p:spPr bwMode="auto">
          <a:xfrm>
            <a:off x="479425" y="814388"/>
            <a:ext cx="81407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Логические операции при формировании поисковых запросов</a:t>
            </a:r>
          </a:p>
        </p:txBody>
      </p:sp>
      <p:sp>
        <p:nvSpPr>
          <p:cNvPr id="291923" name="Text Box 83"/>
          <p:cNvSpPr txBox="1">
            <a:spLocks noChangeArrowheads="1"/>
          </p:cNvSpPr>
          <p:nvPr/>
        </p:nvSpPr>
        <p:spPr bwMode="auto">
          <a:xfrm>
            <a:off x="300038" y="2328863"/>
            <a:ext cx="31781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777777"/>
                </a:solidFill>
              </a:rPr>
              <a:t>Список поисковых запросов</a:t>
            </a:r>
          </a:p>
        </p:txBody>
      </p:sp>
      <p:sp>
        <p:nvSpPr>
          <p:cNvPr id="291924" name="Rectangle 84"/>
          <p:cNvSpPr>
            <a:spLocks noChangeArrowheads="1"/>
          </p:cNvSpPr>
          <p:nvPr/>
        </p:nvSpPr>
        <p:spPr bwMode="auto">
          <a:xfrm>
            <a:off x="698500" y="2884488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29" name="Rectangle 89"/>
          <p:cNvSpPr>
            <a:spLocks noChangeArrowheads="1"/>
          </p:cNvSpPr>
          <p:nvPr/>
        </p:nvSpPr>
        <p:spPr bwMode="auto">
          <a:xfrm>
            <a:off x="698500" y="3405188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30" name="Rectangle 90"/>
          <p:cNvSpPr>
            <a:spLocks noChangeArrowheads="1"/>
          </p:cNvSpPr>
          <p:nvPr/>
        </p:nvSpPr>
        <p:spPr bwMode="auto">
          <a:xfrm>
            <a:off x="698500" y="3927475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31" name="Rectangle 91"/>
          <p:cNvSpPr>
            <a:spLocks noChangeArrowheads="1"/>
          </p:cNvSpPr>
          <p:nvPr/>
        </p:nvSpPr>
        <p:spPr bwMode="auto">
          <a:xfrm>
            <a:off x="696913" y="4448175"/>
            <a:ext cx="2128837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32" name="Rectangle 92"/>
          <p:cNvSpPr>
            <a:spLocks noChangeArrowheads="1"/>
          </p:cNvSpPr>
          <p:nvPr/>
        </p:nvSpPr>
        <p:spPr bwMode="auto">
          <a:xfrm>
            <a:off x="698500" y="4970463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33" name="Rectangle 93"/>
          <p:cNvSpPr>
            <a:spLocks noChangeArrowheads="1"/>
          </p:cNvSpPr>
          <p:nvPr/>
        </p:nvSpPr>
        <p:spPr bwMode="auto">
          <a:xfrm>
            <a:off x="698500" y="5492750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34" name="AutoShape 94"/>
          <p:cNvSpPr>
            <a:spLocks/>
          </p:cNvSpPr>
          <p:nvPr/>
        </p:nvSpPr>
        <p:spPr bwMode="auto">
          <a:xfrm>
            <a:off x="3155950" y="2895600"/>
            <a:ext cx="188913" cy="847725"/>
          </a:xfrm>
          <a:prstGeom prst="rightBrace">
            <a:avLst>
              <a:gd name="adj1" fmla="val 37395"/>
              <a:gd name="adj2" fmla="val 50000"/>
            </a:avLst>
          </a:prstGeom>
          <a:noFill/>
          <a:ln w="3175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35" name="AutoShape 95"/>
          <p:cNvSpPr>
            <a:spLocks noChangeArrowheads="1"/>
          </p:cNvSpPr>
          <p:nvPr/>
        </p:nvSpPr>
        <p:spPr bwMode="auto">
          <a:xfrm>
            <a:off x="4516438" y="2427288"/>
            <a:ext cx="3268662" cy="1316037"/>
          </a:xfrm>
          <a:prstGeom prst="wedgeRoundRectCallout">
            <a:avLst>
              <a:gd name="adj1" fmla="val -85356"/>
              <a:gd name="adj2" fmla="val 17792"/>
              <a:gd name="adj3" fmla="val 16667"/>
            </a:avLst>
          </a:prstGeom>
          <a:solidFill>
            <a:srgbClr val="FF99CC"/>
          </a:solidFill>
          <a:ln w="9525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600"/>
              <a:t>Запросы с операцией И будут располагаться </a:t>
            </a:r>
            <a:br>
              <a:rPr lang="ru-RU" sz="1600"/>
            </a:br>
            <a:r>
              <a:rPr lang="ru-RU" sz="1600"/>
              <a:t>в начале списка</a:t>
            </a:r>
            <a:br>
              <a:rPr lang="ru-RU" sz="1600"/>
            </a:br>
            <a:r>
              <a:rPr lang="ru-RU" sz="1400"/>
              <a:t>(по ним будет найдено </a:t>
            </a:r>
            <a:br>
              <a:rPr lang="ru-RU" sz="1400"/>
            </a:br>
            <a:r>
              <a:rPr lang="ru-RU" sz="1400"/>
              <a:t>мало сайтов)</a:t>
            </a:r>
          </a:p>
        </p:txBody>
      </p:sp>
      <p:sp>
        <p:nvSpPr>
          <p:cNvPr id="291936" name="Text Box 96"/>
          <p:cNvSpPr txBox="1">
            <a:spLocks noChangeArrowheads="1"/>
          </p:cNvSpPr>
          <p:nvPr/>
        </p:nvSpPr>
        <p:spPr bwMode="auto">
          <a:xfrm>
            <a:off x="1593850" y="1271588"/>
            <a:ext cx="605631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solidFill>
                  <a:srgbClr val="009900"/>
                </a:solidFill>
              </a:rPr>
              <a:t>Требуется расположить запросы </a:t>
            </a:r>
            <a:br>
              <a:rPr lang="ru-RU" i="1">
                <a:solidFill>
                  <a:srgbClr val="009900"/>
                </a:solidFill>
              </a:rPr>
            </a:br>
            <a:r>
              <a:rPr lang="ru-RU" i="1">
                <a:solidFill>
                  <a:srgbClr val="009900"/>
                </a:solidFill>
              </a:rPr>
              <a:t>по </a:t>
            </a:r>
            <a:r>
              <a:rPr lang="ru-RU" i="1">
                <a:solidFill>
                  <a:srgbClr val="D60093"/>
                </a:solidFill>
              </a:rPr>
              <a:t>возрастанию</a:t>
            </a:r>
            <a:r>
              <a:rPr lang="ru-RU" i="1">
                <a:solidFill>
                  <a:srgbClr val="009900"/>
                </a:solidFill>
              </a:rPr>
              <a:t>  количества найденных сайтов</a:t>
            </a:r>
          </a:p>
        </p:txBody>
      </p:sp>
      <p:sp>
        <p:nvSpPr>
          <p:cNvPr id="291937" name="Text Box 97"/>
          <p:cNvSpPr txBox="1">
            <a:spLocks noChangeArrowheads="1"/>
          </p:cNvSpPr>
          <p:nvPr/>
        </p:nvSpPr>
        <p:spPr bwMode="auto">
          <a:xfrm>
            <a:off x="2095500" y="1573213"/>
            <a:ext cx="1673225" cy="29686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 type="none" w="lg" len="lg"/>
          </a:ln>
        </p:spPr>
        <p:txBody>
          <a:bodyPr lIns="18000" tIns="10800" rIns="18000" bIns="10800"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solidFill>
                  <a:srgbClr val="D60093"/>
                </a:solidFill>
              </a:rPr>
              <a:t>возрастанию</a:t>
            </a:r>
            <a:endParaRPr lang="ru-RU" i="1">
              <a:solidFill>
                <a:srgbClr val="009900"/>
              </a:solidFill>
            </a:endParaRPr>
          </a:p>
        </p:txBody>
      </p:sp>
      <p:sp>
        <p:nvSpPr>
          <p:cNvPr id="291940" name="AutoShape 100"/>
          <p:cNvSpPr>
            <a:spLocks/>
          </p:cNvSpPr>
          <p:nvPr/>
        </p:nvSpPr>
        <p:spPr bwMode="auto">
          <a:xfrm>
            <a:off x="3152775" y="4981575"/>
            <a:ext cx="188913" cy="847725"/>
          </a:xfrm>
          <a:prstGeom prst="rightBrace">
            <a:avLst>
              <a:gd name="adj1" fmla="val 37395"/>
              <a:gd name="adj2" fmla="val 50000"/>
            </a:avLst>
          </a:prstGeom>
          <a:noFill/>
          <a:ln w="31750">
            <a:solidFill>
              <a:srgbClr val="008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41" name="AutoShape 101"/>
          <p:cNvSpPr>
            <a:spLocks noChangeArrowheads="1"/>
          </p:cNvSpPr>
          <p:nvPr/>
        </p:nvSpPr>
        <p:spPr bwMode="auto">
          <a:xfrm>
            <a:off x="4491038" y="5016500"/>
            <a:ext cx="3268662" cy="1338263"/>
          </a:xfrm>
          <a:prstGeom prst="wedgeRoundRectCallout">
            <a:avLst>
              <a:gd name="adj1" fmla="val -84676"/>
              <a:gd name="adj2" fmla="val -20935"/>
              <a:gd name="adj3" fmla="val 16667"/>
            </a:avLst>
          </a:prstGeom>
          <a:solidFill>
            <a:srgbClr val="CCFFCC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600"/>
              <a:t>Запросы с операцией ИЛИ будут располагаться </a:t>
            </a:r>
            <a:br>
              <a:rPr lang="ru-RU" sz="1600"/>
            </a:br>
            <a:r>
              <a:rPr lang="ru-RU" sz="1600"/>
              <a:t>в конце списка</a:t>
            </a:r>
            <a:br>
              <a:rPr lang="ru-RU" sz="1600"/>
            </a:br>
            <a:r>
              <a:rPr lang="ru-RU" sz="1400"/>
              <a:t>(по ним будет найдено </a:t>
            </a:r>
            <a:br>
              <a:rPr lang="ru-RU" sz="1400"/>
            </a:br>
            <a:r>
              <a:rPr lang="ru-RU" sz="1400"/>
              <a:t>много сайтов)</a:t>
            </a:r>
          </a:p>
        </p:txBody>
      </p:sp>
      <p:sp>
        <p:nvSpPr>
          <p:cNvPr id="291942" name="AutoShape 102"/>
          <p:cNvSpPr>
            <a:spLocks/>
          </p:cNvSpPr>
          <p:nvPr/>
        </p:nvSpPr>
        <p:spPr bwMode="auto">
          <a:xfrm>
            <a:off x="3160713" y="3944938"/>
            <a:ext cx="188912" cy="847725"/>
          </a:xfrm>
          <a:prstGeom prst="rightBrace">
            <a:avLst>
              <a:gd name="adj1" fmla="val 37395"/>
              <a:gd name="adj2" fmla="val 50000"/>
            </a:avLst>
          </a:prstGeom>
          <a:noFill/>
          <a:ln w="31750">
            <a:solidFill>
              <a:srgbClr val="0000FF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1943" name="AutoShape 103"/>
          <p:cNvSpPr>
            <a:spLocks noChangeArrowheads="1"/>
          </p:cNvSpPr>
          <p:nvPr/>
        </p:nvSpPr>
        <p:spPr bwMode="auto">
          <a:xfrm>
            <a:off x="4476750" y="3935413"/>
            <a:ext cx="3268663" cy="903287"/>
          </a:xfrm>
          <a:prstGeom prst="wedgeRoundRectCallout">
            <a:avLst>
              <a:gd name="adj1" fmla="val -83995"/>
              <a:gd name="adj2" fmla="val -2023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600"/>
              <a:t>В середине списка – </a:t>
            </a:r>
            <a:br>
              <a:rPr lang="ru-RU" sz="1600"/>
            </a:br>
            <a:r>
              <a:rPr lang="ru-RU" sz="1600"/>
              <a:t>смешанные запросы</a:t>
            </a:r>
            <a:br>
              <a:rPr lang="ru-RU" sz="1600"/>
            </a:br>
            <a:r>
              <a:rPr lang="ru-RU" sz="1600"/>
              <a:t>(операции И и ИЛИ)</a:t>
            </a:r>
            <a:endParaRPr lang="ru-RU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1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919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29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2919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2919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2919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6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6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6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6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6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291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91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9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923" grpId="0"/>
      <p:bldP spid="291924" grpId="0" animBg="1"/>
      <p:bldP spid="291929" grpId="0" animBg="1"/>
      <p:bldP spid="291930" grpId="0" animBg="1"/>
      <p:bldP spid="291931" grpId="0" animBg="1"/>
      <p:bldP spid="291932" grpId="0" animBg="1"/>
      <p:bldP spid="291933" grpId="0" animBg="1"/>
      <p:bldP spid="291934" grpId="0" animBg="1"/>
      <p:bldP spid="291935" grpId="0" animBg="1"/>
      <p:bldP spid="291936" grpId="0" build="allAtOnce"/>
      <p:bldP spid="291937" grpId="0" animBg="1"/>
      <p:bldP spid="291937" grpId="1" animBg="1"/>
      <p:bldP spid="291940" grpId="0" animBg="1"/>
      <p:bldP spid="291941" grpId="0" animBg="1"/>
      <p:bldP spid="291942" grpId="0" animBg="1"/>
      <p:bldP spid="2919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1" name="Freeform 3" descr="Мелкая клетка"/>
          <p:cNvSpPr>
            <a:spLocks/>
          </p:cNvSpPr>
          <p:nvPr/>
        </p:nvSpPr>
        <p:spPr bwMode="auto">
          <a:xfrm>
            <a:off x="1890713" y="2981325"/>
            <a:ext cx="688975" cy="1454150"/>
          </a:xfrm>
          <a:custGeom>
            <a:avLst/>
            <a:gdLst>
              <a:gd name="T0" fmla="*/ 339113 w 705"/>
              <a:gd name="T1" fmla="*/ 0 h 1487"/>
              <a:gd name="T2" fmla="*/ 103591 w 705"/>
              <a:gd name="T3" fmla="*/ 317820 h 1487"/>
              <a:gd name="T4" fmla="*/ 5864 w 705"/>
              <a:gd name="T5" fmla="*/ 675735 h 1487"/>
              <a:gd name="T6" fmla="*/ 70363 w 705"/>
              <a:gd name="T7" fmla="*/ 1066898 h 1487"/>
              <a:gd name="T8" fmla="*/ 339113 w 705"/>
              <a:gd name="T9" fmla="*/ 1432636 h 1487"/>
              <a:gd name="T10" fmla="*/ 550203 w 705"/>
              <a:gd name="T11" fmla="*/ 1196960 h 1487"/>
              <a:gd name="T12" fmla="*/ 672361 w 705"/>
              <a:gd name="T13" fmla="*/ 854692 h 1487"/>
              <a:gd name="T14" fmla="*/ 647930 w 705"/>
              <a:gd name="T15" fmla="*/ 505579 h 1487"/>
              <a:gd name="T16" fmla="*/ 461271 w 705"/>
              <a:gd name="T17" fmla="*/ 122239 h 1487"/>
              <a:gd name="T18" fmla="*/ 339113 w 705"/>
              <a:gd name="T19" fmla="*/ 0 h 148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05"/>
              <a:gd name="T31" fmla="*/ 0 h 1487"/>
              <a:gd name="T32" fmla="*/ 705 w 705"/>
              <a:gd name="T33" fmla="*/ 1487 h 148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05" h="1487">
                <a:moveTo>
                  <a:pt x="347" y="0"/>
                </a:moveTo>
                <a:cubicBezTo>
                  <a:pt x="286" y="33"/>
                  <a:pt x="163" y="210"/>
                  <a:pt x="106" y="325"/>
                </a:cubicBezTo>
                <a:cubicBezTo>
                  <a:pt x="49" y="440"/>
                  <a:pt x="12" y="563"/>
                  <a:pt x="6" y="691"/>
                </a:cubicBezTo>
                <a:cubicBezTo>
                  <a:pt x="0" y="819"/>
                  <a:pt x="15" y="962"/>
                  <a:pt x="72" y="1091"/>
                </a:cubicBezTo>
                <a:cubicBezTo>
                  <a:pt x="129" y="1220"/>
                  <a:pt x="265" y="1443"/>
                  <a:pt x="347" y="1465"/>
                </a:cubicBezTo>
                <a:cubicBezTo>
                  <a:pt x="429" y="1487"/>
                  <a:pt x="506" y="1323"/>
                  <a:pt x="563" y="1224"/>
                </a:cubicBezTo>
                <a:cubicBezTo>
                  <a:pt x="620" y="1125"/>
                  <a:pt x="671" y="992"/>
                  <a:pt x="688" y="874"/>
                </a:cubicBezTo>
                <a:cubicBezTo>
                  <a:pt x="705" y="756"/>
                  <a:pt x="699" y="642"/>
                  <a:pt x="663" y="517"/>
                </a:cubicBezTo>
                <a:cubicBezTo>
                  <a:pt x="627" y="392"/>
                  <a:pt x="525" y="211"/>
                  <a:pt x="472" y="125"/>
                </a:cubicBezTo>
                <a:cubicBezTo>
                  <a:pt x="419" y="39"/>
                  <a:pt x="373" y="26"/>
                  <a:pt x="347" y="0"/>
                </a:cubicBezTo>
                <a:close/>
              </a:path>
            </a:pathLst>
          </a:custGeom>
          <a:pattFill prst="smCheck">
            <a:fgClr>
              <a:srgbClr val="FFFF99"/>
            </a:fgClr>
            <a:bgClr>
              <a:srgbClr val="FFFFFF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3892" name="Freeform 4" descr="Широкий диагональный 1"/>
          <p:cNvSpPr>
            <a:spLocks/>
          </p:cNvSpPr>
          <p:nvPr/>
        </p:nvSpPr>
        <p:spPr bwMode="auto">
          <a:xfrm>
            <a:off x="1289050" y="3792538"/>
            <a:ext cx="1893888" cy="1873250"/>
          </a:xfrm>
          <a:custGeom>
            <a:avLst/>
            <a:gdLst>
              <a:gd name="T0" fmla="*/ 612097 w 1940"/>
              <a:gd name="T1" fmla="*/ 76180 h 1918"/>
              <a:gd name="T2" fmla="*/ 213795 w 1940"/>
              <a:gd name="T3" fmla="*/ 368204 h 1918"/>
              <a:gd name="T4" fmla="*/ 18548 w 1940"/>
              <a:gd name="T5" fmla="*/ 791101 h 1918"/>
              <a:gd name="T6" fmla="*/ 100552 w 1940"/>
              <a:gd name="T7" fmla="*/ 1343896 h 1918"/>
              <a:gd name="T8" fmla="*/ 433447 w 1940"/>
              <a:gd name="T9" fmla="*/ 1725773 h 1918"/>
              <a:gd name="T10" fmla="*/ 896180 w 1940"/>
              <a:gd name="T11" fmla="*/ 1872273 h 1918"/>
              <a:gd name="T12" fmla="*/ 1473133 w 1940"/>
              <a:gd name="T13" fmla="*/ 1717960 h 1918"/>
              <a:gd name="T14" fmla="*/ 1798217 w 1940"/>
              <a:gd name="T15" fmla="*/ 1343896 h 1918"/>
              <a:gd name="T16" fmla="*/ 1871435 w 1940"/>
              <a:gd name="T17" fmla="*/ 783288 h 1918"/>
              <a:gd name="T18" fmla="*/ 1660569 w 1940"/>
              <a:gd name="T19" fmla="*/ 319371 h 1918"/>
              <a:gd name="T20" fmla="*/ 1254457 w 1940"/>
              <a:gd name="T21" fmla="*/ 59577 h 1918"/>
              <a:gd name="T22" fmla="*/ 944992 w 1940"/>
              <a:gd name="T23" fmla="*/ 2930 h 1918"/>
              <a:gd name="T24" fmla="*/ 612097 w 1940"/>
              <a:gd name="T25" fmla="*/ 76180 h 191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40"/>
              <a:gd name="T40" fmla="*/ 0 h 1918"/>
              <a:gd name="T41" fmla="*/ 1940 w 1940"/>
              <a:gd name="T42" fmla="*/ 1918 h 191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40" h="1918">
                <a:moveTo>
                  <a:pt x="627" y="78"/>
                </a:moveTo>
                <a:cubicBezTo>
                  <a:pt x="502" y="140"/>
                  <a:pt x="320" y="255"/>
                  <a:pt x="219" y="377"/>
                </a:cubicBezTo>
                <a:cubicBezTo>
                  <a:pt x="118" y="499"/>
                  <a:pt x="38" y="644"/>
                  <a:pt x="19" y="810"/>
                </a:cubicBezTo>
                <a:cubicBezTo>
                  <a:pt x="0" y="976"/>
                  <a:pt x="32" y="1217"/>
                  <a:pt x="103" y="1376"/>
                </a:cubicBezTo>
                <a:cubicBezTo>
                  <a:pt x="174" y="1535"/>
                  <a:pt x="308" y="1677"/>
                  <a:pt x="444" y="1767"/>
                </a:cubicBezTo>
                <a:cubicBezTo>
                  <a:pt x="580" y="1857"/>
                  <a:pt x="741" y="1918"/>
                  <a:pt x="918" y="1917"/>
                </a:cubicBezTo>
                <a:cubicBezTo>
                  <a:pt x="1095" y="1916"/>
                  <a:pt x="1355" y="1849"/>
                  <a:pt x="1509" y="1759"/>
                </a:cubicBezTo>
                <a:cubicBezTo>
                  <a:pt x="1663" y="1669"/>
                  <a:pt x="1774" y="1535"/>
                  <a:pt x="1842" y="1376"/>
                </a:cubicBezTo>
                <a:cubicBezTo>
                  <a:pt x="1910" y="1217"/>
                  <a:pt x="1940" y="977"/>
                  <a:pt x="1917" y="802"/>
                </a:cubicBezTo>
                <a:cubicBezTo>
                  <a:pt x="1894" y="627"/>
                  <a:pt x="1806" y="451"/>
                  <a:pt x="1701" y="327"/>
                </a:cubicBezTo>
                <a:cubicBezTo>
                  <a:pt x="1596" y="203"/>
                  <a:pt x="1407" y="115"/>
                  <a:pt x="1285" y="61"/>
                </a:cubicBezTo>
                <a:cubicBezTo>
                  <a:pt x="1163" y="7"/>
                  <a:pt x="1078" y="0"/>
                  <a:pt x="968" y="3"/>
                </a:cubicBezTo>
                <a:cubicBezTo>
                  <a:pt x="858" y="6"/>
                  <a:pt x="752" y="16"/>
                  <a:pt x="627" y="78"/>
                </a:cubicBezTo>
                <a:close/>
              </a:path>
            </a:pathLst>
          </a:custGeom>
          <a:pattFill prst="wdDnDiag">
            <a:fgClr>
              <a:srgbClr val="CCFFFF"/>
            </a:fgClr>
            <a:bgClr>
              <a:srgbClr val="FFFFFF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1289050" y="2968625"/>
            <a:ext cx="1893888" cy="2684463"/>
            <a:chOff x="812" y="2137"/>
            <a:chExt cx="1193" cy="1691"/>
          </a:xfrm>
        </p:grpSpPr>
        <p:sp>
          <p:nvSpPr>
            <p:cNvPr id="10272" name="Freeform 34" descr="Широкий диагональный 2"/>
            <p:cNvSpPr>
              <a:spLocks/>
            </p:cNvSpPr>
            <p:nvPr/>
          </p:nvSpPr>
          <p:spPr bwMode="auto">
            <a:xfrm>
              <a:off x="1191" y="2137"/>
              <a:ext cx="434" cy="916"/>
            </a:xfrm>
            <a:custGeom>
              <a:avLst/>
              <a:gdLst>
                <a:gd name="T0" fmla="*/ 214 w 705"/>
                <a:gd name="T1" fmla="*/ 0 h 1487"/>
                <a:gd name="T2" fmla="*/ 65 w 705"/>
                <a:gd name="T3" fmla="*/ 200 h 1487"/>
                <a:gd name="T4" fmla="*/ 4 w 705"/>
                <a:gd name="T5" fmla="*/ 426 h 1487"/>
                <a:gd name="T6" fmla="*/ 44 w 705"/>
                <a:gd name="T7" fmla="*/ 672 h 1487"/>
                <a:gd name="T8" fmla="*/ 214 w 705"/>
                <a:gd name="T9" fmla="*/ 902 h 1487"/>
                <a:gd name="T10" fmla="*/ 347 w 705"/>
                <a:gd name="T11" fmla="*/ 754 h 1487"/>
                <a:gd name="T12" fmla="*/ 424 w 705"/>
                <a:gd name="T13" fmla="*/ 538 h 1487"/>
                <a:gd name="T14" fmla="*/ 408 w 705"/>
                <a:gd name="T15" fmla="*/ 318 h 1487"/>
                <a:gd name="T16" fmla="*/ 291 w 705"/>
                <a:gd name="T17" fmla="*/ 77 h 1487"/>
                <a:gd name="T18" fmla="*/ 214 w 705"/>
                <a:gd name="T19" fmla="*/ 0 h 148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05"/>
                <a:gd name="T31" fmla="*/ 0 h 1487"/>
                <a:gd name="T32" fmla="*/ 705 w 705"/>
                <a:gd name="T33" fmla="*/ 1487 h 148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05" h="1487">
                  <a:moveTo>
                    <a:pt x="347" y="0"/>
                  </a:moveTo>
                  <a:cubicBezTo>
                    <a:pt x="286" y="33"/>
                    <a:pt x="163" y="210"/>
                    <a:pt x="106" y="325"/>
                  </a:cubicBezTo>
                  <a:cubicBezTo>
                    <a:pt x="49" y="440"/>
                    <a:pt x="12" y="563"/>
                    <a:pt x="6" y="691"/>
                  </a:cubicBezTo>
                  <a:cubicBezTo>
                    <a:pt x="0" y="819"/>
                    <a:pt x="15" y="962"/>
                    <a:pt x="72" y="1091"/>
                  </a:cubicBezTo>
                  <a:cubicBezTo>
                    <a:pt x="129" y="1220"/>
                    <a:pt x="265" y="1443"/>
                    <a:pt x="347" y="1465"/>
                  </a:cubicBezTo>
                  <a:cubicBezTo>
                    <a:pt x="429" y="1487"/>
                    <a:pt x="506" y="1323"/>
                    <a:pt x="563" y="1224"/>
                  </a:cubicBezTo>
                  <a:cubicBezTo>
                    <a:pt x="620" y="1125"/>
                    <a:pt x="671" y="992"/>
                    <a:pt x="688" y="874"/>
                  </a:cubicBezTo>
                  <a:cubicBezTo>
                    <a:pt x="705" y="756"/>
                    <a:pt x="699" y="642"/>
                    <a:pt x="663" y="517"/>
                  </a:cubicBezTo>
                  <a:cubicBezTo>
                    <a:pt x="627" y="392"/>
                    <a:pt x="525" y="211"/>
                    <a:pt x="472" y="125"/>
                  </a:cubicBezTo>
                  <a:cubicBezTo>
                    <a:pt x="419" y="39"/>
                    <a:pt x="373" y="26"/>
                    <a:pt x="347" y="0"/>
                  </a:cubicBezTo>
                  <a:close/>
                </a:path>
              </a:pathLst>
            </a:custGeom>
            <a:pattFill prst="wdUpDiag">
              <a:fgClr>
                <a:srgbClr val="66FF66"/>
              </a:fgClr>
              <a:bgClr>
                <a:srgbClr val="FFFFFF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3" name="Freeform 35" descr="Широкий диагональный 2"/>
            <p:cNvSpPr>
              <a:spLocks/>
            </p:cNvSpPr>
            <p:nvPr/>
          </p:nvSpPr>
          <p:spPr bwMode="auto">
            <a:xfrm>
              <a:off x="812" y="2648"/>
              <a:ext cx="1193" cy="1180"/>
            </a:xfrm>
            <a:custGeom>
              <a:avLst/>
              <a:gdLst>
                <a:gd name="T0" fmla="*/ 386 w 1940"/>
                <a:gd name="T1" fmla="*/ 48 h 1918"/>
                <a:gd name="T2" fmla="*/ 135 w 1940"/>
                <a:gd name="T3" fmla="*/ 232 h 1918"/>
                <a:gd name="T4" fmla="*/ 12 w 1940"/>
                <a:gd name="T5" fmla="*/ 498 h 1918"/>
                <a:gd name="T6" fmla="*/ 63 w 1940"/>
                <a:gd name="T7" fmla="*/ 847 h 1918"/>
                <a:gd name="T8" fmla="*/ 273 w 1940"/>
                <a:gd name="T9" fmla="*/ 1087 h 1918"/>
                <a:gd name="T10" fmla="*/ 565 w 1940"/>
                <a:gd name="T11" fmla="*/ 1179 h 1918"/>
                <a:gd name="T12" fmla="*/ 928 w 1940"/>
                <a:gd name="T13" fmla="*/ 1082 h 1918"/>
                <a:gd name="T14" fmla="*/ 1133 w 1940"/>
                <a:gd name="T15" fmla="*/ 847 h 1918"/>
                <a:gd name="T16" fmla="*/ 1179 w 1940"/>
                <a:gd name="T17" fmla="*/ 493 h 1918"/>
                <a:gd name="T18" fmla="*/ 1046 w 1940"/>
                <a:gd name="T19" fmla="*/ 201 h 1918"/>
                <a:gd name="T20" fmla="*/ 790 w 1940"/>
                <a:gd name="T21" fmla="*/ 38 h 1918"/>
                <a:gd name="T22" fmla="*/ 595 w 1940"/>
                <a:gd name="T23" fmla="*/ 2 h 1918"/>
                <a:gd name="T24" fmla="*/ 386 w 1940"/>
                <a:gd name="T25" fmla="*/ 48 h 19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40"/>
                <a:gd name="T40" fmla="*/ 0 h 1918"/>
                <a:gd name="T41" fmla="*/ 1940 w 1940"/>
                <a:gd name="T42" fmla="*/ 1918 h 19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40" h="1918">
                  <a:moveTo>
                    <a:pt x="627" y="78"/>
                  </a:moveTo>
                  <a:cubicBezTo>
                    <a:pt x="502" y="140"/>
                    <a:pt x="320" y="255"/>
                    <a:pt x="219" y="377"/>
                  </a:cubicBezTo>
                  <a:cubicBezTo>
                    <a:pt x="118" y="499"/>
                    <a:pt x="38" y="644"/>
                    <a:pt x="19" y="810"/>
                  </a:cubicBezTo>
                  <a:cubicBezTo>
                    <a:pt x="0" y="976"/>
                    <a:pt x="32" y="1217"/>
                    <a:pt x="103" y="1376"/>
                  </a:cubicBezTo>
                  <a:cubicBezTo>
                    <a:pt x="174" y="1535"/>
                    <a:pt x="308" y="1677"/>
                    <a:pt x="444" y="1767"/>
                  </a:cubicBezTo>
                  <a:cubicBezTo>
                    <a:pt x="580" y="1857"/>
                    <a:pt x="741" y="1918"/>
                    <a:pt x="918" y="1917"/>
                  </a:cubicBezTo>
                  <a:cubicBezTo>
                    <a:pt x="1095" y="1916"/>
                    <a:pt x="1355" y="1849"/>
                    <a:pt x="1509" y="1759"/>
                  </a:cubicBezTo>
                  <a:cubicBezTo>
                    <a:pt x="1663" y="1669"/>
                    <a:pt x="1774" y="1535"/>
                    <a:pt x="1842" y="1376"/>
                  </a:cubicBezTo>
                  <a:cubicBezTo>
                    <a:pt x="1910" y="1217"/>
                    <a:pt x="1940" y="977"/>
                    <a:pt x="1917" y="802"/>
                  </a:cubicBezTo>
                  <a:cubicBezTo>
                    <a:pt x="1894" y="627"/>
                    <a:pt x="1806" y="451"/>
                    <a:pt x="1701" y="327"/>
                  </a:cubicBezTo>
                  <a:cubicBezTo>
                    <a:pt x="1596" y="203"/>
                    <a:pt x="1407" y="115"/>
                    <a:pt x="1285" y="61"/>
                  </a:cubicBezTo>
                  <a:cubicBezTo>
                    <a:pt x="1163" y="7"/>
                    <a:pt x="1078" y="0"/>
                    <a:pt x="968" y="3"/>
                  </a:cubicBezTo>
                  <a:cubicBezTo>
                    <a:pt x="858" y="6"/>
                    <a:pt x="752" y="16"/>
                    <a:pt x="627" y="78"/>
                  </a:cubicBezTo>
                  <a:close/>
                </a:path>
              </a:pathLst>
            </a:custGeom>
            <a:pattFill prst="wdUpDiag">
              <a:fgClr>
                <a:srgbClr val="66FF66"/>
              </a:fgClr>
              <a:bgClr>
                <a:srgbClr val="FFFFFF"/>
              </a:bgClr>
            </a:patt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79425" y="814388"/>
            <a:ext cx="81407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Смешанные поисковые запросы</a:t>
            </a:r>
          </a:p>
        </p:txBody>
      </p:sp>
      <p:sp>
        <p:nvSpPr>
          <p:cNvPr id="293894" name="Text Box 6"/>
          <p:cNvSpPr txBox="1">
            <a:spLocks noChangeArrowheads="1"/>
          </p:cNvSpPr>
          <p:nvPr/>
        </p:nvSpPr>
        <p:spPr bwMode="auto">
          <a:xfrm>
            <a:off x="1293813" y="1460500"/>
            <a:ext cx="65452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solidFill>
                  <a:srgbClr val="CC00CC"/>
                </a:solidFill>
              </a:rPr>
              <a:t>Какой запрос позволит найти больше сайтов?</a:t>
            </a:r>
          </a:p>
        </p:txBody>
      </p:sp>
      <p:sp>
        <p:nvSpPr>
          <p:cNvPr id="293895" name="Text Box 7"/>
          <p:cNvSpPr txBox="1">
            <a:spLocks noChangeArrowheads="1"/>
          </p:cNvSpPr>
          <p:nvPr/>
        </p:nvSpPr>
        <p:spPr bwMode="auto">
          <a:xfrm>
            <a:off x="412750" y="2017713"/>
            <a:ext cx="34671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9900"/>
                </a:solidFill>
              </a:rPr>
              <a:t>(кошки &amp; собаки) | кролики</a:t>
            </a:r>
          </a:p>
        </p:txBody>
      </p:sp>
      <p:sp>
        <p:nvSpPr>
          <p:cNvPr id="293896" name="Text Box 8"/>
          <p:cNvSpPr txBox="1">
            <a:spLocks noChangeArrowheads="1"/>
          </p:cNvSpPr>
          <p:nvPr/>
        </p:nvSpPr>
        <p:spPr bwMode="auto">
          <a:xfrm>
            <a:off x="4872038" y="2017713"/>
            <a:ext cx="37338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9900"/>
                </a:solidFill>
              </a:rPr>
              <a:t>(кошки | собаки) &amp; кролики 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98500" y="2755900"/>
            <a:ext cx="1871663" cy="1870075"/>
            <a:chOff x="440" y="2002"/>
            <a:chExt cx="1179" cy="1178"/>
          </a:xfrm>
        </p:grpSpPr>
        <p:sp>
          <p:nvSpPr>
            <p:cNvPr id="10270" name="Oval 10"/>
            <p:cNvSpPr>
              <a:spLocks noChangeArrowheads="1"/>
            </p:cNvSpPr>
            <p:nvPr/>
          </p:nvSpPr>
          <p:spPr bwMode="auto">
            <a:xfrm>
              <a:off x="440" y="2002"/>
              <a:ext cx="1179" cy="1178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71" name="Text Box 11"/>
            <p:cNvSpPr txBox="1">
              <a:spLocks noChangeArrowheads="1"/>
            </p:cNvSpPr>
            <p:nvPr/>
          </p:nvSpPr>
          <p:spPr bwMode="auto">
            <a:xfrm>
              <a:off x="566" y="2404"/>
              <a:ext cx="462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400"/>
                <a:t>кошки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895475" y="2755900"/>
            <a:ext cx="1871663" cy="1870075"/>
            <a:chOff x="1194" y="2002"/>
            <a:chExt cx="1179" cy="1178"/>
          </a:xfrm>
        </p:grpSpPr>
        <p:sp>
          <p:nvSpPr>
            <p:cNvPr id="10268" name="Oval 13"/>
            <p:cNvSpPr>
              <a:spLocks noChangeArrowheads="1"/>
            </p:cNvSpPr>
            <p:nvPr/>
          </p:nvSpPr>
          <p:spPr bwMode="auto">
            <a:xfrm>
              <a:off x="1194" y="2002"/>
              <a:ext cx="1179" cy="1178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9" name="Text Box 14"/>
            <p:cNvSpPr txBox="1">
              <a:spLocks noChangeArrowheads="1"/>
            </p:cNvSpPr>
            <p:nvPr/>
          </p:nvSpPr>
          <p:spPr bwMode="auto">
            <a:xfrm>
              <a:off x="1748" y="2405"/>
              <a:ext cx="527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400"/>
                <a:t>собаки</a:t>
              </a: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306513" y="3784600"/>
            <a:ext cx="1871662" cy="1870075"/>
            <a:chOff x="823" y="2650"/>
            <a:chExt cx="1179" cy="1178"/>
          </a:xfrm>
        </p:grpSpPr>
        <p:sp>
          <p:nvSpPr>
            <p:cNvPr id="10266" name="Text Box 16"/>
            <p:cNvSpPr txBox="1">
              <a:spLocks noChangeArrowheads="1"/>
            </p:cNvSpPr>
            <p:nvPr/>
          </p:nvSpPr>
          <p:spPr bwMode="auto">
            <a:xfrm>
              <a:off x="1145" y="3484"/>
              <a:ext cx="536" cy="171"/>
            </a:xfrm>
            <a:prstGeom prst="rect">
              <a:avLst/>
            </a:prstGeom>
            <a:noFill/>
            <a:ln w="9525">
              <a:solidFill>
                <a:srgbClr val="CCFFCC"/>
              </a:solidFill>
              <a:miter lim="800000"/>
              <a:headEnd/>
              <a:tailEnd/>
            </a:ln>
          </p:spPr>
          <p:txBody>
            <a:bodyPr lIns="18000" tIns="10800" rIns="18000" bIns="10800"/>
            <a:lstStyle/>
            <a:p>
              <a:pPr algn="l"/>
              <a:r>
                <a:rPr lang="ru-RU" sz="1400"/>
                <a:t>кролики</a:t>
              </a:r>
            </a:p>
          </p:txBody>
        </p:sp>
        <p:sp>
          <p:nvSpPr>
            <p:cNvPr id="10267" name="Oval 17"/>
            <p:cNvSpPr>
              <a:spLocks noChangeArrowheads="1"/>
            </p:cNvSpPr>
            <p:nvPr/>
          </p:nvSpPr>
          <p:spPr bwMode="auto">
            <a:xfrm>
              <a:off x="823" y="2650"/>
              <a:ext cx="1179" cy="1178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93906" name="Freeform 18" descr="Мелкая клетка"/>
          <p:cNvSpPr>
            <a:spLocks/>
          </p:cNvSpPr>
          <p:nvPr/>
        </p:nvSpPr>
        <p:spPr bwMode="auto">
          <a:xfrm>
            <a:off x="5341938" y="2728913"/>
            <a:ext cx="3078162" cy="1901825"/>
          </a:xfrm>
          <a:custGeom>
            <a:avLst/>
            <a:gdLst>
              <a:gd name="T0" fmla="*/ 1543955 w 3158"/>
              <a:gd name="T1" fmla="*/ 231882 h 1952"/>
              <a:gd name="T2" fmla="*/ 1998174 w 3158"/>
              <a:gd name="T3" fmla="*/ 21435 h 1952"/>
              <a:gd name="T4" fmla="*/ 2534269 w 3158"/>
              <a:gd name="T5" fmla="*/ 102301 h 1952"/>
              <a:gd name="T6" fmla="*/ 2923182 w 3158"/>
              <a:gd name="T7" fmla="*/ 443305 h 1952"/>
              <a:gd name="T8" fmla="*/ 3078162 w 3158"/>
              <a:gd name="T9" fmla="*/ 962604 h 1952"/>
              <a:gd name="T10" fmla="*/ 2923182 w 3158"/>
              <a:gd name="T11" fmla="*/ 1465341 h 1952"/>
              <a:gd name="T12" fmla="*/ 2477735 w 3158"/>
              <a:gd name="T13" fmla="*/ 1821933 h 1952"/>
              <a:gd name="T14" fmla="*/ 2039112 w 3158"/>
              <a:gd name="T15" fmla="*/ 1887211 h 1952"/>
              <a:gd name="T16" fmla="*/ 1682365 w 3158"/>
              <a:gd name="T17" fmla="*/ 1765424 h 1952"/>
              <a:gd name="T18" fmla="*/ 1536157 w 3158"/>
              <a:gd name="T19" fmla="*/ 1675788 h 1952"/>
              <a:gd name="T20" fmla="*/ 1414317 w 3158"/>
              <a:gd name="T21" fmla="*/ 1765424 h 1952"/>
              <a:gd name="T22" fmla="*/ 1138472 w 3158"/>
              <a:gd name="T23" fmla="*/ 1870648 h 1952"/>
              <a:gd name="T24" fmla="*/ 643314 w 3158"/>
              <a:gd name="T25" fmla="*/ 1838496 h 1952"/>
              <a:gd name="T26" fmla="*/ 213463 w 3158"/>
              <a:gd name="T27" fmla="*/ 1529644 h 1952"/>
              <a:gd name="T28" fmla="*/ 10722 w 3158"/>
              <a:gd name="T29" fmla="*/ 1051265 h 1952"/>
              <a:gd name="T30" fmla="*/ 149132 w 3158"/>
              <a:gd name="T31" fmla="*/ 443305 h 1952"/>
              <a:gd name="T32" fmla="*/ 594579 w 3158"/>
              <a:gd name="T33" fmla="*/ 86712 h 1952"/>
              <a:gd name="T34" fmla="*/ 1162840 w 3158"/>
              <a:gd name="T35" fmla="*/ 37998 h 1952"/>
              <a:gd name="T36" fmla="*/ 1543955 w 3158"/>
              <a:gd name="T37" fmla="*/ 231882 h 195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158"/>
              <a:gd name="T58" fmla="*/ 0 h 1952"/>
              <a:gd name="T59" fmla="*/ 3158 w 3158"/>
              <a:gd name="T60" fmla="*/ 1952 h 195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158" h="1952">
                <a:moveTo>
                  <a:pt x="1584" y="238"/>
                </a:moveTo>
                <a:cubicBezTo>
                  <a:pt x="1584" y="238"/>
                  <a:pt x="1881" y="44"/>
                  <a:pt x="2050" y="22"/>
                </a:cubicBezTo>
                <a:cubicBezTo>
                  <a:pt x="2219" y="0"/>
                  <a:pt x="2442" y="33"/>
                  <a:pt x="2600" y="105"/>
                </a:cubicBezTo>
                <a:cubicBezTo>
                  <a:pt x="2758" y="177"/>
                  <a:pt x="2906" y="308"/>
                  <a:pt x="2999" y="455"/>
                </a:cubicBezTo>
                <a:cubicBezTo>
                  <a:pt x="3092" y="602"/>
                  <a:pt x="3158" y="813"/>
                  <a:pt x="3158" y="988"/>
                </a:cubicBezTo>
                <a:cubicBezTo>
                  <a:pt x="3158" y="1163"/>
                  <a:pt x="3102" y="1357"/>
                  <a:pt x="2999" y="1504"/>
                </a:cubicBezTo>
                <a:cubicBezTo>
                  <a:pt x="2896" y="1651"/>
                  <a:pt x="2693" y="1798"/>
                  <a:pt x="2542" y="1870"/>
                </a:cubicBezTo>
                <a:cubicBezTo>
                  <a:pt x="2391" y="1942"/>
                  <a:pt x="2227" y="1952"/>
                  <a:pt x="2092" y="1937"/>
                </a:cubicBezTo>
                <a:cubicBezTo>
                  <a:pt x="1957" y="1922"/>
                  <a:pt x="1812" y="1848"/>
                  <a:pt x="1726" y="1812"/>
                </a:cubicBezTo>
                <a:lnTo>
                  <a:pt x="1576" y="1720"/>
                </a:lnTo>
                <a:lnTo>
                  <a:pt x="1451" y="1812"/>
                </a:lnTo>
                <a:cubicBezTo>
                  <a:pt x="1383" y="1845"/>
                  <a:pt x="1300" y="1908"/>
                  <a:pt x="1168" y="1920"/>
                </a:cubicBezTo>
                <a:cubicBezTo>
                  <a:pt x="1036" y="1932"/>
                  <a:pt x="818" y="1945"/>
                  <a:pt x="660" y="1887"/>
                </a:cubicBezTo>
                <a:cubicBezTo>
                  <a:pt x="502" y="1829"/>
                  <a:pt x="327" y="1705"/>
                  <a:pt x="219" y="1570"/>
                </a:cubicBezTo>
                <a:cubicBezTo>
                  <a:pt x="111" y="1435"/>
                  <a:pt x="22" y="1265"/>
                  <a:pt x="11" y="1079"/>
                </a:cubicBezTo>
                <a:cubicBezTo>
                  <a:pt x="0" y="893"/>
                  <a:pt x="53" y="620"/>
                  <a:pt x="153" y="455"/>
                </a:cubicBezTo>
                <a:cubicBezTo>
                  <a:pt x="153" y="455"/>
                  <a:pt x="437" y="158"/>
                  <a:pt x="610" y="89"/>
                </a:cubicBezTo>
                <a:cubicBezTo>
                  <a:pt x="783" y="20"/>
                  <a:pt x="1031" y="14"/>
                  <a:pt x="1193" y="39"/>
                </a:cubicBezTo>
                <a:cubicBezTo>
                  <a:pt x="1355" y="64"/>
                  <a:pt x="1503" y="197"/>
                  <a:pt x="1584" y="238"/>
                </a:cubicBezTo>
                <a:close/>
              </a:path>
            </a:pathLst>
          </a:custGeom>
          <a:pattFill prst="smCheck">
            <a:fgClr>
              <a:srgbClr val="FFFF00"/>
            </a:fgClr>
            <a:bgClr>
              <a:srgbClr val="FFFFFF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3907" name="Freeform 19" descr="Широкий диагональный 1"/>
          <p:cNvSpPr>
            <a:spLocks/>
          </p:cNvSpPr>
          <p:nvPr/>
        </p:nvSpPr>
        <p:spPr bwMode="auto">
          <a:xfrm>
            <a:off x="5935663" y="3786188"/>
            <a:ext cx="1919287" cy="1879600"/>
          </a:xfrm>
          <a:custGeom>
            <a:avLst/>
            <a:gdLst>
              <a:gd name="T0" fmla="*/ 948434 w 1969"/>
              <a:gd name="T1" fmla="*/ 2925 h 1928"/>
              <a:gd name="T2" fmla="*/ 1257430 w 1969"/>
              <a:gd name="T3" fmla="*/ 59469 h 1928"/>
              <a:gd name="T4" fmla="*/ 1695094 w 1969"/>
              <a:gd name="T5" fmla="*/ 350963 h 1928"/>
              <a:gd name="T6" fmla="*/ 1897842 w 1969"/>
              <a:gd name="T7" fmla="*/ 781867 h 1928"/>
              <a:gd name="T8" fmla="*/ 1824736 w 1969"/>
              <a:gd name="T9" fmla="*/ 1300512 h 1928"/>
              <a:gd name="T10" fmla="*/ 1500144 w 1969"/>
              <a:gd name="T11" fmla="*/ 1698269 h 1928"/>
              <a:gd name="T12" fmla="*/ 948434 w 1969"/>
              <a:gd name="T13" fmla="*/ 1876675 h 1928"/>
              <a:gd name="T14" fmla="*/ 421093 w 1969"/>
              <a:gd name="T15" fmla="*/ 1682671 h 1928"/>
              <a:gd name="T16" fmla="*/ 105273 w 1969"/>
              <a:gd name="T17" fmla="*/ 1309286 h 1928"/>
              <a:gd name="T18" fmla="*/ 32167 w 1969"/>
              <a:gd name="T19" fmla="*/ 789666 h 1928"/>
              <a:gd name="T20" fmla="*/ 299249 w 1969"/>
              <a:gd name="T21" fmla="*/ 262247 h 1928"/>
              <a:gd name="T22" fmla="*/ 623841 w 1969"/>
              <a:gd name="T23" fmla="*/ 75067 h 1928"/>
              <a:gd name="T24" fmla="*/ 948434 w 1969"/>
              <a:gd name="T25" fmla="*/ 2925 h 192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69"/>
              <a:gd name="T40" fmla="*/ 0 h 1928"/>
              <a:gd name="T41" fmla="*/ 1969 w 1969"/>
              <a:gd name="T42" fmla="*/ 1928 h 192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69" h="1928">
                <a:moveTo>
                  <a:pt x="973" y="3"/>
                </a:moveTo>
                <a:cubicBezTo>
                  <a:pt x="1081" y="0"/>
                  <a:pt x="1162" y="2"/>
                  <a:pt x="1290" y="61"/>
                </a:cubicBezTo>
                <a:cubicBezTo>
                  <a:pt x="1418" y="120"/>
                  <a:pt x="1630" y="237"/>
                  <a:pt x="1739" y="360"/>
                </a:cubicBezTo>
                <a:cubicBezTo>
                  <a:pt x="1848" y="483"/>
                  <a:pt x="1925" y="640"/>
                  <a:pt x="1947" y="802"/>
                </a:cubicBezTo>
                <a:cubicBezTo>
                  <a:pt x="1969" y="964"/>
                  <a:pt x="1940" y="1177"/>
                  <a:pt x="1872" y="1334"/>
                </a:cubicBezTo>
                <a:cubicBezTo>
                  <a:pt x="1804" y="1491"/>
                  <a:pt x="1689" y="1643"/>
                  <a:pt x="1539" y="1742"/>
                </a:cubicBezTo>
                <a:cubicBezTo>
                  <a:pt x="1389" y="1841"/>
                  <a:pt x="1157" y="1928"/>
                  <a:pt x="973" y="1925"/>
                </a:cubicBezTo>
                <a:cubicBezTo>
                  <a:pt x="789" y="1922"/>
                  <a:pt x="576" y="1823"/>
                  <a:pt x="432" y="1726"/>
                </a:cubicBezTo>
                <a:cubicBezTo>
                  <a:pt x="288" y="1629"/>
                  <a:pt x="174" y="1496"/>
                  <a:pt x="108" y="1343"/>
                </a:cubicBezTo>
                <a:cubicBezTo>
                  <a:pt x="42" y="1190"/>
                  <a:pt x="0" y="989"/>
                  <a:pt x="33" y="810"/>
                </a:cubicBezTo>
                <a:cubicBezTo>
                  <a:pt x="66" y="631"/>
                  <a:pt x="307" y="269"/>
                  <a:pt x="307" y="269"/>
                </a:cubicBezTo>
                <a:cubicBezTo>
                  <a:pt x="307" y="269"/>
                  <a:pt x="529" y="121"/>
                  <a:pt x="640" y="77"/>
                </a:cubicBezTo>
                <a:cubicBezTo>
                  <a:pt x="751" y="33"/>
                  <a:pt x="865" y="6"/>
                  <a:pt x="973" y="3"/>
                </a:cubicBezTo>
                <a:close/>
              </a:path>
            </a:pathLst>
          </a:custGeom>
          <a:pattFill prst="wdDnDiag">
            <a:fgClr>
              <a:srgbClr val="CCFFFF"/>
            </a:fgClr>
            <a:bgClr>
              <a:srgbClr val="FFFFFF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3908" name="Freeform 20" descr="Широкий диагональный 2"/>
          <p:cNvSpPr>
            <a:spLocks/>
          </p:cNvSpPr>
          <p:nvPr/>
        </p:nvSpPr>
        <p:spPr bwMode="auto">
          <a:xfrm>
            <a:off x="5924550" y="3770313"/>
            <a:ext cx="1931988" cy="862012"/>
          </a:xfrm>
          <a:custGeom>
            <a:avLst/>
            <a:gdLst>
              <a:gd name="T0" fmla="*/ 51070 w 2005"/>
              <a:gd name="T1" fmla="*/ 773625 h 907"/>
              <a:gd name="T2" fmla="*/ 291966 w 2005"/>
              <a:gd name="T3" fmla="*/ 306979 h 907"/>
              <a:gd name="T4" fmla="*/ 636930 w 2005"/>
              <a:gd name="T5" fmla="*/ 76982 h 907"/>
              <a:gd name="T6" fmla="*/ 973221 w 2005"/>
              <a:gd name="T7" fmla="*/ 14256 h 907"/>
              <a:gd name="T8" fmla="*/ 1262297 w 2005"/>
              <a:gd name="T9" fmla="*/ 61776 h 907"/>
              <a:gd name="T10" fmla="*/ 1719036 w 2005"/>
              <a:gd name="T11" fmla="*/ 385862 h 907"/>
              <a:gd name="T12" fmla="*/ 1879954 w 2005"/>
              <a:gd name="T13" fmla="*/ 781228 h 907"/>
              <a:gd name="T14" fmla="*/ 1406834 w 2005"/>
              <a:gd name="T15" fmla="*/ 837302 h 907"/>
              <a:gd name="T16" fmla="*/ 1125468 w 2005"/>
              <a:gd name="T17" fmla="*/ 726105 h 907"/>
              <a:gd name="T18" fmla="*/ 941423 w 2005"/>
              <a:gd name="T19" fmla="*/ 631065 h 907"/>
              <a:gd name="T20" fmla="*/ 885535 w 2005"/>
              <a:gd name="T21" fmla="*/ 662428 h 907"/>
              <a:gd name="T22" fmla="*/ 596459 w 2005"/>
              <a:gd name="T23" fmla="*/ 804988 h 907"/>
              <a:gd name="T24" fmla="*/ 323765 w 2005"/>
              <a:gd name="T25" fmla="*/ 828748 h 907"/>
              <a:gd name="T26" fmla="*/ 51070 w 2005"/>
              <a:gd name="T27" fmla="*/ 773625 h 90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005"/>
              <a:gd name="T43" fmla="*/ 0 h 907"/>
              <a:gd name="T44" fmla="*/ 2005 w 2005"/>
              <a:gd name="T45" fmla="*/ 907 h 90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005" h="907">
                <a:moveTo>
                  <a:pt x="53" y="814"/>
                </a:moveTo>
                <a:cubicBezTo>
                  <a:pt x="0" y="727"/>
                  <a:pt x="202" y="445"/>
                  <a:pt x="303" y="323"/>
                </a:cubicBezTo>
                <a:cubicBezTo>
                  <a:pt x="404" y="201"/>
                  <a:pt x="543" y="132"/>
                  <a:pt x="661" y="81"/>
                </a:cubicBezTo>
                <a:cubicBezTo>
                  <a:pt x="779" y="30"/>
                  <a:pt x="902" y="18"/>
                  <a:pt x="1010" y="15"/>
                </a:cubicBezTo>
                <a:cubicBezTo>
                  <a:pt x="1118" y="12"/>
                  <a:pt x="1181" y="0"/>
                  <a:pt x="1310" y="65"/>
                </a:cubicBezTo>
                <a:cubicBezTo>
                  <a:pt x="1439" y="130"/>
                  <a:pt x="1677" y="280"/>
                  <a:pt x="1784" y="406"/>
                </a:cubicBezTo>
                <a:cubicBezTo>
                  <a:pt x="1891" y="532"/>
                  <a:pt x="2005" y="743"/>
                  <a:pt x="1951" y="822"/>
                </a:cubicBezTo>
                <a:cubicBezTo>
                  <a:pt x="1897" y="901"/>
                  <a:pt x="1622" y="907"/>
                  <a:pt x="1460" y="881"/>
                </a:cubicBezTo>
                <a:cubicBezTo>
                  <a:pt x="1330" y="871"/>
                  <a:pt x="1249" y="800"/>
                  <a:pt x="1168" y="764"/>
                </a:cubicBezTo>
                <a:cubicBezTo>
                  <a:pt x="1087" y="728"/>
                  <a:pt x="1018" y="675"/>
                  <a:pt x="977" y="664"/>
                </a:cubicBezTo>
                <a:cubicBezTo>
                  <a:pt x="870" y="636"/>
                  <a:pt x="979" y="667"/>
                  <a:pt x="919" y="697"/>
                </a:cubicBezTo>
                <a:cubicBezTo>
                  <a:pt x="859" y="727"/>
                  <a:pt x="716" y="818"/>
                  <a:pt x="619" y="847"/>
                </a:cubicBezTo>
                <a:cubicBezTo>
                  <a:pt x="522" y="876"/>
                  <a:pt x="430" y="877"/>
                  <a:pt x="336" y="872"/>
                </a:cubicBezTo>
                <a:cubicBezTo>
                  <a:pt x="242" y="867"/>
                  <a:pt x="112" y="826"/>
                  <a:pt x="53" y="814"/>
                </a:cubicBezTo>
                <a:close/>
              </a:path>
            </a:pathLst>
          </a:custGeom>
          <a:pattFill prst="wdUpDiag">
            <a:fgClr>
              <a:srgbClr val="00FF00"/>
            </a:fgClr>
            <a:bgClr>
              <a:srgbClr val="FFFF99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5343525" y="2759075"/>
            <a:ext cx="1866900" cy="1866900"/>
            <a:chOff x="3191" y="2270"/>
            <a:chExt cx="1176" cy="1176"/>
          </a:xfrm>
        </p:grpSpPr>
        <p:sp>
          <p:nvSpPr>
            <p:cNvPr id="10264" name="Oval 22"/>
            <p:cNvSpPr>
              <a:spLocks noChangeArrowheads="1"/>
            </p:cNvSpPr>
            <p:nvPr/>
          </p:nvSpPr>
          <p:spPr bwMode="auto">
            <a:xfrm>
              <a:off x="3191" y="2270"/>
              <a:ext cx="1176" cy="1176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5" name="Text Box 23"/>
            <p:cNvSpPr txBox="1">
              <a:spLocks noChangeArrowheads="1"/>
            </p:cNvSpPr>
            <p:nvPr/>
          </p:nvSpPr>
          <p:spPr bwMode="auto">
            <a:xfrm>
              <a:off x="3308" y="2707"/>
              <a:ext cx="646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400"/>
                <a:t>кошки</a:t>
              </a:r>
            </a:p>
          </p:txBody>
        </p:sp>
      </p:grpSp>
      <p:grpSp>
        <p:nvGrpSpPr>
          <p:cNvPr id="7" name="Group 24"/>
          <p:cNvGrpSpPr>
            <a:grpSpLocks/>
          </p:cNvGrpSpPr>
          <p:nvPr/>
        </p:nvGrpSpPr>
        <p:grpSpPr bwMode="auto">
          <a:xfrm>
            <a:off x="6538913" y="2759075"/>
            <a:ext cx="1890712" cy="1866900"/>
            <a:chOff x="3944" y="2270"/>
            <a:chExt cx="1191" cy="1176"/>
          </a:xfrm>
        </p:grpSpPr>
        <p:sp>
          <p:nvSpPr>
            <p:cNvPr id="10262" name="Oval 25"/>
            <p:cNvSpPr>
              <a:spLocks noChangeArrowheads="1"/>
            </p:cNvSpPr>
            <p:nvPr/>
          </p:nvSpPr>
          <p:spPr bwMode="auto">
            <a:xfrm>
              <a:off x="3944" y="2270"/>
              <a:ext cx="1176" cy="1176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3" name="Text Box 26"/>
            <p:cNvSpPr txBox="1">
              <a:spLocks noChangeArrowheads="1"/>
            </p:cNvSpPr>
            <p:nvPr/>
          </p:nvSpPr>
          <p:spPr bwMode="auto">
            <a:xfrm>
              <a:off x="4489" y="2700"/>
              <a:ext cx="646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400"/>
                <a:t>собаки</a:t>
              </a:r>
            </a:p>
          </p:txBody>
        </p:sp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5959475" y="3784600"/>
            <a:ext cx="1866900" cy="1866900"/>
            <a:chOff x="3579" y="2916"/>
            <a:chExt cx="1176" cy="1176"/>
          </a:xfrm>
        </p:grpSpPr>
        <p:sp>
          <p:nvSpPr>
            <p:cNvPr id="10260" name="Oval 28"/>
            <p:cNvSpPr>
              <a:spLocks noChangeArrowheads="1"/>
            </p:cNvSpPr>
            <p:nvPr/>
          </p:nvSpPr>
          <p:spPr bwMode="auto">
            <a:xfrm>
              <a:off x="3579" y="2916"/>
              <a:ext cx="1176" cy="1176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61" name="Text Box 29"/>
            <p:cNvSpPr txBox="1">
              <a:spLocks noChangeArrowheads="1"/>
            </p:cNvSpPr>
            <p:nvPr/>
          </p:nvSpPr>
          <p:spPr bwMode="auto">
            <a:xfrm>
              <a:off x="3872" y="3710"/>
              <a:ext cx="646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400"/>
                <a:t>кролики</a:t>
              </a:r>
            </a:p>
          </p:txBody>
        </p:sp>
      </p:grpSp>
      <p:sp>
        <p:nvSpPr>
          <p:cNvPr id="293918" name="Text Box 30"/>
          <p:cNvSpPr txBox="1">
            <a:spLocks noChangeArrowheads="1"/>
          </p:cNvSpPr>
          <p:nvPr/>
        </p:nvSpPr>
        <p:spPr bwMode="auto">
          <a:xfrm>
            <a:off x="279400" y="5699125"/>
            <a:ext cx="8396288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Действие операций И и ИЛИ </a:t>
            </a:r>
            <a:br>
              <a:rPr lang="ru-RU" sz="1600"/>
            </a:br>
            <a:r>
              <a:rPr lang="ru-RU" sz="1600"/>
              <a:t>(увеличение / уменьшение количества найденных сайтов) </a:t>
            </a:r>
            <a:br>
              <a:rPr lang="ru-RU" sz="1600"/>
            </a:br>
            <a:r>
              <a:rPr lang="ru-RU" sz="1600">
                <a:solidFill>
                  <a:schemeClr val="hlink"/>
                </a:solidFill>
              </a:rPr>
              <a:t>«ослабляется»</a:t>
            </a:r>
            <a:r>
              <a:rPr lang="ru-RU" sz="1600"/>
              <a:t>, если операция стоит </a:t>
            </a:r>
            <a:r>
              <a:rPr lang="ru-RU" sz="1600">
                <a:solidFill>
                  <a:srgbClr val="009900"/>
                </a:solidFill>
              </a:rPr>
              <a:t>в скобках</a:t>
            </a:r>
            <a:r>
              <a:rPr lang="ru-RU" sz="1600"/>
              <a:t>, </a:t>
            </a:r>
            <a:br>
              <a:rPr lang="ru-RU" sz="1600"/>
            </a:br>
            <a:r>
              <a:rPr lang="ru-RU" sz="1600"/>
              <a:t>и </a:t>
            </a:r>
            <a:r>
              <a:rPr lang="ru-RU" sz="1600">
                <a:solidFill>
                  <a:srgbClr val="0066FF"/>
                </a:solidFill>
              </a:rPr>
              <a:t>«усиливается»</a:t>
            </a:r>
            <a:r>
              <a:rPr lang="ru-RU" sz="1600"/>
              <a:t>, если операция стоит </a:t>
            </a:r>
            <a:r>
              <a:rPr lang="ru-RU" sz="1600">
                <a:solidFill>
                  <a:srgbClr val="009900"/>
                </a:solidFill>
              </a:rPr>
              <a:t>вне скобок</a:t>
            </a:r>
          </a:p>
        </p:txBody>
      </p:sp>
      <p:sp>
        <p:nvSpPr>
          <p:cNvPr id="293919" name="Text Box 31"/>
          <p:cNvSpPr txBox="1">
            <a:spLocks noChangeArrowheads="1"/>
          </p:cNvSpPr>
          <p:nvPr/>
        </p:nvSpPr>
        <p:spPr bwMode="auto">
          <a:xfrm>
            <a:off x="3535363" y="5195888"/>
            <a:ext cx="20288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009900"/>
                </a:solidFill>
              </a:rPr>
              <a:t>В Ы В О Д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2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2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93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9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9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9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3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3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9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animBg="1"/>
      <p:bldP spid="293892" grpId="0" animBg="1"/>
      <p:bldP spid="293894" grpId="0"/>
      <p:bldP spid="293895" grpId="0"/>
      <p:bldP spid="293896" grpId="0"/>
      <p:bldP spid="293906" grpId="0" animBg="1"/>
      <p:bldP spid="293907" grpId="0" animBg="1"/>
      <p:bldP spid="293908" grpId="0" animBg="1"/>
      <p:bldP spid="293918" grpId="0"/>
      <p:bldP spid="2939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79425" y="814388"/>
            <a:ext cx="81407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Логические операции при формировании поисковых запросов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00038" y="2328863"/>
            <a:ext cx="31781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>
                <a:solidFill>
                  <a:srgbClr val="777777"/>
                </a:solidFill>
              </a:rPr>
              <a:t>Список поисковых запросов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98500" y="2884488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98500" y="3405188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98500" y="3927475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696913" y="4448175"/>
            <a:ext cx="2128837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698500" y="4970463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698500" y="5492750"/>
            <a:ext cx="2128838" cy="346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4" name="AutoShape 10"/>
          <p:cNvSpPr>
            <a:spLocks/>
          </p:cNvSpPr>
          <p:nvPr/>
        </p:nvSpPr>
        <p:spPr bwMode="auto">
          <a:xfrm>
            <a:off x="3155950" y="2895600"/>
            <a:ext cx="188913" cy="847725"/>
          </a:xfrm>
          <a:prstGeom prst="rightBrace">
            <a:avLst>
              <a:gd name="adj1" fmla="val 37395"/>
              <a:gd name="adj2" fmla="val 50000"/>
            </a:avLst>
          </a:prstGeom>
          <a:noFill/>
          <a:ln w="3175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4516438" y="2427288"/>
            <a:ext cx="3268662" cy="1316037"/>
          </a:xfrm>
          <a:prstGeom prst="wedgeRoundRectCallout">
            <a:avLst>
              <a:gd name="adj1" fmla="val -85356"/>
              <a:gd name="adj2" fmla="val 17792"/>
              <a:gd name="adj3" fmla="val 16667"/>
            </a:avLst>
          </a:prstGeom>
          <a:solidFill>
            <a:srgbClr val="FF99CC"/>
          </a:solidFill>
          <a:ln w="9525" algn="ctr">
            <a:solidFill>
              <a:srgbClr val="FF0000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600"/>
              <a:t>Запросы с операцией И будут располагаться </a:t>
            </a:r>
            <a:br>
              <a:rPr lang="ru-RU" sz="1600"/>
            </a:br>
            <a:r>
              <a:rPr lang="ru-RU" sz="1600"/>
              <a:t>в начале списка</a:t>
            </a:r>
            <a:br>
              <a:rPr lang="ru-RU" sz="1600"/>
            </a:br>
            <a:r>
              <a:rPr lang="ru-RU" sz="1400"/>
              <a:t>(по ним будет найдено </a:t>
            </a:r>
            <a:br>
              <a:rPr lang="ru-RU" sz="1400"/>
            </a:br>
            <a:r>
              <a:rPr lang="ru-RU" sz="1400"/>
              <a:t>мало сайтов)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1593850" y="1271588"/>
            <a:ext cx="6056313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solidFill>
                  <a:srgbClr val="009900"/>
                </a:solidFill>
              </a:rPr>
              <a:t>Требуется расположить запросы </a:t>
            </a:r>
            <a:br>
              <a:rPr lang="ru-RU" i="1">
                <a:solidFill>
                  <a:srgbClr val="009900"/>
                </a:solidFill>
              </a:rPr>
            </a:br>
            <a:r>
              <a:rPr lang="ru-RU" i="1">
                <a:solidFill>
                  <a:srgbClr val="009900"/>
                </a:solidFill>
              </a:rPr>
              <a:t>по </a:t>
            </a:r>
            <a:r>
              <a:rPr lang="ru-RU" i="1">
                <a:solidFill>
                  <a:srgbClr val="D60093"/>
                </a:solidFill>
              </a:rPr>
              <a:t>возрастанию</a:t>
            </a:r>
            <a:r>
              <a:rPr lang="ru-RU" i="1">
                <a:solidFill>
                  <a:srgbClr val="009900"/>
                </a:solidFill>
              </a:rPr>
              <a:t>  количества найденных сайтов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2095500" y="1573213"/>
            <a:ext cx="1673225" cy="29686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 type="none" w="lg" len="lg"/>
          </a:ln>
        </p:spPr>
        <p:txBody>
          <a:bodyPr lIns="18000" tIns="10800" rIns="18000" bIns="10800">
            <a:spAutoFit/>
          </a:bodyPr>
          <a:lstStyle/>
          <a:p>
            <a:pPr>
              <a:spcBef>
                <a:spcPct val="50000"/>
              </a:spcBef>
            </a:pPr>
            <a:r>
              <a:rPr lang="ru-RU" i="1">
                <a:solidFill>
                  <a:srgbClr val="D60093"/>
                </a:solidFill>
              </a:rPr>
              <a:t>возрастанию</a:t>
            </a:r>
            <a:endParaRPr lang="ru-RU" i="1">
              <a:solidFill>
                <a:srgbClr val="009900"/>
              </a:solidFill>
            </a:endParaRPr>
          </a:p>
        </p:txBody>
      </p:sp>
      <p:sp>
        <p:nvSpPr>
          <p:cNvPr id="11278" name="AutoShape 14"/>
          <p:cNvSpPr>
            <a:spLocks/>
          </p:cNvSpPr>
          <p:nvPr/>
        </p:nvSpPr>
        <p:spPr bwMode="auto">
          <a:xfrm>
            <a:off x="3152775" y="4981575"/>
            <a:ext cx="188913" cy="847725"/>
          </a:xfrm>
          <a:prstGeom prst="rightBrace">
            <a:avLst>
              <a:gd name="adj1" fmla="val 37395"/>
              <a:gd name="adj2" fmla="val 50000"/>
            </a:avLst>
          </a:prstGeom>
          <a:noFill/>
          <a:ln w="31750">
            <a:solidFill>
              <a:srgbClr val="008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AutoShape 15"/>
          <p:cNvSpPr>
            <a:spLocks noChangeArrowheads="1"/>
          </p:cNvSpPr>
          <p:nvPr/>
        </p:nvSpPr>
        <p:spPr bwMode="auto">
          <a:xfrm>
            <a:off x="4491038" y="5016500"/>
            <a:ext cx="3268662" cy="1338263"/>
          </a:xfrm>
          <a:prstGeom prst="wedgeRoundRectCallout">
            <a:avLst>
              <a:gd name="adj1" fmla="val -84676"/>
              <a:gd name="adj2" fmla="val -20935"/>
              <a:gd name="adj3" fmla="val 16667"/>
            </a:avLst>
          </a:prstGeom>
          <a:solidFill>
            <a:srgbClr val="CCFFCC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600"/>
              <a:t>Запросы с операцией ИЛИ будут располагаться </a:t>
            </a:r>
            <a:br>
              <a:rPr lang="ru-RU" sz="1600"/>
            </a:br>
            <a:r>
              <a:rPr lang="ru-RU" sz="1600"/>
              <a:t>в конце списка</a:t>
            </a:r>
            <a:br>
              <a:rPr lang="ru-RU" sz="1600"/>
            </a:br>
            <a:r>
              <a:rPr lang="ru-RU" sz="1400"/>
              <a:t>(по ним будет найдено </a:t>
            </a:r>
            <a:br>
              <a:rPr lang="ru-RU" sz="1400"/>
            </a:br>
            <a:r>
              <a:rPr lang="ru-RU" sz="1400"/>
              <a:t>много сайтов)</a:t>
            </a:r>
          </a:p>
        </p:txBody>
      </p:sp>
      <p:sp>
        <p:nvSpPr>
          <p:cNvPr id="294928" name="AutoShape 16"/>
          <p:cNvSpPr>
            <a:spLocks/>
          </p:cNvSpPr>
          <p:nvPr/>
        </p:nvSpPr>
        <p:spPr bwMode="auto">
          <a:xfrm>
            <a:off x="3160713" y="3944938"/>
            <a:ext cx="188912" cy="847725"/>
          </a:xfrm>
          <a:prstGeom prst="rightBrace">
            <a:avLst>
              <a:gd name="adj1" fmla="val 37395"/>
              <a:gd name="adj2" fmla="val 50000"/>
            </a:avLst>
          </a:prstGeom>
          <a:noFill/>
          <a:ln w="31750">
            <a:solidFill>
              <a:srgbClr val="0000FF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4929" name="AutoShape 17"/>
          <p:cNvSpPr>
            <a:spLocks noChangeArrowheads="1"/>
          </p:cNvSpPr>
          <p:nvPr/>
        </p:nvSpPr>
        <p:spPr bwMode="auto">
          <a:xfrm>
            <a:off x="4476750" y="3935413"/>
            <a:ext cx="3268663" cy="903287"/>
          </a:xfrm>
          <a:prstGeom prst="wedgeRoundRectCallout">
            <a:avLst>
              <a:gd name="adj1" fmla="val -83995"/>
              <a:gd name="adj2" fmla="val -2023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600"/>
              <a:t>В середине списка – </a:t>
            </a:r>
            <a:br>
              <a:rPr lang="ru-RU" sz="1600"/>
            </a:br>
            <a:r>
              <a:rPr lang="ru-RU" sz="1600"/>
              <a:t>смешанные запросы</a:t>
            </a:r>
            <a:br>
              <a:rPr lang="ru-RU" sz="1600"/>
            </a:br>
            <a:r>
              <a:rPr lang="ru-RU" sz="1600"/>
              <a:t>(операции И и ИЛИ)</a:t>
            </a:r>
            <a:endParaRPr lang="ru-RU" sz="1400"/>
          </a:p>
        </p:txBody>
      </p:sp>
      <p:sp>
        <p:nvSpPr>
          <p:cNvPr id="294931" name="AutoShape 19"/>
          <p:cNvSpPr>
            <a:spLocks noChangeArrowheads="1"/>
          </p:cNvSpPr>
          <p:nvPr/>
        </p:nvSpPr>
        <p:spPr bwMode="auto">
          <a:xfrm>
            <a:off x="4440238" y="3786188"/>
            <a:ext cx="3268662" cy="536575"/>
          </a:xfrm>
          <a:prstGeom prst="wedgeRoundRectCallout">
            <a:avLst>
              <a:gd name="adj1" fmla="val -96963"/>
              <a:gd name="adj2" fmla="val 18343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300"/>
              <a:t>Сначала идут запросы, </a:t>
            </a:r>
            <a:br>
              <a:rPr lang="ru-RU" sz="1300"/>
            </a:br>
            <a:r>
              <a:rPr lang="ru-RU" sz="1300"/>
              <a:t>где операция И стоит вне скобок</a:t>
            </a:r>
          </a:p>
        </p:txBody>
      </p:sp>
      <p:sp>
        <p:nvSpPr>
          <p:cNvPr id="294932" name="AutoShape 20"/>
          <p:cNvSpPr>
            <a:spLocks noChangeArrowheads="1"/>
          </p:cNvSpPr>
          <p:nvPr/>
        </p:nvSpPr>
        <p:spPr bwMode="auto">
          <a:xfrm>
            <a:off x="4418013" y="4432300"/>
            <a:ext cx="3268662" cy="492125"/>
          </a:xfrm>
          <a:prstGeom prst="wedgeRoundRectCallout">
            <a:avLst>
              <a:gd name="adj1" fmla="val -96282"/>
              <a:gd name="adj2" fmla="val -9356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/>
          <a:lstStyle/>
          <a:p>
            <a:r>
              <a:rPr lang="ru-RU" sz="1300"/>
              <a:t>Потом идут запросы, </a:t>
            </a:r>
            <a:br>
              <a:rPr lang="ru-RU" sz="1300"/>
            </a:br>
            <a:r>
              <a:rPr lang="ru-RU" sz="1300"/>
              <a:t>где операция И стоит в скобках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94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94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4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4928" grpId="0" animBg="1"/>
      <p:bldP spid="294929" grpId="0" animBg="1"/>
      <p:bldP spid="294931" grpId="0" animBg="1"/>
      <p:bldP spid="2949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/>
              <a:t>(выстроить запросы по возрастанию количества найденных сайтов)</a:t>
            </a:r>
          </a:p>
        </p:txBody>
      </p:sp>
      <p:sp>
        <p:nvSpPr>
          <p:cNvPr id="12291" name="Text Box 20"/>
          <p:cNvSpPr txBox="1">
            <a:spLocks noChangeArrowheads="1"/>
          </p:cNvSpPr>
          <p:nvPr/>
        </p:nvSpPr>
        <p:spPr bwMode="auto">
          <a:xfrm>
            <a:off x="268288" y="1716088"/>
            <a:ext cx="14716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2005-B8. </a:t>
            </a:r>
          </a:p>
        </p:txBody>
      </p:sp>
      <p:graphicFrame>
        <p:nvGraphicFramePr>
          <p:cNvPr id="296060" name="Group 124"/>
          <p:cNvGraphicFramePr>
            <a:graphicFrameLocks noGrp="1"/>
          </p:cNvGraphicFramePr>
          <p:nvPr/>
        </p:nvGraphicFramePr>
        <p:xfrm>
          <a:off x="438150" y="2220913"/>
          <a:ext cx="3949700" cy="1584960"/>
        </p:xfrm>
        <a:graphic>
          <a:graphicData uri="http://schemas.openxmlformats.org/drawingml/2006/table">
            <a:tbl>
              <a:tblPr/>
              <a:tblGrid>
                <a:gridCol w="333375"/>
                <a:gridCol w="36163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| (бег &amp; плавание)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Б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 &amp; плавание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| бег | плавание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&amp; Европа &amp; бег &amp; плавание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6061" name="AutoShape 125"/>
          <p:cNvSpPr>
            <a:spLocks noChangeArrowheads="1"/>
          </p:cNvSpPr>
          <p:nvPr/>
        </p:nvSpPr>
        <p:spPr bwMode="auto">
          <a:xfrm>
            <a:off x="803275" y="2597150"/>
            <a:ext cx="2117725" cy="26828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hlink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6062" name="AutoShape 126"/>
          <p:cNvSpPr>
            <a:spLocks noChangeArrowheads="1"/>
          </p:cNvSpPr>
          <p:nvPr/>
        </p:nvSpPr>
        <p:spPr bwMode="auto">
          <a:xfrm>
            <a:off x="814388" y="3265488"/>
            <a:ext cx="3433762" cy="26828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hlink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6063" name="AutoShape 127"/>
          <p:cNvSpPr>
            <a:spLocks noChangeArrowheads="1"/>
          </p:cNvSpPr>
          <p:nvPr/>
        </p:nvSpPr>
        <p:spPr bwMode="auto">
          <a:xfrm>
            <a:off x="4995863" y="1995488"/>
            <a:ext cx="3802062" cy="1270000"/>
          </a:xfrm>
          <a:prstGeom prst="wedgeRoundRectCallout">
            <a:avLst>
              <a:gd name="adj1" fmla="val -58644"/>
              <a:gd name="adj2" fmla="val 13875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>
              <a:spcBef>
                <a:spcPct val="10000"/>
              </a:spcBef>
            </a:pPr>
            <a:r>
              <a:rPr lang="ru-RU" sz="1600"/>
              <a:t>Запросы с операцией И располагаются в начале списка.</a:t>
            </a:r>
          </a:p>
          <a:p>
            <a:pPr>
              <a:spcBef>
                <a:spcPct val="25000"/>
              </a:spcBef>
            </a:pPr>
            <a:r>
              <a:rPr lang="ru-RU" sz="1600"/>
              <a:t>Чем больше операндов, </a:t>
            </a:r>
            <a:br>
              <a:rPr lang="ru-RU" sz="1600"/>
            </a:br>
            <a:r>
              <a:rPr lang="ru-RU" sz="1600"/>
              <a:t>тем ближе к началу</a:t>
            </a:r>
          </a:p>
        </p:txBody>
      </p:sp>
      <p:graphicFrame>
        <p:nvGraphicFramePr>
          <p:cNvPr id="296082" name="Group 146"/>
          <p:cNvGraphicFramePr>
            <a:graphicFrameLocks noGrp="1"/>
          </p:cNvGraphicFramePr>
          <p:nvPr/>
        </p:nvGraphicFramePr>
        <p:xfrm>
          <a:off x="438150" y="2220913"/>
          <a:ext cx="3949700" cy="335280"/>
        </p:xfrm>
        <a:graphic>
          <a:graphicData uri="http://schemas.openxmlformats.org/drawingml/2006/table">
            <a:tbl>
              <a:tblPr/>
              <a:tblGrid>
                <a:gridCol w="333375"/>
                <a:gridCol w="36163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| (бег &amp; плавание)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96101" name="Group 165"/>
          <p:cNvGraphicFramePr>
            <a:graphicFrameLocks noGrp="1"/>
          </p:cNvGraphicFramePr>
          <p:nvPr/>
        </p:nvGraphicFramePr>
        <p:xfrm>
          <a:off x="436563" y="3224213"/>
          <a:ext cx="3949700" cy="579120"/>
        </p:xfrm>
        <a:graphic>
          <a:graphicData uri="http://schemas.openxmlformats.org/drawingml/2006/table">
            <a:tbl>
              <a:tblPr/>
              <a:tblGrid>
                <a:gridCol w="333375"/>
                <a:gridCol w="36163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&amp; Европа &amp; бег &amp; плавание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96120" name="Group 184"/>
          <p:cNvGraphicFramePr>
            <a:graphicFrameLocks noGrp="1"/>
          </p:cNvGraphicFramePr>
          <p:nvPr/>
        </p:nvGraphicFramePr>
        <p:xfrm>
          <a:off x="438150" y="2554288"/>
          <a:ext cx="3949700" cy="335280"/>
        </p:xfrm>
        <a:graphic>
          <a:graphicData uri="http://schemas.openxmlformats.org/drawingml/2006/table">
            <a:tbl>
              <a:tblPr/>
              <a:tblGrid>
                <a:gridCol w="333375"/>
                <a:gridCol w="36163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Б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 &amp; плавание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6121" name="AutoShape 185"/>
          <p:cNvSpPr>
            <a:spLocks noChangeArrowheads="1"/>
          </p:cNvSpPr>
          <p:nvPr/>
        </p:nvSpPr>
        <p:spPr bwMode="auto">
          <a:xfrm>
            <a:off x="800100" y="2270125"/>
            <a:ext cx="2632075" cy="26828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hlink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6122" name="AutoShape 186"/>
          <p:cNvSpPr>
            <a:spLocks noChangeArrowheads="1"/>
          </p:cNvSpPr>
          <p:nvPr/>
        </p:nvSpPr>
        <p:spPr bwMode="auto">
          <a:xfrm>
            <a:off x="5019675" y="2319338"/>
            <a:ext cx="3802063" cy="690562"/>
          </a:xfrm>
          <a:prstGeom prst="wedgeRoundRectCallout">
            <a:avLst>
              <a:gd name="adj1" fmla="val -57181"/>
              <a:gd name="adj2" fmla="val -26324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>
              <a:spcBef>
                <a:spcPct val="10000"/>
              </a:spcBef>
            </a:pPr>
            <a:r>
              <a:rPr lang="ru-RU" sz="1600"/>
              <a:t>Смешанный запрос – </a:t>
            </a:r>
            <a:br>
              <a:rPr lang="ru-RU" sz="1600"/>
            </a:br>
            <a:r>
              <a:rPr lang="ru-RU" sz="1600"/>
              <a:t>в середине списка</a:t>
            </a:r>
          </a:p>
        </p:txBody>
      </p:sp>
      <p:sp>
        <p:nvSpPr>
          <p:cNvPr id="296123" name="AutoShape 187"/>
          <p:cNvSpPr>
            <a:spLocks noChangeArrowheads="1"/>
          </p:cNvSpPr>
          <p:nvPr/>
        </p:nvSpPr>
        <p:spPr bwMode="auto">
          <a:xfrm>
            <a:off x="811213" y="2927350"/>
            <a:ext cx="2441575" cy="268288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chemeClr val="hlink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6124" name="AutoShape 188"/>
          <p:cNvSpPr>
            <a:spLocks noChangeArrowheads="1"/>
          </p:cNvSpPr>
          <p:nvPr/>
        </p:nvSpPr>
        <p:spPr bwMode="auto">
          <a:xfrm>
            <a:off x="5003800" y="2247900"/>
            <a:ext cx="3802063" cy="779463"/>
          </a:xfrm>
          <a:prstGeom prst="wedgeRoundRectCallout">
            <a:avLst>
              <a:gd name="adj1" fmla="val -58352"/>
              <a:gd name="adj2" fmla="val 21079"/>
              <a:gd name="adj3" fmla="val 16667"/>
            </a:avLst>
          </a:prstGeom>
          <a:solidFill>
            <a:srgbClr val="CCFFFF"/>
          </a:solidFill>
          <a:ln w="9525" algn="ctr">
            <a:solidFill>
              <a:srgbClr val="008000"/>
            </a:solidFill>
            <a:miter lim="800000"/>
            <a:headEnd/>
            <a:tailEnd type="none" w="lg" len="lg"/>
          </a:ln>
        </p:spPr>
        <p:txBody>
          <a:bodyPr/>
          <a:lstStyle/>
          <a:p>
            <a:pPr>
              <a:spcBef>
                <a:spcPct val="10000"/>
              </a:spcBef>
            </a:pPr>
            <a:r>
              <a:rPr lang="ru-RU" sz="1600"/>
              <a:t>Запрос с операцией ИЛИ располагается в конце списка.</a:t>
            </a:r>
          </a:p>
        </p:txBody>
      </p:sp>
      <p:graphicFrame>
        <p:nvGraphicFramePr>
          <p:cNvPr id="296143" name="Group 207"/>
          <p:cNvGraphicFramePr>
            <a:graphicFrameLocks noGrp="1"/>
          </p:cNvGraphicFramePr>
          <p:nvPr/>
        </p:nvGraphicFramePr>
        <p:xfrm>
          <a:off x="434975" y="2890838"/>
          <a:ext cx="3949700" cy="335280"/>
        </p:xfrm>
        <a:graphic>
          <a:graphicData uri="http://schemas.openxmlformats.org/drawingml/2006/table">
            <a:tbl>
              <a:tblPr/>
              <a:tblGrid>
                <a:gridCol w="333375"/>
                <a:gridCol w="3616325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чемпионы | бег | плавание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6144" name="Text Box 208"/>
          <p:cNvSpPr txBox="1">
            <a:spLocks noChangeArrowheads="1"/>
          </p:cNvSpPr>
          <p:nvPr/>
        </p:nvSpPr>
        <p:spPr bwMode="auto">
          <a:xfrm>
            <a:off x="5319713" y="4684713"/>
            <a:ext cx="327818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Ответ:</a:t>
            </a:r>
            <a:r>
              <a:rPr lang="ru-RU"/>
              <a:t>     </a:t>
            </a:r>
            <a:r>
              <a:rPr lang="ru-RU" sz="3200">
                <a:solidFill>
                  <a:schemeClr val="folHlink"/>
                </a:solidFill>
              </a:rPr>
              <a:t>ГБАВ</a:t>
            </a:r>
          </a:p>
        </p:txBody>
      </p:sp>
      <p:sp>
        <p:nvSpPr>
          <p:cNvPr id="296145" name="Line 209"/>
          <p:cNvSpPr>
            <a:spLocks noChangeShapeType="1"/>
          </p:cNvSpPr>
          <p:nvPr/>
        </p:nvSpPr>
        <p:spPr bwMode="auto">
          <a:xfrm flipH="1">
            <a:off x="222250" y="3968750"/>
            <a:ext cx="23813" cy="1928813"/>
          </a:xfrm>
          <a:prstGeom prst="line">
            <a:avLst/>
          </a:prstGeom>
          <a:noFill/>
          <a:ln w="76200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6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6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96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96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4.72222E-6 0.1365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96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L 1.11111E-6 0.2844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96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96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6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6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6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96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1.11111E-6 0.3854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96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96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6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6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6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296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-1.66667E-6 0.3335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96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9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6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6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061" grpId="0" animBg="1"/>
      <p:bldP spid="296061" grpId="1" animBg="1"/>
      <p:bldP spid="296062" grpId="0" animBg="1"/>
      <p:bldP spid="296062" grpId="1" animBg="1"/>
      <p:bldP spid="296063" grpId="0" animBg="1"/>
      <p:bldP spid="296063" grpId="1" animBg="1"/>
      <p:bldP spid="296121" grpId="0" animBg="1"/>
      <p:bldP spid="296121" grpId="1" animBg="1"/>
      <p:bldP spid="296122" grpId="0" animBg="1"/>
      <p:bldP spid="296122" grpId="1" animBg="1"/>
      <p:bldP spid="296123" grpId="0" animBg="1"/>
      <p:bldP spid="296123" grpId="1" animBg="1"/>
      <p:bldP spid="296124" grpId="0" animBg="1"/>
      <p:bldP spid="296144" grpId="0"/>
      <p:bldP spid="2961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/>
              <a:t>(выстроить запросы по возрастанию количества найденных сайтов)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68288" y="1716088"/>
            <a:ext cx="14716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2006-B8. </a:t>
            </a:r>
          </a:p>
        </p:txBody>
      </p:sp>
      <p:graphicFrame>
        <p:nvGraphicFramePr>
          <p:cNvPr id="297137" name="Group 177"/>
          <p:cNvGraphicFramePr>
            <a:graphicFrameLocks noGrp="1"/>
          </p:cNvGraphicFramePr>
          <p:nvPr/>
        </p:nvGraphicFramePr>
        <p:xfrm>
          <a:off x="454025" y="2284413"/>
          <a:ext cx="5075237" cy="1584960"/>
        </p:xfrm>
        <a:graphic>
          <a:graphicData uri="http://schemas.openxmlformats.org/drawingml/2006/table">
            <a:tbl>
              <a:tblPr/>
              <a:tblGrid>
                <a:gridCol w="368300"/>
                <a:gridCol w="4706937"/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разведение &amp; содержание &amp; меченосцы &amp;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сомики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Б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содержание &amp; меченосцы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(содержание &amp; меченосцы) | сомики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содержание &amp; меченосцы &amp;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сомики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 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220" name="Text Box 260"/>
          <p:cNvSpPr txBox="1">
            <a:spLocks noChangeArrowheads="1"/>
          </p:cNvSpPr>
          <p:nvPr/>
        </p:nvSpPr>
        <p:spPr bwMode="auto">
          <a:xfrm>
            <a:off x="5319713" y="4684713"/>
            <a:ext cx="327818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Ответ:</a:t>
            </a:r>
            <a:r>
              <a:rPr lang="ru-RU"/>
              <a:t>     </a:t>
            </a:r>
            <a:r>
              <a:rPr lang="ru-RU" sz="3200">
                <a:solidFill>
                  <a:schemeClr val="folHlink"/>
                </a:solidFill>
              </a:rPr>
              <a:t>АГБВ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2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/>
              <a:t>(выстроить запросы по возрастанию количества найденных сайтов)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68288" y="1716088"/>
            <a:ext cx="14716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2007-B8. </a:t>
            </a:r>
          </a:p>
        </p:txBody>
      </p:sp>
      <p:graphicFrame>
        <p:nvGraphicFramePr>
          <p:cNvPr id="298149" name="Group 165"/>
          <p:cNvGraphicFramePr>
            <a:graphicFrameLocks noGrp="1"/>
          </p:cNvGraphicFramePr>
          <p:nvPr/>
        </p:nvGraphicFramePr>
        <p:xfrm>
          <a:off x="811213" y="2332038"/>
          <a:ext cx="4065587" cy="1532392"/>
        </p:xfrm>
        <a:graphic>
          <a:graphicData uri="http://schemas.openxmlformats.org/drawingml/2006/table">
            <a:tbl>
              <a:tblPr/>
              <a:tblGrid>
                <a:gridCol w="386595"/>
                <a:gridCol w="3678992"/>
              </a:tblGrid>
              <a:tr h="383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волейбол | баскетбол | подача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Б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волейбол | баскетбол | подача | блок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волейбол | баскетбол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3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Г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волейбол &amp; баскетбол &amp; подача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8230" name="Text Box 246"/>
          <p:cNvSpPr txBox="1">
            <a:spLocks noChangeArrowheads="1"/>
          </p:cNvSpPr>
          <p:nvPr/>
        </p:nvSpPr>
        <p:spPr bwMode="auto">
          <a:xfrm>
            <a:off x="5319713" y="4684713"/>
            <a:ext cx="327818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Ответ:</a:t>
            </a:r>
            <a:r>
              <a:rPr lang="ru-RU"/>
              <a:t>     </a:t>
            </a:r>
            <a:r>
              <a:rPr lang="ru-RU" sz="3200">
                <a:solidFill>
                  <a:schemeClr val="folHlink"/>
                </a:solidFill>
              </a:rPr>
              <a:t>ГВАБ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8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8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2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/>
              <a:t>(выстроить запросы по возрастанию количества найденных сайтов)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68288" y="1716088"/>
            <a:ext cx="14716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2008-B8. </a:t>
            </a:r>
          </a:p>
        </p:txBody>
      </p:sp>
      <p:graphicFrame>
        <p:nvGraphicFramePr>
          <p:cNvPr id="299174" name="Group 166"/>
          <p:cNvGraphicFramePr>
            <a:graphicFrameLocks noGrp="1"/>
          </p:cNvGraphicFramePr>
          <p:nvPr/>
        </p:nvGraphicFramePr>
        <p:xfrm>
          <a:off x="523875" y="2389188"/>
          <a:ext cx="4468813" cy="1584325"/>
        </p:xfrm>
        <a:graphic>
          <a:graphicData uri="http://schemas.openxmlformats.org/drawingml/2006/table">
            <a:tbl>
              <a:tblPr/>
              <a:tblGrid>
                <a:gridCol w="377825"/>
                <a:gridCol w="4090987"/>
              </a:tblGrid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физкультура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Б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физкультура &amp; подтягивания &amp; отжимания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В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физкультура &amp; подтягивания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Г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физкультура | фитнес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9256" name="Text Box 248"/>
          <p:cNvSpPr txBox="1">
            <a:spLocks noChangeArrowheads="1"/>
          </p:cNvSpPr>
          <p:nvPr/>
        </p:nvSpPr>
        <p:spPr bwMode="auto">
          <a:xfrm>
            <a:off x="5319713" y="4684713"/>
            <a:ext cx="327818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Ответ:</a:t>
            </a:r>
            <a:r>
              <a:rPr lang="ru-RU"/>
              <a:t>     </a:t>
            </a:r>
            <a:r>
              <a:rPr lang="ru-RU" sz="3200">
                <a:solidFill>
                  <a:schemeClr val="folHlink"/>
                </a:solidFill>
              </a:rPr>
              <a:t>БВАГ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9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9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2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/>
              <a:t>(выстроить запросы по возрастанию количества найденных сайтов)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68288" y="1716088"/>
            <a:ext cx="14716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2009-B10. </a:t>
            </a:r>
          </a:p>
        </p:txBody>
      </p:sp>
      <p:graphicFrame>
        <p:nvGraphicFramePr>
          <p:cNvPr id="300198" name="Group 166"/>
          <p:cNvGraphicFramePr>
            <a:graphicFrameLocks noGrp="1"/>
          </p:cNvGraphicFramePr>
          <p:nvPr/>
        </p:nvGraphicFramePr>
        <p:xfrm>
          <a:off x="622300" y="2543175"/>
          <a:ext cx="5473700" cy="1822450"/>
        </p:xfrm>
        <a:graphic>
          <a:graphicData uri="http://schemas.openxmlformats.org/drawingml/2006/table">
            <a:tbl>
              <a:tblPr/>
              <a:tblGrid>
                <a:gridCol w="529517"/>
                <a:gridCol w="4944637"/>
              </a:tblGrid>
              <a:tr h="6656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принтеры &amp; сканеры &amp; продажа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принтеры &amp; продажа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принтеры | продажа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принтеры | сканеры | продажа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0281" name="Text Box 249"/>
          <p:cNvSpPr txBox="1">
            <a:spLocks noChangeArrowheads="1"/>
          </p:cNvSpPr>
          <p:nvPr/>
        </p:nvSpPr>
        <p:spPr bwMode="auto">
          <a:xfrm>
            <a:off x="5319713" y="4684713"/>
            <a:ext cx="327818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Ответ:</a:t>
            </a:r>
            <a:r>
              <a:rPr lang="ru-RU"/>
              <a:t>     </a:t>
            </a:r>
            <a:r>
              <a:rPr lang="ru-RU" sz="3200">
                <a:solidFill>
                  <a:schemeClr val="folHlink"/>
                </a:solidFill>
              </a:rPr>
              <a:t>1234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2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</a:t>
            </a:r>
            <a:br>
              <a:rPr lang="ru-RU">
                <a:solidFill>
                  <a:schemeClr val="folHlink"/>
                </a:solidFill>
              </a:rPr>
            </a:br>
            <a:r>
              <a:rPr lang="ru-RU"/>
              <a:t>(выстроить запросы по возрастанию количества найденных сайтов)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68288" y="1716088"/>
            <a:ext cx="14716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2010-B10. </a:t>
            </a:r>
          </a:p>
        </p:txBody>
      </p:sp>
      <p:graphicFrame>
        <p:nvGraphicFramePr>
          <p:cNvPr id="301222" name="Group 166"/>
          <p:cNvGraphicFramePr>
            <a:graphicFrameLocks noGrp="1"/>
          </p:cNvGraphicFramePr>
          <p:nvPr/>
        </p:nvGraphicFramePr>
        <p:xfrm>
          <a:off x="882650" y="2433638"/>
          <a:ext cx="4833938" cy="1584325"/>
        </p:xfrm>
        <a:graphic>
          <a:graphicData uri="http://schemas.openxmlformats.org/drawingml/2006/table">
            <a:tbl>
              <a:tblPr/>
              <a:tblGrid>
                <a:gridCol w="393700"/>
                <a:gridCol w="4440238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канарейки | щеглы | содержание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2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канарейки &amp; содержание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3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канарейки &amp; щеглы &amp; содержание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разведение &amp; содержание &amp; канарейки &amp; щеглы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1304" name="Text Box 248"/>
          <p:cNvSpPr txBox="1">
            <a:spLocks noChangeArrowheads="1"/>
          </p:cNvSpPr>
          <p:nvPr/>
        </p:nvSpPr>
        <p:spPr bwMode="auto">
          <a:xfrm>
            <a:off x="5319713" y="4684713"/>
            <a:ext cx="327818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Ответ:</a:t>
            </a:r>
            <a:r>
              <a:rPr lang="ru-RU"/>
              <a:t>     </a:t>
            </a:r>
            <a:r>
              <a:rPr lang="ru-RU" sz="3200">
                <a:solidFill>
                  <a:schemeClr val="folHlink"/>
                </a:solidFill>
              </a:rPr>
              <a:t>4321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1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1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3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18435" name="Text Box 61"/>
          <p:cNvSpPr txBox="1">
            <a:spLocks noChangeArrowheads="1"/>
          </p:cNvSpPr>
          <p:nvPr/>
        </p:nvSpPr>
        <p:spPr bwMode="auto">
          <a:xfrm>
            <a:off x="268288" y="1416050"/>
            <a:ext cx="14716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2011-B9. </a:t>
            </a:r>
          </a:p>
        </p:txBody>
      </p:sp>
      <p:sp>
        <p:nvSpPr>
          <p:cNvPr id="18436" name="Text Box 62"/>
          <p:cNvSpPr txBox="1">
            <a:spLocks noChangeArrowheads="1"/>
          </p:cNvSpPr>
          <p:nvPr/>
        </p:nvSpPr>
        <p:spPr bwMode="auto">
          <a:xfrm>
            <a:off x="1014413" y="1919288"/>
            <a:ext cx="74263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В таблице приведены запросы и количество найденных </a:t>
            </a:r>
            <a:br>
              <a:rPr lang="ru-RU"/>
            </a:br>
            <a:r>
              <a:rPr lang="ru-RU"/>
              <a:t>по ним страниц некоторого сегмента сети Интернет. </a:t>
            </a:r>
          </a:p>
        </p:txBody>
      </p:sp>
      <p:graphicFrame>
        <p:nvGraphicFramePr>
          <p:cNvPr id="302246" name="Group 166"/>
          <p:cNvGraphicFramePr>
            <a:graphicFrameLocks noGrp="1"/>
          </p:cNvGraphicFramePr>
          <p:nvPr/>
        </p:nvGraphicFramePr>
        <p:xfrm>
          <a:off x="2287588" y="2768600"/>
          <a:ext cx="4024312" cy="1584325"/>
        </p:xfrm>
        <a:graphic>
          <a:graphicData uri="http://schemas.openxmlformats.org/drawingml/2006/table">
            <a:tbl>
              <a:tblPr/>
              <a:tblGrid>
                <a:gridCol w="1984375"/>
                <a:gridCol w="2039937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Запрос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Найдено страниц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(в тысячах)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Крейсер | Линкор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7000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Крейсер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4800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Линкор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4500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4" name="Text Box 167"/>
          <p:cNvSpPr txBox="1">
            <a:spLocks noChangeArrowheads="1"/>
          </p:cNvSpPr>
          <p:nvPr/>
        </p:nvSpPr>
        <p:spPr bwMode="auto">
          <a:xfrm>
            <a:off x="1014413" y="4551363"/>
            <a:ext cx="7426325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/>
            <a:r>
              <a:rPr lang="ru-RU"/>
              <a:t>Какое количество страниц (в тысячах) будет найдено </a:t>
            </a:r>
            <a:br>
              <a:rPr lang="ru-RU"/>
            </a:br>
            <a:r>
              <a:rPr lang="ru-RU"/>
              <a:t>по запросу </a:t>
            </a:r>
            <a:r>
              <a:rPr lang="ru-RU" i="1">
                <a:solidFill>
                  <a:srgbClr val="009900"/>
                </a:solidFill>
              </a:rPr>
              <a:t>Крейсер &amp; Линкор</a:t>
            </a:r>
            <a:r>
              <a:rPr lang="ru-RU" i="1"/>
              <a:t> </a:t>
            </a:r>
            <a:r>
              <a:rPr lang="ru-RU"/>
              <a:t>?</a:t>
            </a:r>
          </a:p>
          <a:p>
            <a:pPr algn="just"/>
            <a:r>
              <a:rPr lang="ru-RU"/>
              <a:t>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34975" y="1146175"/>
            <a:ext cx="14716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Решение:</a:t>
            </a:r>
          </a:p>
        </p:txBody>
      </p:sp>
      <p:sp>
        <p:nvSpPr>
          <p:cNvPr id="304151" name="Text Box 23"/>
          <p:cNvSpPr txBox="1">
            <a:spLocks noChangeArrowheads="1"/>
          </p:cNvSpPr>
          <p:nvPr/>
        </p:nvSpPr>
        <p:spPr bwMode="auto">
          <a:xfrm>
            <a:off x="434975" y="1552575"/>
            <a:ext cx="74263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Построим </a:t>
            </a:r>
            <a:r>
              <a:rPr lang="ru-RU" i="1">
                <a:solidFill>
                  <a:schemeClr val="hlink"/>
                </a:solidFill>
              </a:rPr>
              <a:t>примерную</a:t>
            </a:r>
            <a:r>
              <a:rPr lang="ru-RU"/>
              <a:t> диаграмму Венна.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924175" y="2062163"/>
            <a:ext cx="2921000" cy="1671637"/>
            <a:chOff x="4656" y="9521"/>
            <a:chExt cx="3656" cy="2092"/>
          </a:xfrm>
        </p:grpSpPr>
        <p:sp>
          <p:nvSpPr>
            <p:cNvPr id="19471" name="Oval 25"/>
            <p:cNvSpPr>
              <a:spLocks noChangeArrowheads="1"/>
            </p:cNvSpPr>
            <p:nvPr/>
          </p:nvSpPr>
          <p:spPr bwMode="auto">
            <a:xfrm>
              <a:off x="4690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2" name="Oval 26"/>
            <p:cNvSpPr>
              <a:spLocks noChangeArrowheads="1"/>
            </p:cNvSpPr>
            <p:nvPr/>
          </p:nvSpPr>
          <p:spPr bwMode="auto">
            <a:xfrm>
              <a:off x="6212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73" name="Text Box 27"/>
            <p:cNvSpPr txBox="1">
              <a:spLocks noChangeArrowheads="1"/>
            </p:cNvSpPr>
            <p:nvPr/>
          </p:nvSpPr>
          <p:spPr bwMode="auto">
            <a:xfrm>
              <a:off x="4656" y="10343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 b="0"/>
                <a:t>крейсер</a:t>
              </a:r>
              <a:endParaRPr lang="ru-RU" sz="1600"/>
            </a:p>
          </p:txBody>
        </p:sp>
        <p:sp>
          <p:nvSpPr>
            <p:cNvPr id="19474" name="Text Box 28"/>
            <p:cNvSpPr txBox="1">
              <a:spLocks noChangeArrowheads="1"/>
            </p:cNvSpPr>
            <p:nvPr/>
          </p:nvSpPr>
          <p:spPr bwMode="auto">
            <a:xfrm>
              <a:off x="7075" y="10329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0"/>
                <a:t>линкор</a:t>
              </a:r>
              <a:endParaRPr lang="ru-RU" sz="1600"/>
            </a:p>
          </p:txBody>
        </p:sp>
        <p:sp>
          <p:nvSpPr>
            <p:cNvPr id="19475" name="Text Box 29"/>
            <p:cNvSpPr txBox="1">
              <a:spLocks noChangeArrowheads="1"/>
            </p:cNvSpPr>
            <p:nvPr/>
          </p:nvSpPr>
          <p:spPr bwMode="auto">
            <a:xfrm>
              <a:off x="7128" y="9733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</a:t>
              </a:r>
              <a:endParaRPr lang="ru-RU" sz="3200"/>
            </a:p>
          </p:txBody>
        </p:sp>
        <p:sp>
          <p:nvSpPr>
            <p:cNvPr id="19476" name="Text Box 30"/>
            <p:cNvSpPr txBox="1">
              <a:spLocks noChangeArrowheads="1"/>
            </p:cNvSpPr>
            <p:nvPr/>
          </p:nvSpPr>
          <p:spPr bwMode="auto">
            <a:xfrm>
              <a:off x="5457" y="971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</a:t>
              </a:r>
              <a:endParaRPr lang="ru-RU" sz="3200"/>
            </a:p>
          </p:txBody>
        </p:sp>
        <p:sp>
          <p:nvSpPr>
            <p:cNvPr id="19477" name="Text Box 31"/>
            <p:cNvSpPr txBox="1">
              <a:spLocks noChangeArrowheads="1"/>
            </p:cNvSpPr>
            <p:nvPr/>
          </p:nvSpPr>
          <p:spPr bwMode="auto">
            <a:xfrm>
              <a:off x="6193" y="1024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</a:t>
              </a:r>
              <a:endParaRPr lang="ru-RU" sz="3200"/>
            </a:p>
          </p:txBody>
        </p:sp>
      </p:grpSp>
      <p:sp>
        <p:nvSpPr>
          <p:cNvPr id="304160" name="Text Box 32"/>
          <p:cNvSpPr txBox="1">
            <a:spLocks noChangeArrowheads="1"/>
          </p:cNvSpPr>
          <p:nvPr/>
        </p:nvSpPr>
        <p:spPr bwMode="auto">
          <a:xfrm>
            <a:off x="434975" y="3862388"/>
            <a:ext cx="82518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Считаем порядковые номера областей диаграммы (цифры </a:t>
            </a:r>
            <a:br>
              <a:rPr lang="ru-RU"/>
            </a:br>
            <a:r>
              <a:rPr lang="ru-RU"/>
              <a:t>в кружочках) своеобразными переменными. Запишем уравнения:</a:t>
            </a:r>
          </a:p>
        </p:txBody>
      </p:sp>
      <p:sp>
        <p:nvSpPr>
          <p:cNvPr id="304161" name="Text Box 33"/>
          <p:cNvSpPr txBox="1">
            <a:spLocks noChangeArrowheads="1"/>
          </p:cNvSpPr>
          <p:nvPr/>
        </p:nvSpPr>
        <p:spPr bwMode="auto">
          <a:xfrm>
            <a:off x="523875" y="4672013"/>
            <a:ext cx="27765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7000;</a:t>
            </a:r>
          </a:p>
        </p:txBody>
      </p:sp>
      <p:sp>
        <p:nvSpPr>
          <p:cNvPr id="304162" name="Text Box 34"/>
          <p:cNvSpPr txBox="1">
            <a:spLocks noChangeArrowheads="1"/>
          </p:cNvSpPr>
          <p:nvPr/>
        </p:nvSpPr>
        <p:spPr bwMode="auto">
          <a:xfrm>
            <a:off x="2876550" y="4729163"/>
            <a:ext cx="441483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«крейсер </a:t>
            </a:r>
            <a:r>
              <a:rPr lang="en-US">
                <a:solidFill>
                  <a:schemeClr val="folHlink"/>
                </a:solidFill>
              </a:rPr>
              <a:t>| </a:t>
            </a:r>
            <a:r>
              <a:rPr lang="ru-RU">
                <a:solidFill>
                  <a:schemeClr val="folHlink"/>
                </a:solidFill>
              </a:rPr>
              <a:t>линкор»</a:t>
            </a:r>
          </a:p>
        </p:txBody>
      </p:sp>
      <p:sp>
        <p:nvSpPr>
          <p:cNvPr id="304163" name="Text Box 35"/>
          <p:cNvSpPr txBox="1">
            <a:spLocks noChangeArrowheads="1"/>
          </p:cNvSpPr>
          <p:nvPr/>
        </p:nvSpPr>
        <p:spPr bwMode="auto">
          <a:xfrm>
            <a:off x="246063" y="5162550"/>
            <a:ext cx="27765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= 4800;</a:t>
            </a:r>
          </a:p>
        </p:txBody>
      </p:sp>
      <p:sp>
        <p:nvSpPr>
          <p:cNvPr id="304164" name="Text Box 36"/>
          <p:cNvSpPr txBox="1">
            <a:spLocks noChangeArrowheads="1"/>
          </p:cNvSpPr>
          <p:nvPr/>
        </p:nvSpPr>
        <p:spPr bwMode="auto">
          <a:xfrm>
            <a:off x="2921000" y="5219700"/>
            <a:ext cx="32115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«крейсер»</a:t>
            </a:r>
          </a:p>
        </p:txBody>
      </p:sp>
      <p:sp>
        <p:nvSpPr>
          <p:cNvPr id="304167" name="Text Box 39"/>
          <p:cNvSpPr txBox="1">
            <a:spLocks noChangeArrowheads="1"/>
          </p:cNvSpPr>
          <p:nvPr/>
        </p:nvSpPr>
        <p:spPr bwMode="auto">
          <a:xfrm>
            <a:off x="234950" y="5664200"/>
            <a:ext cx="27765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4500.</a:t>
            </a:r>
          </a:p>
        </p:txBody>
      </p:sp>
      <p:sp>
        <p:nvSpPr>
          <p:cNvPr id="304168" name="Text Box 40"/>
          <p:cNvSpPr txBox="1">
            <a:spLocks noChangeArrowheads="1"/>
          </p:cNvSpPr>
          <p:nvPr/>
        </p:nvSpPr>
        <p:spPr bwMode="auto">
          <a:xfrm>
            <a:off x="2998788" y="5721350"/>
            <a:ext cx="29543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«линкор»</a:t>
            </a:r>
          </a:p>
        </p:txBody>
      </p:sp>
      <p:sp>
        <p:nvSpPr>
          <p:cNvPr id="304169" name="AutoShape 41"/>
          <p:cNvSpPr>
            <a:spLocks/>
          </p:cNvSpPr>
          <p:nvPr/>
        </p:nvSpPr>
        <p:spPr bwMode="auto">
          <a:xfrm>
            <a:off x="590550" y="4772025"/>
            <a:ext cx="88900" cy="1271588"/>
          </a:xfrm>
          <a:prstGeom prst="leftBrace">
            <a:avLst>
              <a:gd name="adj1" fmla="val 119196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4170" name="Text Box 42"/>
          <p:cNvSpPr txBox="1">
            <a:spLocks noChangeArrowheads="1"/>
          </p:cNvSpPr>
          <p:nvPr/>
        </p:nvSpPr>
        <p:spPr bwMode="auto">
          <a:xfrm>
            <a:off x="1785938" y="6234113"/>
            <a:ext cx="6486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9900"/>
                </a:solidFill>
                <a:sym typeface="Wingdings" pitchFamily="2" charset="2"/>
              </a:rPr>
              <a:t></a:t>
            </a:r>
            <a:r>
              <a:rPr lang="ru-RU" sz="2400">
                <a:sym typeface="Wingdings" pitchFamily="2" charset="2"/>
              </a:rPr>
              <a:t> </a:t>
            </a:r>
            <a:r>
              <a:rPr lang="ru-RU">
                <a:solidFill>
                  <a:schemeClr val="folHlink"/>
                </a:solidFill>
                <a:sym typeface="Wingdings" pitchFamily="2" charset="2"/>
              </a:rPr>
              <a:t>- искомый запрос «крейсер &amp; линкор»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8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4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8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041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04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04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8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4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8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04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04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04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8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4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4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8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304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304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304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51" grpId="0"/>
      <p:bldP spid="304160" grpId="0"/>
      <p:bldP spid="304161" grpId="0"/>
      <p:bldP spid="304162" grpId="0"/>
      <p:bldP spid="304163" grpId="0"/>
      <p:bldP spid="304164" grpId="0"/>
      <p:bldP spid="304167" grpId="0"/>
      <p:bldP spid="304168" grpId="0"/>
      <p:bldP spid="304169" grpId="0" animBg="1"/>
      <p:bldP spid="3041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34975" y="1146175"/>
            <a:ext cx="14716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Решение:</a:t>
            </a:r>
          </a:p>
        </p:txBody>
      </p:sp>
      <p:grpSp>
        <p:nvGrpSpPr>
          <p:cNvPr id="20484" name="Group 5"/>
          <p:cNvGrpSpPr>
            <a:grpSpLocks/>
          </p:cNvGrpSpPr>
          <p:nvPr/>
        </p:nvGrpSpPr>
        <p:grpSpPr bwMode="auto">
          <a:xfrm>
            <a:off x="3014663" y="1270000"/>
            <a:ext cx="2921000" cy="1671638"/>
            <a:chOff x="4656" y="9521"/>
            <a:chExt cx="3656" cy="2092"/>
          </a:xfrm>
        </p:grpSpPr>
        <p:sp>
          <p:nvSpPr>
            <p:cNvPr id="20499" name="Oval 6"/>
            <p:cNvSpPr>
              <a:spLocks noChangeArrowheads="1"/>
            </p:cNvSpPr>
            <p:nvPr/>
          </p:nvSpPr>
          <p:spPr bwMode="auto">
            <a:xfrm>
              <a:off x="4690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0" name="Oval 7"/>
            <p:cNvSpPr>
              <a:spLocks noChangeArrowheads="1"/>
            </p:cNvSpPr>
            <p:nvPr/>
          </p:nvSpPr>
          <p:spPr bwMode="auto">
            <a:xfrm>
              <a:off x="6212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01" name="Text Box 8"/>
            <p:cNvSpPr txBox="1">
              <a:spLocks noChangeArrowheads="1"/>
            </p:cNvSpPr>
            <p:nvPr/>
          </p:nvSpPr>
          <p:spPr bwMode="auto">
            <a:xfrm>
              <a:off x="4656" y="10343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 b="0"/>
                <a:t>крейсер</a:t>
              </a:r>
              <a:endParaRPr lang="ru-RU" sz="1600"/>
            </a:p>
          </p:txBody>
        </p:sp>
        <p:sp>
          <p:nvSpPr>
            <p:cNvPr id="20502" name="Text Box 9"/>
            <p:cNvSpPr txBox="1">
              <a:spLocks noChangeArrowheads="1"/>
            </p:cNvSpPr>
            <p:nvPr/>
          </p:nvSpPr>
          <p:spPr bwMode="auto">
            <a:xfrm>
              <a:off x="7075" y="10329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0"/>
                <a:t>линкор</a:t>
              </a:r>
              <a:endParaRPr lang="ru-RU" sz="1600"/>
            </a:p>
          </p:txBody>
        </p:sp>
        <p:sp>
          <p:nvSpPr>
            <p:cNvPr id="20503" name="Text Box 10"/>
            <p:cNvSpPr txBox="1">
              <a:spLocks noChangeArrowheads="1"/>
            </p:cNvSpPr>
            <p:nvPr/>
          </p:nvSpPr>
          <p:spPr bwMode="auto">
            <a:xfrm>
              <a:off x="7128" y="9733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</a:t>
              </a:r>
              <a:endParaRPr lang="ru-RU" sz="3200"/>
            </a:p>
          </p:txBody>
        </p:sp>
        <p:sp>
          <p:nvSpPr>
            <p:cNvPr id="20504" name="Text Box 11"/>
            <p:cNvSpPr txBox="1">
              <a:spLocks noChangeArrowheads="1"/>
            </p:cNvSpPr>
            <p:nvPr/>
          </p:nvSpPr>
          <p:spPr bwMode="auto">
            <a:xfrm>
              <a:off x="5457" y="971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</a:t>
              </a:r>
              <a:endParaRPr lang="ru-RU" sz="3200"/>
            </a:p>
          </p:txBody>
        </p:sp>
        <p:sp>
          <p:nvSpPr>
            <p:cNvPr id="20505" name="Text Box 12"/>
            <p:cNvSpPr txBox="1">
              <a:spLocks noChangeArrowheads="1"/>
            </p:cNvSpPr>
            <p:nvPr/>
          </p:nvSpPr>
          <p:spPr bwMode="auto">
            <a:xfrm>
              <a:off x="6193" y="1024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</a:t>
              </a:r>
              <a:endParaRPr lang="ru-RU" sz="3200"/>
            </a:p>
          </p:txBody>
        </p:sp>
      </p:grpSp>
      <p:sp>
        <p:nvSpPr>
          <p:cNvPr id="306189" name="Text Box 13"/>
          <p:cNvSpPr txBox="1">
            <a:spLocks noChangeArrowheads="1"/>
          </p:cNvSpPr>
          <p:nvPr/>
        </p:nvSpPr>
        <p:spPr bwMode="auto">
          <a:xfrm>
            <a:off x="423863" y="3094038"/>
            <a:ext cx="3702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Решаем систему уравнений: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234950" y="3624263"/>
            <a:ext cx="3065463" cy="1449387"/>
            <a:chOff x="148" y="2283"/>
            <a:chExt cx="1931" cy="913"/>
          </a:xfrm>
        </p:grpSpPr>
        <p:sp>
          <p:nvSpPr>
            <p:cNvPr id="20495" name="Text Box 14"/>
            <p:cNvSpPr txBox="1">
              <a:spLocks noChangeArrowheads="1"/>
            </p:cNvSpPr>
            <p:nvPr/>
          </p:nvSpPr>
          <p:spPr bwMode="auto">
            <a:xfrm>
              <a:off x="330" y="2283"/>
              <a:ext cx="174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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</a:t>
              </a:r>
              <a:r>
                <a:rPr lang="ru-RU" sz="1600"/>
                <a:t> = 7000;</a:t>
              </a:r>
            </a:p>
          </p:txBody>
        </p:sp>
        <p:sp>
          <p:nvSpPr>
            <p:cNvPr id="20496" name="Text Box 16"/>
            <p:cNvSpPr txBox="1">
              <a:spLocks noChangeArrowheads="1"/>
            </p:cNvSpPr>
            <p:nvPr/>
          </p:nvSpPr>
          <p:spPr bwMode="auto">
            <a:xfrm>
              <a:off x="155" y="2592"/>
              <a:ext cx="174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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= 4800;</a:t>
              </a:r>
            </a:p>
          </p:txBody>
        </p:sp>
        <p:sp>
          <p:nvSpPr>
            <p:cNvPr id="20497" name="Text Box 18"/>
            <p:cNvSpPr txBox="1">
              <a:spLocks noChangeArrowheads="1"/>
            </p:cNvSpPr>
            <p:nvPr/>
          </p:nvSpPr>
          <p:spPr bwMode="auto">
            <a:xfrm>
              <a:off x="148" y="2908"/>
              <a:ext cx="174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</a:t>
              </a:r>
              <a:r>
                <a:rPr lang="ru-RU" sz="1600"/>
                <a:t> = 4500.</a:t>
              </a:r>
            </a:p>
          </p:txBody>
        </p:sp>
        <p:sp>
          <p:nvSpPr>
            <p:cNvPr id="20498" name="AutoShape 20"/>
            <p:cNvSpPr>
              <a:spLocks/>
            </p:cNvSpPr>
            <p:nvPr/>
          </p:nvSpPr>
          <p:spPr bwMode="auto">
            <a:xfrm>
              <a:off x="372" y="2346"/>
              <a:ext cx="56" cy="801"/>
            </a:xfrm>
            <a:prstGeom prst="leftBrace">
              <a:avLst>
                <a:gd name="adj1" fmla="val 119196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6197" name="Text Box 21"/>
          <p:cNvSpPr txBox="1">
            <a:spLocks noChangeArrowheads="1"/>
          </p:cNvSpPr>
          <p:nvPr/>
        </p:nvSpPr>
        <p:spPr bwMode="auto">
          <a:xfrm>
            <a:off x="1339850" y="5719763"/>
            <a:ext cx="6110288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  <a:sym typeface="Wingdings" pitchFamily="2" charset="2"/>
              </a:rPr>
              <a:t>Ответ: </a:t>
            </a:r>
            <a:r>
              <a:rPr lang="ru-RU">
                <a:sym typeface="Wingdings" pitchFamily="2" charset="2"/>
              </a:rPr>
              <a:t>по запросу «крейсер </a:t>
            </a:r>
            <a:r>
              <a:rPr lang="en-US">
                <a:sym typeface="Wingdings" pitchFamily="2" charset="2"/>
              </a:rPr>
              <a:t>&amp; </a:t>
            </a:r>
            <a:r>
              <a:rPr lang="ru-RU">
                <a:sym typeface="Wingdings" pitchFamily="2" charset="2"/>
              </a:rPr>
              <a:t>линкор» </a:t>
            </a:r>
            <a:br>
              <a:rPr lang="ru-RU">
                <a:sym typeface="Wingdings" pitchFamily="2" charset="2"/>
              </a:rPr>
            </a:br>
            <a:r>
              <a:rPr lang="ru-RU">
                <a:sym typeface="Wingdings" pitchFamily="2" charset="2"/>
              </a:rPr>
              <a:t>будет найдено 2300 сайтов.</a:t>
            </a:r>
          </a:p>
        </p:txBody>
      </p:sp>
      <p:sp>
        <p:nvSpPr>
          <p:cNvPr id="306199" name="AutoShape 23"/>
          <p:cNvSpPr>
            <a:spLocks noChangeArrowheads="1"/>
          </p:cNvSpPr>
          <p:nvPr/>
        </p:nvSpPr>
        <p:spPr bwMode="auto">
          <a:xfrm>
            <a:off x="736600" y="4125913"/>
            <a:ext cx="1839913" cy="46831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6200" name="Line 24"/>
          <p:cNvSpPr>
            <a:spLocks noChangeShapeType="1"/>
          </p:cNvSpPr>
          <p:nvPr/>
        </p:nvSpPr>
        <p:spPr bwMode="auto">
          <a:xfrm flipH="1" flipV="1">
            <a:off x="1293813" y="3970338"/>
            <a:ext cx="390525" cy="2222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6201" name="Line 25"/>
          <p:cNvSpPr>
            <a:spLocks noChangeShapeType="1"/>
          </p:cNvSpPr>
          <p:nvPr/>
        </p:nvSpPr>
        <p:spPr bwMode="auto">
          <a:xfrm>
            <a:off x="3289300" y="3892550"/>
            <a:ext cx="7254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6202" name="Text Box 26"/>
          <p:cNvSpPr txBox="1">
            <a:spLocks noChangeArrowheads="1"/>
          </p:cNvSpPr>
          <p:nvPr/>
        </p:nvSpPr>
        <p:spPr bwMode="auto">
          <a:xfrm>
            <a:off x="4048125" y="3690938"/>
            <a:ext cx="33004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</a:t>
            </a:r>
            <a:r>
              <a:rPr lang="en-US" sz="1600"/>
              <a:t>7000 – 4800 = 2200</a:t>
            </a:r>
            <a:endParaRPr lang="ru-RU" sz="1600"/>
          </a:p>
        </p:txBody>
      </p:sp>
      <p:sp>
        <p:nvSpPr>
          <p:cNvPr id="306203" name="Line 27"/>
          <p:cNvSpPr>
            <a:spLocks noChangeShapeType="1"/>
          </p:cNvSpPr>
          <p:nvPr/>
        </p:nvSpPr>
        <p:spPr bwMode="auto">
          <a:xfrm flipH="1">
            <a:off x="2486025" y="4092575"/>
            <a:ext cx="2108200" cy="7477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6204" name="Line 28"/>
          <p:cNvSpPr>
            <a:spLocks noChangeShapeType="1"/>
          </p:cNvSpPr>
          <p:nvPr/>
        </p:nvSpPr>
        <p:spPr bwMode="auto">
          <a:xfrm>
            <a:off x="3267075" y="4884738"/>
            <a:ext cx="7254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6205" name="Text Box 29"/>
          <p:cNvSpPr txBox="1">
            <a:spLocks noChangeArrowheads="1"/>
          </p:cNvSpPr>
          <p:nvPr/>
        </p:nvSpPr>
        <p:spPr bwMode="auto">
          <a:xfrm>
            <a:off x="4059238" y="4638675"/>
            <a:ext cx="33004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= </a:t>
            </a:r>
            <a:r>
              <a:rPr lang="en-US" sz="1600"/>
              <a:t>4500 – 2200 = 2300</a:t>
            </a:r>
            <a:r>
              <a:rPr lang="ru-RU" sz="16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6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6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06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06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6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306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306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306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89" grpId="0"/>
      <p:bldP spid="306197" grpId="0"/>
      <p:bldP spid="306199" grpId="0" animBg="1"/>
      <p:bldP spid="306200" grpId="0" animBg="1"/>
      <p:bldP spid="306201" grpId="0" animBg="1"/>
      <p:bldP spid="306202" grpId="0"/>
      <p:bldP spid="306203" grpId="0" animBg="1"/>
      <p:bldP spid="306204" grpId="0" animBg="1"/>
      <p:bldP spid="3062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68288" y="1416050"/>
            <a:ext cx="46942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Тренировочная работа №2. Вариант 1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014413" y="1919288"/>
            <a:ext cx="74263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В таблице приведены запросы и количество найденных </a:t>
            </a:r>
            <a:br>
              <a:rPr lang="ru-RU"/>
            </a:br>
            <a:r>
              <a:rPr lang="ru-RU"/>
              <a:t>по ним страниц некоторого сегмента сети Интернет. </a:t>
            </a:r>
          </a:p>
        </p:txBody>
      </p:sp>
      <p:sp>
        <p:nvSpPr>
          <p:cNvPr id="21509" name="Text Box 22"/>
          <p:cNvSpPr txBox="1">
            <a:spLocks noChangeArrowheads="1"/>
          </p:cNvSpPr>
          <p:nvPr/>
        </p:nvSpPr>
        <p:spPr bwMode="auto">
          <a:xfrm>
            <a:off x="1014413" y="4551363"/>
            <a:ext cx="7426325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/>
            <a:r>
              <a:rPr lang="ru-RU"/>
              <a:t>Какое количество страниц (в тысячах) будет найдено </a:t>
            </a:r>
            <a:br>
              <a:rPr lang="ru-RU"/>
            </a:br>
            <a:r>
              <a:rPr lang="ru-RU"/>
              <a:t>по запросу </a:t>
            </a:r>
            <a:r>
              <a:rPr lang="ru-RU" i="1">
                <a:solidFill>
                  <a:srgbClr val="009900"/>
                </a:solidFill>
              </a:rPr>
              <a:t>Торты</a:t>
            </a:r>
            <a:r>
              <a:rPr lang="ru-RU" i="1"/>
              <a:t> </a:t>
            </a:r>
            <a:r>
              <a:rPr lang="ru-RU"/>
              <a:t>?</a:t>
            </a:r>
          </a:p>
          <a:p>
            <a:pPr algn="just"/>
            <a:r>
              <a:rPr lang="ru-RU"/>
              <a:t>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a:t>
            </a:r>
          </a:p>
        </p:txBody>
      </p:sp>
      <p:graphicFrame>
        <p:nvGraphicFramePr>
          <p:cNvPr id="307326" name="Group 126"/>
          <p:cNvGraphicFramePr>
            <a:graphicFrameLocks noGrp="1"/>
          </p:cNvGraphicFramePr>
          <p:nvPr/>
        </p:nvGraphicFramePr>
        <p:xfrm>
          <a:off x="1820863" y="2835275"/>
          <a:ext cx="5292725" cy="1341438"/>
        </p:xfrm>
        <a:graphic>
          <a:graphicData uri="http://schemas.openxmlformats.org/drawingml/2006/table">
            <a:tbl>
              <a:tblPr/>
              <a:tblGrid>
                <a:gridCol w="2071687"/>
                <a:gridCol w="322103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Запрос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Найдено страниц (в тысячах)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enturySchoolbookBT-Italic" charset="-128"/>
                          <a:cs typeface="Arial" pitchFamily="34" charset="0"/>
                        </a:rPr>
                        <a:t>Торты | Пироги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12000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enturySchoolbookBT-Italic" charset="-128"/>
                          <a:cs typeface="Arial" pitchFamily="34" charset="0"/>
                        </a:rPr>
                        <a:t>Торты &amp; Пироги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6500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enturySchoolbookBT-Italic" charset="-128"/>
                          <a:cs typeface="Arial" pitchFamily="34" charset="0"/>
                        </a:rPr>
                        <a:t>Пироги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7700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34975" y="1146175"/>
            <a:ext cx="14716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Решение:</a:t>
            </a:r>
          </a:p>
        </p:txBody>
      </p:sp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434975" y="1552575"/>
            <a:ext cx="74263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Построим </a:t>
            </a:r>
            <a:r>
              <a:rPr lang="ru-RU" i="1">
                <a:solidFill>
                  <a:schemeClr val="hlink"/>
                </a:solidFill>
              </a:rPr>
              <a:t>примерную</a:t>
            </a:r>
            <a:r>
              <a:rPr lang="ru-RU"/>
              <a:t> диаграмму Венна.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24175" y="2062163"/>
            <a:ext cx="2921000" cy="1671637"/>
            <a:chOff x="4656" y="9521"/>
            <a:chExt cx="3656" cy="2092"/>
          </a:xfrm>
        </p:grpSpPr>
        <p:sp>
          <p:nvSpPr>
            <p:cNvPr id="22543" name="Oval 6"/>
            <p:cNvSpPr>
              <a:spLocks noChangeArrowheads="1"/>
            </p:cNvSpPr>
            <p:nvPr/>
          </p:nvSpPr>
          <p:spPr bwMode="auto">
            <a:xfrm>
              <a:off x="4690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4" name="Oval 7"/>
            <p:cNvSpPr>
              <a:spLocks noChangeArrowheads="1"/>
            </p:cNvSpPr>
            <p:nvPr/>
          </p:nvSpPr>
          <p:spPr bwMode="auto">
            <a:xfrm>
              <a:off x="6212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545" name="Text Box 8"/>
            <p:cNvSpPr txBox="1">
              <a:spLocks noChangeArrowheads="1"/>
            </p:cNvSpPr>
            <p:nvPr/>
          </p:nvSpPr>
          <p:spPr bwMode="auto">
            <a:xfrm>
              <a:off x="4656" y="10343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 b="0"/>
                <a:t>торты</a:t>
              </a:r>
              <a:endParaRPr lang="ru-RU" sz="1600"/>
            </a:p>
          </p:txBody>
        </p:sp>
        <p:sp>
          <p:nvSpPr>
            <p:cNvPr id="22546" name="Text Box 9"/>
            <p:cNvSpPr txBox="1">
              <a:spLocks noChangeArrowheads="1"/>
            </p:cNvSpPr>
            <p:nvPr/>
          </p:nvSpPr>
          <p:spPr bwMode="auto">
            <a:xfrm>
              <a:off x="7075" y="10329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0"/>
                <a:t>пироги</a:t>
              </a:r>
              <a:endParaRPr lang="ru-RU" sz="1600"/>
            </a:p>
          </p:txBody>
        </p:sp>
        <p:sp>
          <p:nvSpPr>
            <p:cNvPr id="22547" name="Text Box 10"/>
            <p:cNvSpPr txBox="1">
              <a:spLocks noChangeArrowheads="1"/>
            </p:cNvSpPr>
            <p:nvPr/>
          </p:nvSpPr>
          <p:spPr bwMode="auto">
            <a:xfrm>
              <a:off x="7128" y="9733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</a:t>
              </a:r>
              <a:endParaRPr lang="ru-RU" sz="3200"/>
            </a:p>
          </p:txBody>
        </p:sp>
        <p:sp>
          <p:nvSpPr>
            <p:cNvPr id="22548" name="Text Box 11"/>
            <p:cNvSpPr txBox="1">
              <a:spLocks noChangeArrowheads="1"/>
            </p:cNvSpPr>
            <p:nvPr/>
          </p:nvSpPr>
          <p:spPr bwMode="auto">
            <a:xfrm>
              <a:off x="5457" y="971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</a:t>
              </a:r>
              <a:endParaRPr lang="ru-RU" sz="3200"/>
            </a:p>
          </p:txBody>
        </p:sp>
        <p:sp>
          <p:nvSpPr>
            <p:cNvPr id="22549" name="Text Box 12"/>
            <p:cNvSpPr txBox="1">
              <a:spLocks noChangeArrowheads="1"/>
            </p:cNvSpPr>
            <p:nvPr/>
          </p:nvSpPr>
          <p:spPr bwMode="auto">
            <a:xfrm>
              <a:off x="6193" y="1024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</a:t>
              </a:r>
              <a:endParaRPr lang="ru-RU" sz="3200"/>
            </a:p>
          </p:txBody>
        </p:sp>
      </p:grpSp>
      <p:sp>
        <p:nvSpPr>
          <p:cNvPr id="308237" name="Text Box 13"/>
          <p:cNvSpPr txBox="1">
            <a:spLocks noChangeArrowheads="1"/>
          </p:cNvSpPr>
          <p:nvPr/>
        </p:nvSpPr>
        <p:spPr bwMode="auto">
          <a:xfrm>
            <a:off x="434975" y="3862388"/>
            <a:ext cx="82518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Считаем порядковые номера областей диаграммы (цифры </a:t>
            </a:r>
            <a:br>
              <a:rPr lang="ru-RU"/>
            </a:br>
            <a:r>
              <a:rPr lang="ru-RU"/>
              <a:t>в кружочках) своеобразными переменными. Запишем уравнения:</a:t>
            </a:r>
          </a:p>
        </p:txBody>
      </p:sp>
      <p:sp>
        <p:nvSpPr>
          <p:cNvPr id="308238" name="Text Box 14"/>
          <p:cNvSpPr txBox="1">
            <a:spLocks noChangeArrowheads="1"/>
          </p:cNvSpPr>
          <p:nvPr/>
        </p:nvSpPr>
        <p:spPr bwMode="auto">
          <a:xfrm>
            <a:off x="601663" y="4672013"/>
            <a:ext cx="27765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12000;</a:t>
            </a:r>
          </a:p>
        </p:txBody>
      </p:sp>
      <p:sp>
        <p:nvSpPr>
          <p:cNvPr id="308239" name="Text Box 15"/>
          <p:cNvSpPr txBox="1">
            <a:spLocks noChangeArrowheads="1"/>
          </p:cNvSpPr>
          <p:nvPr/>
        </p:nvSpPr>
        <p:spPr bwMode="auto">
          <a:xfrm>
            <a:off x="3098800" y="4729163"/>
            <a:ext cx="41370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«торты </a:t>
            </a:r>
            <a:r>
              <a:rPr lang="en-US">
                <a:solidFill>
                  <a:schemeClr val="folHlink"/>
                </a:solidFill>
              </a:rPr>
              <a:t>| </a:t>
            </a:r>
            <a:r>
              <a:rPr lang="ru-RU">
                <a:solidFill>
                  <a:schemeClr val="folHlink"/>
                </a:solidFill>
              </a:rPr>
              <a:t>пироги»</a:t>
            </a:r>
          </a:p>
        </p:txBody>
      </p:sp>
      <p:sp>
        <p:nvSpPr>
          <p:cNvPr id="308240" name="Text Box 16"/>
          <p:cNvSpPr txBox="1">
            <a:spLocks noChangeArrowheads="1"/>
          </p:cNvSpPr>
          <p:nvPr/>
        </p:nvSpPr>
        <p:spPr bwMode="auto">
          <a:xfrm>
            <a:off x="573088" y="5162550"/>
            <a:ext cx="15605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= 6500;</a:t>
            </a:r>
          </a:p>
        </p:txBody>
      </p:sp>
      <p:sp>
        <p:nvSpPr>
          <p:cNvPr id="308241" name="Text Box 17"/>
          <p:cNvSpPr txBox="1">
            <a:spLocks noChangeArrowheads="1"/>
          </p:cNvSpPr>
          <p:nvPr/>
        </p:nvSpPr>
        <p:spPr bwMode="auto">
          <a:xfrm>
            <a:off x="3165475" y="5219700"/>
            <a:ext cx="4025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«торты </a:t>
            </a:r>
            <a:r>
              <a:rPr lang="en-US">
                <a:solidFill>
                  <a:schemeClr val="folHlink"/>
                </a:solidFill>
              </a:rPr>
              <a:t>&amp; </a:t>
            </a:r>
            <a:r>
              <a:rPr lang="ru-RU">
                <a:solidFill>
                  <a:schemeClr val="folHlink"/>
                </a:solidFill>
              </a:rPr>
              <a:t>пироги»</a:t>
            </a:r>
          </a:p>
        </p:txBody>
      </p:sp>
      <p:sp>
        <p:nvSpPr>
          <p:cNvPr id="308242" name="Text Box 18"/>
          <p:cNvSpPr txBox="1">
            <a:spLocks noChangeArrowheads="1"/>
          </p:cNvSpPr>
          <p:nvPr/>
        </p:nvSpPr>
        <p:spPr bwMode="auto">
          <a:xfrm>
            <a:off x="234950" y="5664200"/>
            <a:ext cx="27765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7700.</a:t>
            </a:r>
          </a:p>
        </p:txBody>
      </p:sp>
      <p:sp>
        <p:nvSpPr>
          <p:cNvPr id="308243" name="Text Box 19"/>
          <p:cNvSpPr txBox="1">
            <a:spLocks noChangeArrowheads="1"/>
          </p:cNvSpPr>
          <p:nvPr/>
        </p:nvSpPr>
        <p:spPr bwMode="auto">
          <a:xfrm>
            <a:off x="3187700" y="5721350"/>
            <a:ext cx="295433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«пироги»</a:t>
            </a:r>
          </a:p>
        </p:txBody>
      </p:sp>
      <p:sp>
        <p:nvSpPr>
          <p:cNvPr id="308244" name="AutoShape 20"/>
          <p:cNvSpPr>
            <a:spLocks/>
          </p:cNvSpPr>
          <p:nvPr/>
        </p:nvSpPr>
        <p:spPr bwMode="auto">
          <a:xfrm>
            <a:off x="590550" y="4772025"/>
            <a:ext cx="88900" cy="1271588"/>
          </a:xfrm>
          <a:prstGeom prst="leftBrace">
            <a:avLst>
              <a:gd name="adj1" fmla="val 119196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245" name="Text Box 21"/>
          <p:cNvSpPr txBox="1">
            <a:spLocks noChangeArrowheads="1"/>
          </p:cNvSpPr>
          <p:nvPr/>
        </p:nvSpPr>
        <p:spPr bwMode="auto">
          <a:xfrm>
            <a:off x="1785938" y="6234113"/>
            <a:ext cx="51181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9900"/>
                </a:solidFill>
                <a:sym typeface="Wingdings" pitchFamily="2" charset="2"/>
              </a:rPr>
              <a:t></a:t>
            </a:r>
            <a:r>
              <a:rPr lang="ru-RU" sz="2400">
                <a:solidFill>
                  <a:srgbClr val="009900"/>
                </a:solidFill>
              </a:rPr>
              <a:t> + </a:t>
            </a:r>
            <a:r>
              <a:rPr lang="ru-RU" sz="2400">
                <a:solidFill>
                  <a:srgbClr val="009900"/>
                </a:solidFill>
                <a:sym typeface="Wingdings" pitchFamily="2" charset="2"/>
              </a:rPr>
              <a:t></a:t>
            </a:r>
            <a:r>
              <a:rPr lang="ru-RU" sz="2400">
                <a:sym typeface="Wingdings" pitchFamily="2" charset="2"/>
              </a:rPr>
              <a:t> </a:t>
            </a:r>
            <a:r>
              <a:rPr lang="ru-RU">
                <a:solidFill>
                  <a:schemeClr val="folHlink"/>
                </a:solidFill>
                <a:sym typeface="Wingdings" pitchFamily="2" charset="2"/>
              </a:rPr>
              <a:t>- искомый запрос «торты»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082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08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08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2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8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8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2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082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082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082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4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8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8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4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082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08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08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4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8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8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4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3082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308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308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8" grpId="0"/>
      <p:bldP spid="308237" grpId="0"/>
      <p:bldP spid="308238" grpId="0"/>
      <p:bldP spid="308239" grpId="0"/>
      <p:bldP spid="308240" grpId="0"/>
      <p:bldP spid="308241" grpId="0"/>
      <p:bldP spid="308242" grpId="0"/>
      <p:bldP spid="308243" grpId="0"/>
      <p:bldP spid="308244" grpId="0" animBg="1"/>
      <p:bldP spid="3082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434975" y="1146175"/>
            <a:ext cx="14716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Решение: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014663" y="1270000"/>
            <a:ext cx="2921000" cy="1671638"/>
            <a:chOff x="4656" y="9521"/>
            <a:chExt cx="3656" cy="2092"/>
          </a:xfrm>
        </p:grpSpPr>
        <p:sp>
          <p:nvSpPr>
            <p:cNvPr id="23580" name="Oval 5"/>
            <p:cNvSpPr>
              <a:spLocks noChangeArrowheads="1"/>
            </p:cNvSpPr>
            <p:nvPr/>
          </p:nvSpPr>
          <p:spPr bwMode="auto">
            <a:xfrm>
              <a:off x="4690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81" name="Oval 6"/>
            <p:cNvSpPr>
              <a:spLocks noChangeArrowheads="1"/>
            </p:cNvSpPr>
            <p:nvPr/>
          </p:nvSpPr>
          <p:spPr bwMode="auto">
            <a:xfrm>
              <a:off x="6212" y="9521"/>
              <a:ext cx="2092" cy="2092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582" name="Text Box 7"/>
            <p:cNvSpPr txBox="1">
              <a:spLocks noChangeArrowheads="1"/>
            </p:cNvSpPr>
            <p:nvPr/>
          </p:nvSpPr>
          <p:spPr bwMode="auto">
            <a:xfrm>
              <a:off x="4656" y="10343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 b="0"/>
                <a:t>торты</a:t>
              </a:r>
              <a:endParaRPr lang="ru-RU" sz="1600"/>
            </a:p>
          </p:txBody>
        </p:sp>
        <p:sp>
          <p:nvSpPr>
            <p:cNvPr id="23583" name="Text Box 8"/>
            <p:cNvSpPr txBox="1">
              <a:spLocks noChangeArrowheads="1"/>
            </p:cNvSpPr>
            <p:nvPr/>
          </p:nvSpPr>
          <p:spPr bwMode="auto">
            <a:xfrm>
              <a:off x="7075" y="10329"/>
              <a:ext cx="1237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0"/>
                <a:t>пироги</a:t>
              </a:r>
              <a:endParaRPr lang="ru-RU" sz="1600"/>
            </a:p>
          </p:txBody>
        </p:sp>
        <p:sp>
          <p:nvSpPr>
            <p:cNvPr id="23584" name="Text Box 9"/>
            <p:cNvSpPr txBox="1">
              <a:spLocks noChangeArrowheads="1"/>
            </p:cNvSpPr>
            <p:nvPr/>
          </p:nvSpPr>
          <p:spPr bwMode="auto">
            <a:xfrm>
              <a:off x="7128" y="9733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</a:t>
              </a:r>
              <a:endParaRPr lang="ru-RU" sz="3200"/>
            </a:p>
          </p:txBody>
        </p:sp>
        <p:sp>
          <p:nvSpPr>
            <p:cNvPr id="23585" name="Text Box 10"/>
            <p:cNvSpPr txBox="1">
              <a:spLocks noChangeArrowheads="1"/>
            </p:cNvSpPr>
            <p:nvPr/>
          </p:nvSpPr>
          <p:spPr bwMode="auto">
            <a:xfrm>
              <a:off x="5457" y="971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</a:t>
              </a:r>
              <a:endParaRPr lang="ru-RU" sz="3200"/>
            </a:p>
          </p:txBody>
        </p:sp>
        <p:sp>
          <p:nvSpPr>
            <p:cNvPr id="23586" name="Text Box 11"/>
            <p:cNvSpPr txBox="1">
              <a:spLocks noChangeArrowheads="1"/>
            </p:cNvSpPr>
            <p:nvPr/>
          </p:nvSpPr>
          <p:spPr bwMode="auto">
            <a:xfrm>
              <a:off x="6193" y="10248"/>
              <a:ext cx="681" cy="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</a:t>
              </a:r>
              <a:endParaRPr lang="ru-RU" sz="3200"/>
            </a:p>
          </p:txBody>
        </p:sp>
      </p:grpSp>
      <p:sp>
        <p:nvSpPr>
          <p:cNvPr id="309260" name="Text Box 12"/>
          <p:cNvSpPr txBox="1">
            <a:spLocks noChangeArrowheads="1"/>
          </p:cNvSpPr>
          <p:nvPr/>
        </p:nvSpPr>
        <p:spPr bwMode="auto">
          <a:xfrm>
            <a:off x="423863" y="3094038"/>
            <a:ext cx="3702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Решаем систему уравнений:</a:t>
            </a:r>
          </a:p>
        </p:txBody>
      </p:sp>
      <p:sp>
        <p:nvSpPr>
          <p:cNvPr id="309266" name="Text Box 18"/>
          <p:cNvSpPr txBox="1">
            <a:spLocks noChangeArrowheads="1"/>
          </p:cNvSpPr>
          <p:nvPr/>
        </p:nvSpPr>
        <p:spPr bwMode="auto">
          <a:xfrm>
            <a:off x="947738" y="6267450"/>
            <a:ext cx="695801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  <a:sym typeface="Wingdings" pitchFamily="2" charset="2"/>
              </a:rPr>
              <a:t>Ответ: </a:t>
            </a:r>
            <a:r>
              <a:rPr lang="ru-RU">
                <a:sym typeface="Wingdings" pitchFamily="2" charset="2"/>
              </a:rPr>
              <a:t>по запросу «торты» будет найдено 10800 сайтов.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414338" y="3746500"/>
            <a:ext cx="3143250" cy="1449388"/>
            <a:chOff x="148" y="2943"/>
            <a:chExt cx="1980" cy="913"/>
          </a:xfrm>
        </p:grpSpPr>
        <p:sp>
          <p:nvSpPr>
            <p:cNvPr id="23576" name="Text Box 26"/>
            <p:cNvSpPr txBox="1">
              <a:spLocks noChangeArrowheads="1"/>
            </p:cNvSpPr>
            <p:nvPr/>
          </p:nvSpPr>
          <p:spPr bwMode="auto">
            <a:xfrm>
              <a:off x="379" y="2943"/>
              <a:ext cx="174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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</a:t>
              </a:r>
              <a:r>
                <a:rPr lang="ru-RU" sz="1600"/>
                <a:t> = 12000;</a:t>
              </a:r>
            </a:p>
          </p:txBody>
        </p:sp>
        <p:sp>
          <p:nvSpPr>
            <p:cNvPr id="23577" name="Text Box 27"/>
            <p:cNvSpPr txBox="1">
              <a:spLocks noChangeArrowheads="1"/>
            </p:cNvSpPr>
            <p:nvPr/>
          </p:nvSpPr>
          <p:spPr bwMode="auto">
            <a:xfrm>
              <a:off x="361" y="3252"/>
              <a:ext cx="98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= 6500;</a:t>
              </a:r>
            </a:p>
          </p:txBody>
        </p:sp>
        <p:sp>
          <p:nvSpPr>
            <p:cNvPr id="23578" name="Text Box 28"/>
            <p:cNvSpPr txBox="1">
              <a:spLocks noChangeArrowheads="1"/>
            </p:cNvSpPr>
            <p:nvPr/>
          </p:nvSpPr>
          <p:spPr bwMode="auto">
            <a:xfrm>
              <a:off x="148" y="3568"/>
              <a:ext cx="174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</a:t>
              </a:r>
              <a:r>
                <a:rPr lang="ru-RU" sz="1600"/>
                <a:t> = 7700.</a:t>
              </a:r>
            </a:p>
          </p:txBody>
        </p:sp>
        <p:sp>
          <p:nvSpPr>
            <p:cNvPr id="23579" name="AutoShape 29"/>
            <p:cNvSpPr>
              <a:spLocks/>
            </p:cNvSpPr>
            <p:nvPr/>
          </p:nvSpPr>
          <p:spPr bwMode="auto">
            <a:xfrm>
              <a:off x="372" y="3006"/>
              <a:ext cx="56" cy="801"/>
            </a:xfrm>
            <a:prstGeom prst="leftBrace">
              <a:avLst>
                <a:gd name="adj1" fmla="val 119196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9279" name="AutoShape 31"/>
          <p:cNvSpPr>
            <a:spLocks noChangeArrowheads="1"/>
          </p:cNvSpPr>
          <p:nvPr/>
        </p:nvSpPr>
        <p:spPr bwMode="auto">
          <a:xfrm>
            <a:off x="893763" y="4248150"/>
            <a:ext cx="1349375" cy="46831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280" name="Line 32"/>
          <p:cNvSpPr>
            <a:spLocks noChangeShapeType="1"/>
          </p:cNvSpPr>
          <p:nvPr/>
        </p:nvSpPr>
        <p:spPr bwMode="auto">
          <a:xfrm flipH="1" flipV="1">
            <a:off x="1662113" y="4125913"/>
            <a:ext cx="22225" cy="200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81" name="Line 33"/>
          <p:cNvSpPr>
            <a:spLocks noChangeShapeType="1"/>
          </p:cNvSpPr>
          <p:nvPr/>
        </p:nvSpPr>
        <p:spPr bwMode="auto">
          <a:xfrm>
            <a:off x="3502025" y="4014788"/>
            <a:ext cx="7254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83" name="Line 35"/>
          <p:cNvSpPr>
            <a:spLocks noChangeShapeType="1"/>
          </p:cNvSpPr>
          <p:nvPr/>
        </p:nvSpPr>
        <p:spPr bwMode="auto">
          <a:xfrm flipH="1">
            <a:off x="1114425" y="4627563"/>
            <a:ext cx="22225" cy="200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84" name="Line 36"/>
          <p:cNvSpPr>
            <a:spLocks noChangeShapeType="1"/>
          </p:cNvSpPr>
          <p:nvPr/>
        </p:nvSpPr>
        <p:spPr bwMode="auto">
          <a:xfrm>
            <a:off x="3479800" y="4940300"/>
            <a:ext cx="7254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86" name="Text Box 38"/>
          <p:cNvSpPr txBox="1">
            <a:spLocks noChangeArrowheads="1"/>
          </p:cNvSpPr>
          <p:nvPr/>
        </p:nvSpPr>
        <p:spPr bwMode="auto">
          <a:xfrm>
            <a:off x="4337050" y="3802063"/>
            <a:ext cx="3946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12000 – 6500 = 5500;</a:t>
            </a:r>
          </a:p>
        </p:txBody>
      </p:sp>
      <p:sp>
        <p:nvSpPr>
          <p:cNvPr id="309288" name="Text Box 40"/>
          <p:cNvSpPr txBox="1">
            <a:spLocks noChangeArrowheads="1"/>
          </p:cNvSpPr>
          <p:nvPr/>
        </p:nvSpPr>
        <p:spPr bwMode="auto">
          <a:xfrm>
            <a:off x="4325938" y="4638675"/>
            <a:ext cx="33226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7700 – 6500 = 1200;</a:t>
            </a:r>
          </a:p>
        </p:txBody>
      </p:sp>
      <p:sp>
        <p:nvSpPr>
          <p:cNvPr id="309289" name="AutoShape 41"/>
          <p:cNvSpPr>
            <a:spLocks/>
          </p:cNvSpPr>
          <p:nvPr/>
        </p:nvSpPr>
        <p:spPr bwMode="auto">
          <a:xfrm>
            <a:off x="4416425" y="3813175"/>
            <a:ext cx="88900" cy="1271588"/>
          </a:xfrm>
          <a:prstGeom prst="leftBrace">
            <a:avLst>
              <a:gd name="adj1" fmla="val 119196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290" name="AutoShape 42"/>
          <p:cNvSpPr>
            <a:spLocks noChangeArrowheads="1"/>
          </p:cNvSpPr>
          <p:nvPr/>
        </p:nvSpPr>
        <p:spPr bwMode="auto">
          <a:xfrm>
            <a:off x="4551363" y="4649788"/>
            <a:ext cx="2954337" cy="46831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291" name="Line 43"/>
          <p:cNvSpPr>
            <a:spLocks noChangeShapeType="1"/>
          </p:cNvSpPr>
          <p:nvPr/>
        </p:nvSpPr>
        <p:spPr bwMode="auto">
          <a:xfrm flipH="1" flipV="1">
            <a:off x="5297488" y="4237038"/>
            <a:ext cx="155575" cy="412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96" name="Line 48"/>
          <p:cNvSpPr>
            <a:spLocks noChangeShapeType="1"/>
          </p:cNvSpPr>
          <p:nvPr/>
        </p:nvSpPr>
        <p:spPr bwMode="auto">
          <a:xfrm>
            <a:off x="7650163" y="4494213"/>
            <a:ext cx="725487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97" name="Line 49"/>
          <p:cNvSpPr>
            <a:spLocks noChangeShapeType="1"/>
          </p:cNvSpPr>
          <p:nvPr/>
        </p:nvSpPr>
        <p:spPr bwMode="auto">
          <a:xfrm flipH="1">
            <a:off x="501650" y="4494213"/>
            <a:ext cx="7905750" cy="1069975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98" name="Line 50"/>
          <p:cNvSpPr>
            <a:spLocks noChangeShapeType="1"/>
          </p:cNvSpPr>
          <p:nvPr/>
        </p:nvSpPr>
        <p:spPr bwMode="auto">
          <a:xfrm>
            <a:off x="547688" y="5586413"/>
            <a:ext cx="725487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299" name="Text Box 51"/>
          <p:cNvSpPr txBox="1">
            <a:spLocks noChangeArrowheads="1"/>
          </p:cNvSpPr>
          <p:nvPr/>
        </p:nvSpPr>
        <p:spPr bwMode="auto">
          <a:xfrm>
            <a:off x="1201738" y="5386388"/>
            <a:ext cx="32210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= 5500 – 1200 = 4300;</a:t>
            </a:r>
          </a:p>
        </p:txBody>
      </p:sp>
      <p:sp>
        <p:nvSpPr>
          <p:cNvPr id="309300" name="Line 52"/>
          <p:cNvSpPr>
            <a:spLocks noChangeShapeType="1"/>
          </p:cNvSpPr>
          <p:nvPr/>
        </p:nvSpPr>
        <p:spPr bwMode="auto">
          <a:xfrm>
            <a:off x="4259263" y="5675313"/>
            <a:ext cx="725487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09301" name="Text Box 53"/>
          <p:cNvSpPr txBox="1">
            <a:spLocks noChangeArrowheads="1"/>
          </p:cNvSpPr>
          <p:nvPr/>
        </p:nvSpPr>
        <p:spPr bwMode="auto">
          <a:xfrm>
            <a:off x="4784725" y="5453063"/>
            <a:ext cx="39465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= 4300 + 6500 = 10800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9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9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092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09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09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4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40"/>
                            </p:stCondLst>
                            <p:childTnLst>
                              <p:par>
                                <p:cTn id="4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092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09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09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6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6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9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9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6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6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6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0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6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9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60"/>
                            </p:stCondLst>
                            <p:childTnLst>
                              <p:par>
                                <p:cTn id="7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3" dur="80"/>
                                        <p:tgtEl>
                                          <p:spTgt spid="3092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4" dur="80"/>
                                        <p:tgtEl>
                                          <p:spTgt spid="309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80"/>
                                        <p:tgtEl>
                                          <p:spTgt spid="309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78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0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280"/>
                            </p:stCondLst>
                            <p:childTnLst>
                              <p:par>
                                <p:cTn id="8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3" dur="80"/>
                                        <p:tgtEl>
                                          <p:spTgt spid="3093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4" dur="80"/>
                                        <p:tgtEl>
                                          <p:spTgt spid="3093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80"/>
                                        <p:tgtEl>
                                          <p:spTgt spid="3093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309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309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309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60" grpId="0"/>
      <p:bldP spid="309266" grpId="0"/>
      <p:bldP spid="309279" grpId="0" animBg="1"/>
      <p:bldP spid="309280" grpId="0" animBg="1"/>
      <p:bldP spid="309281" grpId="0" animBg="1"/>
      <p:bldP spid="309283" grpId="0" animBg="1"/>
      <p:bldP spid="309284" grpId="0" animBg="1"/>
      <p:bldP spid="309286" grpId="0"/>
      <p:bldP spid="309288" grpId="0"/>
      <p:bldP spid="309289" grpId="0" animBg="1"/>
      <p:bldP spid="309290" grpId="0" animBg="1"/>
      <p:bldP spid="309291" grpId="0" animBg="1"/>
      <p:bldP spid="309296" grpId="0" animBg="1"/>
      <p:bldP spid="309297" grpId="0" animBg="1"/>
      <p:bldP spid="309298" grpId="0" animBg="1"/>
      <p:bldP spid="309299" grpId="0"/>
      <p:bldP spid="309300" grpId="0" animBg="1"/>
      <p:bldP spid="30930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68288" y="1416050"/>
            <a:ext cx="46942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Тренировочная работа №2. Вариант 2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014413" y="1919288"/>
            <a:ext cx="74263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В таблице приведены запросы и количество найденных </a:t>
            </a:r>
            <a:br>
              <a:rPr lang="ru-RU"/>
            </a:br>
            <a:r>
              <a:rPr lang="ru-RU"/>
              <a:t>по ним страниц некоторого сегмента сети Интернет. 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014413" y="4551363"/>
            <a:ext cx="7426325" cy="17399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/>
            <a:r>
              <a:rPr lang="ru-RU"/>
              <a:t>Какое количество страниц (в тысячах) будет найдено </a:t>
            </a:r>
            <a:br>
              <a:rPr lang="ru-RU"/>
            </a:br>
            <a:r>
              <a:rPr lang="ru-RU"/>
              <a:t>по запросу </a:t>
            </a:r>
            <a:r>
              <a:rPr lang="ru-RU" i="1">
                <a:solidFill>
                  <a:srgbClr val="009900"/>
                </a:solidFill>
              </a:rPr>
              <a:t>Выпечка</a:t>
            </a:r>
            <a:r>
              <a:rPr lang="ru-RU" i="1"/>
              <a:t> </a:t>
            </a:r>
            <a:r>
              <a:rPr lang="ru-RU"/>
              <a:t>?</a:t>
            </a:r>
          </a:p>
          <a:p>
            <a:pPr algn="just"/>
            <a:r>
              <a:rPr lang="ru-RU"/>
              <a:t>Считается, что все запросы выполнялись практически одновременно, так что набор страниц, содержащих все искомые слова, не изменялся за время выполнения запросов.</a:t>
            </a:r>
          </a:p>
        </p:txBody>
      </p:sp>
      <p:graphicFrame>
        <p:nvGraphicFramePr>
          <p:cNvPr id="310397" name="Group 125"/>
          <p:cNvGraphicFramePr>
            <a:graphicFrameLocks noGrp="1"/>
          </p:cNvGraphicFramePr>
          <p:nvPr/>
        </p:nvGraphicFramePr>
        <p:xfrm>
          <a:off x="1754188" y="2735263"/>
          <a:ext cx="5372100" cy="1584325"/>
        </p:xfrm>
        <a:graphic>
          <a:graphicData uri="http://schemas.openxmlformats.org/drawingml/2006/table">
            <a:tbl>
              <a:tblPr/>
              <a:tblGrid>
                <a:gridCol w="2360612"/>
                <a:gridCol w="3011488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Запрос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Найдено страниц (в тысячах)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enturySchoolbookBT-Italic" charset="-128"/>
                          <a:cs typeface="Arial" pitchFamily="34" charset="0"/>
                        </a:rPr>
                        <a:t>Пирожное &amp; Выпечка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5100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enturySchoolbookBT-Italic" charset="-128"/>
                          <a:cs typeface="Arial" pitchFamily="34" charset="0"/>
                        </a:rPr>
                        <a:t>Пирожное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9700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enturySchoolbookBT-Italic" charset="-128"/>
                          <a:cs typeface="Arial" pitchFamily="34" charset="0"/>
                        </a:rPr>
                        <a:t>Пирожное | Выпечка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Times New Roman" pitchFamily="18" charset="0"/>
                        </a:rPr>
                        <a:t>14200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34975" y="1146175"/>
            <a:ext cx="14716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Решение:</a:t>
            </a:r>
          </a:p>
        </p:txBody>
      </p:sp>
      <p:sp>
        <p:nvSpPr>
          <p:cNvPr id="311300" name="Text Box 4"/>
          <p:cNvSpPr txBox="1">
            <a:spLocks noChangeArrowheads="1"/>
          </p:cNvSpPr>
          <p:nvPr/>
        </p:nvSpPr>
        <p:spPr bwMode="auto">
          <a:xfrm>
            <a:off x="434975" y="1552575"/>
            <a:ext cx="742632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Построим </a:t>
            </a:r>
            <a:r>
              <a:rPr lang="ru-RU" i="1">
                <a:solidFill>
                  <a:schemeClr val="hlink"/>
                </a:solidFill>
              </a:rPr>
              <a:t>примерную</a:t>
            </a:r>
            <a:r>
              <a:rPr lang="ru-RU"/>
              <a:t> диаграмму Венна.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924175" y="2062163"/>
            <a:ext cx="2921000" cy="1671637"/>
            <a:chOff x="1842" y="1299"/>
            <a:chExt cx="1840" cy="1053"/>
          </a:xfrm>
        </p:grpSpPr>
        <p:sp>
          <p:nvSpPr>
            <p:cNvPr id="25615" name="Oval 6"/>
            <p:cNvSpPr>
              <a:spLocks noChangeArrowheads="1"/>
            </p:cNvSpPr>
            <p:nvPr/>
          </p:nvSpPr>
          <p:spPr bwMode="auto">
            <a:xfrm>
              <a:off x="1859" y="1299"/>
              <a:ext cx="1053" cy="1053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6" name="Oval 7"/>
            <p:cNvSpPr>
              <a:spLocks noChangeArrowheads="1"/>
            </p:cNvSpPr>
            <p:nvPr/>
          </p:nvSpPr>
          <p:spPr bwMode="auto">
            <a:xfrm>
              <a:off x="2625" y="1299"/>
              <a:ext cx="1053" cy="1053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17" name="Text Box 8"/>
            <p:cNvSpPr txBox="1">
              <a:spLocks noChangeArrowheads="1"/>
            </p:cNvSpPr>
            <p:nvPr/>
          </p:nvSpPr>
          <p:spPr bwMode="auto">
            <a:xfrm>
              <a:off x="1842" y="1713"/>
              <a:ext cx="721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 b="0"/>
                <a:t>пирожное</a:t>
              </a:r>
              <a:endParaRPr lang="ru-RU" sz="1600"/>
            </a:p>
          </p:txBody>
        </p:sp>
        <p:sp>
          <p:nvSpPr>
            <p:cNvPr id="25618" name="Text Box 9"/>
            <p:cNvSpPr txBox="1">
              <a:spLocks noChangeArrowheads="1"/>
            </p:cNvSpPr>
            <p:nvPr/>
          </p:nvSpPr>
          <p:spPr bwMode="auto">
            <a:xfrm>
              <a:off x="3059" y="1706"/>
              <a:ext cx="623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0"/>
                <a:t>выпечка</a:t>
              </a:r>
              <a:endParaRPr lang="ru-RU" sz="1600"/>
            </a:p>
          </p:txBody>
        </p:sp>
        <p:sp>
          <p:nvSpPr>
            <p:cNvPr id="25619" name="Text Box 10"/>
            <p:cNvSpPr txBox="1">
              <a:spLocks noChangeArrowheads="1"/>
            </p:cNvSpPr>
            <p:nvPr/>
          </p:nvSpPr>
          <p:spPr bwMode="auto">
            <a:xfrm>
              <a:off x="3086" y="1406"/>
              <a:ext cx="343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</a:t>
              </a:r>
              <a:endParaRPr lang="ru-RU" sz="3200"/>
            </a:p>
          </p:txBody>
        </p:sp>
        <p:sp>
          <p:nvSpPr>
            <p:cNvPr id="25620" name="Text Box 11"/>
            <p:cNvSpPr txBox="1">
              <a:spLocks noChangeArrowheads="1"/>
            </p:cNvSpPr>
            <p:nvPr/>
          </p:nvSpPr>
          <p:spPr bwMode="auto">
            <a:xfrm>
              <a:off x="2245" y="1398"/>
              <a:ext cx="343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</a:t>
              </a:r>
              <a:endParaRPr lang="ru-RU" sz="3200"/>
            </a:p>
          </p:txBody>
        </p:sp>
        <p:sp>
          <p:nvSpPr>
            <p:cNvPr id="25621" name="Text Box 12"/>
            <p:cNvSpPr txBox="1">
              <a:spLocks noChangeArrowheads="1"/>
            </p:cNvSpPr>
            <p:nvPr/>
          </p:nvSpPr>
          <p:spPr bwMode="auto">
            <a:xfrm>
              <a:off x="2616" y="1665"/>
              <a:ext cx="342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</a:t>
              </a:r>
              <a:endParaRPr lang="ru-RU" sz="3200"/>
            </a:p>
          </p:txBody>
        </p:sp>
      </p:grpSp>
      <p:sp>
        <p:nvSpPr>
          <p:cNvPr id="311309" name="Text Box 13"/>
          <p:cNvSpPr txBox="1">
            <a:spLocks noChangeArrowheads="1"/>
          </p:cNvSpPr>
          <p:nvPr/>
        </p:nvSpPr>
        <p:spPr bwMode="auto">
          <a:xfrm>
            <a:off x="434975" y="3862388"/>
            <a:ext cx="82518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Считаем порядковые номера областей диаграммы (цифры </a:t>
            </a:r>
            <a:br>
              <a:rPr lang="ru-RU"/>
            </a:br>
            <a:r>
              <a:rPr lang="ru-RU"/>
              <a:t>в кружочках) своеобразными переменными. Запишем уравнения:</a:t>
            </a:r>
          </a:p>
        </p:txBody>
      </p:sp>
      <p:sp>
        <p:nvSpPr>
          <p:cNvPr id="311310" name="Text Box 14"/>
          <p:cNvSpPr txBox="1">
            <a:spLocks noChangeArrowheads="1"/>
          </p:cNvSpPr>
          <p:nvPr/>
        </p:nvSpPr>
        <p:spPr bwMode="auto">
          <a:xfrm>
            <a:off x="625475" y="5619750"/>
            <a:ext cx="27765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14200.</a:t>
            </a:r>
          </a:p>
        </p:txBody>
      </p:sp>
      <p:sp>
        <p:nvSpPr>
          <p:cNvPr id="311311" name="Text Box 15"/>
          <p:cNvSpPr txBox="1">
            <a:spLocks noChangeArrowheads="1"/>
          </p:cNvSpPr>
          <p:nvPr/>
        </p:nvSpPr>
        <p:spPr bwMode="auto">
          <a:xfrm>
            <a:off x="3065463" y="4729163"/>
            <a:ext cx="484981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«пирожное </a:t>
            </a:r>
            <a:r>
              <a:rPr lang="en-US">
                <a:solidFill>
                  <a:schemeClr val="folHlink"/>
                </a:solidFill>
              </a:rPr>
              <a:t>&amp; </a:t>
            </a:r>
            <a:r>
              <a:rPr lang="ru-RU">
                <a:solidFill>
                  <a:schemeClr val="folHlink"/>
                </a:solidFill>
              </a:rPr>
              <a:t>выпечка»</a:t>
            </a:r>
          </a:p>
        </p:txBody>
      </p:sp>
      <p:sp>
        <p:nvSpPr>
          <p:cNvPr id="311312" name="Text Box 16"/>
          <p:cNvSpPr txBox="1">
            <a:spLocks noChangeArrowheads="1"/>
          </p:cNvSpPr>
          <p:nvPr/>
        </p:nvSpPr>
        <p:spPr bwMode="auto">
          <a:xfrm>
            <a:off x="630238" y="4649788"/>
            <a:ext cx="15605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= 5100;</a:t>
            </a:r>
          </a:p>
        </p:txBody>
      </p:sp>
      <p:sp>
        <p:nvSpPr>
          <p:cNvPr id="311313" name="Text Box 17"/>
          <p:cNvSpPr txBox="1">
            <a:spLocks noChangeArrowheads="1"/>
          </p:cNvSpPr>
          <p:nvPr/>
        </p:nvSpPr>
        <p:spPr bwMode="auto">
          <a:xfrm>
            <a:off x="2820988" y="5219700"/>
            <a:ext cx="4025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«пирожное»</a:t>
            </a:r>
          </a:p>
        </p:txBody>
      </p:sp>
      <p:sp>
        <p:nvSpPr>
          <p:cNvPr id="311314" name="Text Box 18"/>
          <p:cNvSpPr txBox="1">
            <a:spLocks noChangeArrowheads="1"/>
          </p:cNvSpPr>
          <p:nvPr/>
        </p:nvSpPr>
        <p:spPr bwMode="auto">
          <a:xfrm>
            <a:off x="290513" y="5084763"/>
            <a:ext cx="277653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= 9700;</a:t>
            </a:r>
          </a:p>
        </p:txBody>
      </p:sp>
      <p:sp>
        <p:nvSpPr>
          <p:cNvPr id="311315" name="Text Box 19"/>
          <p:cNvSpPr txBox="1">
            <a:spLocks noChangeArrowheads="1"/>
          </p:cNvSpPr>
          <p:nvPr/>
        </p:nvSpPr>
        <p:spPr bwMode="auto">
          <a:xfrm>
            <a:off x="3232150" y="5721350"/>
            <a:ext cx="44704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- по запросу «пирожное </a:t>
            </a:r>
            <a:r>
              <a:rPr lang="en-US">
                <a:solidFill>
                  <a:schemeClr val="folHlink"/>
                </a:solidFill>
              </a:rPr>
              <a:t>| </a:t>
            </a:r>
            <a:r>
              <a:rPr lang="ru-RU">
                <a:solidFill>
                  <a:schemeClr val="folHlink"/>
                </a:solidFill>
              </a:rPr>
              <a:t>выпечка»</a:t>
            </a:r>
          </a:p>
        </p:txBody>
      </p:sp>
      <p:sp>
        <p:nvSpPr>
          <p:cNvPr id="311316" name="AutoShape 20"/>
          <p:cNvSpPr>
            <a:spLocks/>
          </p:cNvSpPr>
          <p:nvPr/>
        </p:nvSpPr>
        <p:spPr bwMode="auto">
          <a:xfrm>
            <a:off x="590550" y="4772025"/>
            <a:ext cx="88900" cy="1271588"/>
          </a:xfrm>
          <a:prstGeom prst="leftBrace">
            <a:avLst>
              <a:gd name="adj1" fmla="val 119196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1317" name="Text Box 21"/>
          <p:cNvSpPr txBox="1">
            <a:spLocks noChangeArrowheads="1"/>
          </p:cNvSpPr>
          <p:nvPr/>
        </p:nvSpPr>
        <p:spPr bwMode="auto">
          <a:xfrm>
            <a:off x="1785938" y="6234113"/>
            <a:ext cx="51181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9900"/>
                </a:solidFill>
                <a:sym typeface="Wingdings" pitchFamily="2" charset="2"/>
              </a:rPr>
              <a:t></a:t>
            </a:r>
            <a:r>
              <a:rPr lang="ru-RU" sz="2400">
                <a:solidFill>
                  <a:srgbClr val="009900"/>
                </a:solidFill>
              </a:rPr>
              <a:t> + </a:t>
            </a:r>
            <a:r>
              <a:rPr lang="ru-RU" sz="2400">
                <a:solidFill>
                  <a:srgbClr val="009900"/>
                </a:solidFill>
                <a:sym typeface="Wingdings" pitchFamily="2" charset="2"/>
              </a:rPr>
              <a:t></a:t>
            </a:r>
            <a:r>
              <a:rPr lang="ru-RU" sz="2400">
                <a:sym typeface="Wingdings" pitchFamily="2" charset="2"/>
              </a:rPr>
              <a:t> </a:t>
            </a:r>
            <a:r>
              <a:rPr lang="ru-RU">
                <a:solidFill>
                  <a:schemeClr val="folHlink"/>
                </a:solidFill>
                <a:sym typeface="Wingdings" pitchFamily="2" charset="2"/>
              </a:rPr>
              <a:t>- искомый запрос «выпечка»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2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2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113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11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11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2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1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1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2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4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1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1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4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3113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311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311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0" grpId="0"/>
      <p:bldP spid="311309" grpId="0"/>
      <p:bldP spid="311310" grpId="0"/>
      <p:bldP spid="311311" grpId="0"/>
      <p:bldP spid="311312" grpId="0"/>
      <p:bldP spid="311313" grpId="0"/>
      <p:bldP spid="311314" grpId="0"/>
      <p:bldP spid="311315" grpId="0"/>
      <p:bldP spid="311316" grpId="0" animBg="1"/>
      <p:bldP spid="3113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57188" y="681038"/>
            <a:ext cx="83962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folHlink"/>
                </a:solidFill>
              </a:rPr>
              <a:t>Решение задач на вычисление количества найденных сайтов</a:t>
            </a:r>
            <a:endParaRPr lang="ru-RU"/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434975" y="1146175"/>
            <a:ext cx="147161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</a:rPr>
              <a:t>Решение:</a:t>
            </a:r>
          </a:p>
        </p:txBody>
      </p:sp>
      <p:sp>
        <p:nvSpPr>
          <p:cNvPr id="312332" name="Text Box 12"/>
          <p:cNvSpPr txBox="1">
            <a:spLocks noChangeArrowheads="1"/>
          </p:cNvSpPr>
          <p:nvPr/>
        </p:nvSpPr>
        <p:spPr bwMode="auto">
          <a:xfrm>
            <a:off x="423863" y="3094038"/>
            <a:ext cx="37020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/>
              <a:t>Решаем систему уравнений:</a:t>
            </a:r>
          </a:p>
        </p:txBody>
      </p:sp>
      <p:grpSp>
        <p:nvGrpSpPr>
          <p:cNvPr id="26629" name="Group 35"/>
          <p:cNvGrpSpPr>
            <a:grpSpLocks/>
          </p:cNvGrpSpPr>
          <p:nvPr/>
        </p:nvGrpSpPr>
        <p:grpSpPr bwMode="auto">
          <a:xfrm>
            <a:off x="2924175" y="1317625"/>
            <a:ext cx="2921000" cy="1671638"/>
            <a:chOff x="1842" y="1299"/>
            <a:chExt cx="1840" cy="1053"/>
          </a:xfrm>
        </p:grpSpPr>
        <p:sp>
          <p:nvSpPr>
            <p:cNvPr id="26643" name="Oval 36"/>
            <p:cNvSpPr>
              <a:spLocks noChangeArrowheads="1"/>
            </p:cNvSpPr>
            <p:nvPr/>
          </p:nvSpPr>
          <p:spPr bwMode="auto">
            <a:xfrm>
              <a:off x="1859" y="1299"/>
              <a:ext cx="1053" cy="1053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4" name="Oval 37"/>
            <p:cNvSpPr>
              <a:spLocks noChangeArrowheads="1"/>
            </p:cNvSpPr>
            <p:nvPr/>
          </p:nvSpPr>
          <p:spPr bwMode="auto">
            <a:xfrm>
              <a:off x="2625" y="1299"/>
              <a:ext cx="1053" cy="1053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5" name="Text Box 38"/>
            <p:cNvSpPr txBox="1">
              <a:spLocks noChangeArrowheads="1"/>
            </p:cNvSpPr>
            <p:nvPr/>
          </p:nvSpPr>
          <p:spPr bwMode="auto">
            <a:xfrm>
              <a:off x="1842" y="1713"/>
              <a:ext cx="721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1600" b="0"/>
                <a:t>пирожное</a:t>
              </a:r>
              <a:endParaRPr lang="ru-RU" sz="1600"/>
            </a:p>
          </p:txBody>
        </p:sp>
        <p:sp>
          <p:nvSpPr>
            <p:cNvPr id="26646" name="Text Box 39"/>
            <p:cNvSpPr txBox="1">
              <a:spLocks noChangeArrowheads="1"/>
            </p:cNvSpPr>
            <p:nvPr/>
          </p:nvSpPr>
          <p:spPr bwMode="auto">
            <a:xfrm>
              <a:off x="3059" y="1706"/>
              <a:ext cx="623" cy="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ru-RU" sz="1600" b="0"/>
                <a:t>выпечка</a:t>
              </a:r>
              <a:endParaRPr lang="ru-RU" sz="1600"/>
            </a:p>
          </p:txBody>
        </p:sp>
        <p:sp>
          <p:nvSpPr>
            <p:cNvPr id="26647" name="Text Box 40"/>
            <p:cNvSpPr txBox="1">
              <a:spLocks noChangeArrowheads="1"/>
            </p:cNvSpPr>
            <p:nvPr/>
          </p:nvSpPr>
          <p:spPr bwMode="auto">
            <a:xfrm>
              <a:off x="3086" y="1406"/>
              <a:ext cx="343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</a:t>
              </a:r>
              <a:endParaRPr lang="ru-RU" sz="3200"/>
            </a:p>
          </p:txBody>
        </p:sp>
        <p:sp>
          <p:nvSpPr>
            <p:cNvPr id="26648" name="Text Box 41"/>
            <p:cNvSpPr txBox="1">
              <a:spLocks noChangeArrowheads="1"/>
            </p:cNvSpPr>
            <p:nvPr/>
          </p:nvSpPr>
          <p:spPr bwMode="auto">
            <a:xfrm>
              <a:off x="2245" y="1398"/>
              <a:ext cx="343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</a:t>
              </a:r>
              <a:endParaRPr lang="ru-RU" sz="3200"/>
            </a:p>
          </p:txBody>
        </p:sp>
        <p:sp>
          <p:nvSpPr>
            <p:cNvPr id="26649" name="Text Box 42"/>
            <p:cNvSpPr txBox="1">
              <a:spLocks noChangeArrowheads="1"/>
            </p:cNvSpPr>
            <p:nvPr/>
          </p:nvSpPr>
          <p:spPr bwMode="auto">
            <a:xfrm>
              <a:off x="2616" y="1665"/>
              <a:ext cx="342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ru-RU" sz="3200" b="0">
                  <a:sym typeface="Wingdings" pitchFamily="2" charset="2"/>
                </a:rPr>
                <a:t></a:t>
              </a:r>
              <a:endParaRPr lang="ru-RU" sz="3200"/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157163" y="3624263"/>
            <a:ext cx="3111500" cy="1427162"/>
            <a:chOff x="183" y="2929"/>
            <a:chExt cx="1960" cy="899"/>
          </a:xfrm>
        </p:grpSpPr>
        <p:sp>
          <p:nvSpPr>
            <p:cNvPr id="26639" name="Text Box 43"/>
            <p:cNvSpPr txBox="1">
              <a:spLocks noChangeArrowheads="1"/>
            </p:cNvSpPr>
            <p:nvPr/>
          </p:nvSpPr>
          <p:spPr bwMode="auto">
            <a:xfrm>
              <a:off x="394" y="3540"/>
              <a:ext cx="174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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</a:t>
              </a:r>
              <a:r>
                <a:rPr lang="ru-RU" sz="1600"/>
                <a:t> = 14200.</a:t>
              </a:r>
            </a:p>
          </p:txBody>
        </p:sp>
        <p:sp>
          <p:nvSpPr>
            <p:cNvPr id="26640" name="Text Box 44"/>
            <p:cNvSpPr txBox="1">
              <a:spLocks noChangeArrowheads="1"/>
            </p:cNvSpPr>
            <p:nvPr/>
          </p:nvSpPr>
          <p:spPr bwMode="auto">
            <a:xfrm>
              <a:off x="397" y="2929"/>
              <a:ext cx="98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= 5100;</a:t>
              </a:r>
            </a:p>
          </p:txBody>
        </p:sp>
        <p:sp>
          <p:nvSpPr>
            <p:cNvPr id="26641" name="Text Box 45"/>
            <p:cNvSpPr txBox="1">
              <a:spLocks noChangeArrowheads="1"/>
            </p:cNvSpPr>
            <p:nvPr/>
          </p:nvSpPr>
          <p:spPr bwMode="auto">
            <a:xfrm>
              <a:off x="183" y="3203"/>
              <a:ext cx="1749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 type="none" w="lg" len="lg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>
                  <a:sym typeface="Wingdings" pitchFamily="2" charset="2"/>
                </a:rPr>
                <a:t></a:t>
              </a:r>
              <a:r>
                <a:rPr lang="ru-RU" sz="1600"/>
                <a:t> + </a:t>
              </a:r>
              <a:r>
                <a:rPr lang="ru-RU" sz="2400">
                  <a:sym typeface="Wingdings" pitchFamily="2" charset="2"/>
                </a:rPr>
                <a:t></a:t>
              </a:r>
              <a:r>
                <a:rPr lang="ru-RU" sz="1600"/>
                <a:t> = 9700;</a:t>
              </a:r>
            </a:p>
          </p:txBody>
        </p:sp>
        <p:sp>
          <p:nvSpPr>
            <p:cNvPr id="26642" name="AutoShape 46"/>
            <p:cNvSpPr>
              <a:spLocks/>
            </p:cNvSpPr>
            <p:nvPr/>
          </p:nvSpPr>
          <p:spPr bwMode="auto">
            <a:xfrm>
              <a:off x="372" y="3006"/>
              <a:ext cx="56" cy="801"/>
            </a:xfrm>
            <a:prstGeom prst="leftBrace">
              <a:avLst>
                <a:gd name="adj1" fmla="val 119196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12368" name="AutoShape 48"/>
          <p:cNvSpPr>
            <a:spLocks noChangeArrowheads="1"/>
          </p:cNvSpPr>
          <p:nvPr/>
        </p:nvSpPr>
        <p:spPr bwMode="auto">
          <a:xfrm>
            <a:off x="614363" y="3657600"/>
            <a:ext cx="1349375" cy="46831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2369" name="Line 49"/>
          <p:cNvSpPr>
            <a:spLocks noChangeShapeType="1"/>
          </p:cNvSpPr>
          <p:nvPr/>
        </p:nvSpPr>
        <p:spPr bwMode="auto">
          <a:xfrm>
            <a:off x="1176338" y="4014788"/>
            <a:ext cx="95250" cy="177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2371" name="Line 51"/>
          <p:cNvSpPr>
            <a:spLocks noChangeShapeType="1"/>
          </p:cNvSpPr>
          <p:nvPr/>
        </p:nvSpPr>
        <p:spPr bwMode="auto">
          <a:xfrm>
            <a:off x="3235325" y="4303713"/>
            <a:ext cx="7254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2372" name="Text Box 52"/>
          <p:cNvSpPr txBox="1">
            <a:spLocks noChangeArrowheads="1"/>
          </p:cNvSpPr>
          <p:nvPr/>
        </p:nvSpPr>
        <p:spPr bwMode="auto">
          <a:xfrm>
            <a:off x="4025900" y="4059238"/>
            <a:ext cx="32559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</a:t>
            </a:r>
            <a:r>
              <a:rPr lang="ru-RU" sz="1600"/>
              <a:t> = 5100 – 9700 = 4600;</a:t>
            </a:r>
          </a:p>
        </p:txBody>
      </p:sp>
      <p:sp>
        <p:nvSpPr>
          <p:cNvPr id="312373" name="Line 53"/>
          <p:cNvSpPr>
            <a:spLocks noChangeShapeType="1"/>
          </p:cNvSpPr>
          <p:nvPr/>
        </p:nvSpPr>
        <p:spPr bwMode="auto">
          <a:xfrm flipH="1">
            <a:off x="3076575" y="4505325"/>
            <a:ext cx="2019300" cy="2460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2375" name="Line 55"/>
          <p:cNvSpPr>
            <a:spLocks noChangeShapeType="1"/>
          </p:cNvSpPr>
          <p:nvPr/>
        </p:nvSpPr>
        <p:spPr bwMode="auto">
          <a:xfrm>
            <a:off x="3235325" y="4862513"/>
            <a:ext cx="725488" cy="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312377" name="Text Box 57"/>
          <p:cNvSpPr txBox="1">
            <a:spLocks noChangeArrowheads="1"/>
          </p:cNvSpPr>
          <p:nvPr/>
        </p:nvSpPr>
        <p:spPr bwMode="auto">
          <a:xfrm>
            <a:off x="4071938" y="4627563"/>
            <a:ext cx="38592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ym typeface="Wingdings" pitchFamily="2" charset="2"/>
              </a:rPr>
              <a:t></a:t>
            </a:r>
            <a:r>
              <a:rPr lang="ru-RU" sz="1600"/>
              <a:t> + </a:t>
            </a:r>
            <a:r>
              <a:rPr lang="ru-RU" sz="2400">
                <a:sym typeface="Wingdings" pitchFamily="2" charset="2"/>
              </a:rPr>
              <a:t></a:t>
            </a:r>
            <a:r>
              <a:rPr lang="ru-RU" sz="1600"/>
              <a:t> = 14200 – 4600 = 9600.</a:t>
            </a:r>
          </a:p>
        </p:txBody>
      </p:sp>
      <p:sp>
        <p:nvSpPr>
          <p:cNvPr id="312378" name="Text Box 58"/>
          <p:cNvSpPr txBox="1">
            <a:spLocks noChangeArrowheads="1"/>
          </p:cNvSpPr>
          <p:nvPr/>
        </p:nvSpPr>
        <p:spPr bwMode="auto">
          <a:xfrm>
            <a:off x="1752600" y="5775325"/>
            <a:ext cx="52863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00"/>
                </a:solidFill>
                <a:sym typeface="Wingdings" pitchFamily="2" charset="2"/>
              </a:rPr>
              <a:t>Ответ: </a:t>
            </a:r>
            <a:r>
              <a:rPr lang="ru-RU">
                <a:sym typeface="Wingdings" pitchFamily="2" charset="2"/>
              </a:rPr>
              <a:t>по запросу «выпечка» </a:t>
            </a:r>
            <a:br>
              <a:rPr lang="ru-RU">
                <a:sym typeface="Wingdings" pitchFamily="2" charset="2"/>
              </a:rPr>
            </a:br>
            <a:r>
              <a:rPr lang="ru-RU">
                <a:sym typeface="Wingdings" pitchFamily="2" charset="2"/>
              </a:rPr>
              <a:t>будет найдено 9600 сайтов.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2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2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123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12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12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2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2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20"/>
                            </p:stCondLst>
                            <p:childTnLst>
                              <p:par>
                                <p:cTn id="4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123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123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123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123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123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123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332" grpId="0"/>
      <p:bldP spid="312368" grpId="0" animBg="1"/>
      <p:bldP spid="312369" grpId="0" animBg="1"/>
      <p:bldP spid="312371" grpId="0" animBg="1"/>
      <p:bldP spid="312372" grpId="0"/>
      <p:bldP spid="312373" grpId="0" animBg="1"/>
      <p:bldP spid="312375" grpId="0" animBg="1"/>
      <p:bldP spid="312377" grpId="0"/>
      <p:bldP spid="312378" grpId="0"/>
    </p:bld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8000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8000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pitchFamily="34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3328</TotalTime>
  <Words>1310</Words>
  <Application>Microsoft Office PowerPoint</Application>
  <PresentationFormat>Экран (4:3)</PresentationFormat>
  <Paragraphs>417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Tahoma</vt:lpstr>
      <vt:lpstr>Arial</vt:lpstr>
      <vt:lpstr>Wingdings</vt:lpstr>
      <vt:lpstr>Calibri</vt:lpstr>
      <vt:lpstr>Times New Roman</vt:lpstr>
      <vt:lpstr>Symbol</vt:lpstr>
      <vt:lpstr>TimesNewRomanPSMT</vt:lpstr>
      <vt:lpstr>TimesNewRomanPS-BoldMT</vt:lpstr>
      <vt:lpstr>CenturySchoolbookBT-Italic</vt:lpstr>
      <vt:lpstr>Палитра</vt:lpstr>
      <vt:lpstr>Задачи  по логике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</dc:creator>
  <cp:lastModifiedBy>bliss</cp:lastModifiedBy>
  <cp:revision>1339</cp:revision>
  <cp:lastPrinted>1601-01-01T00:00:00Z</cp:lastPrinted>
  <dcterms:created xsi:type="dcterms:W3CDTF">2011-01-07T09:10:18Z</dcterms:created>
  <dcterms:modified xsi:type="dcterms:W3CDTF">2016-02-24T19:25:12Z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