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71" r:id="rId6"/>
    <p:sldId id="275" r:id="rId7"/>
    <p:sldId id="277" r:id="rId8"/>
    <p:sldId id="282" r:id="rId9"/>
    <p:sldId id="278" r:id="rId10"/>
    <p:sldId id="262" r:id="rId11"/>
    <p:sldId id="279" r:id="rId12"/>
    <p:sldId id="280" r:id="rId13"/>
    <p:sldId id="281" r:id="rId14"/>
    <p:sldId id="283" r:id="rId15"/>
    <p:sldId id="290" r:id="rId16"/>
    <p:sldId id="284" r:id="rId17"/>
    <p:sldId id="263" r:id="rId18"/>
    <p:sldId id="269" r:id="rId19"/>
    <p:sldId id="285" r:id="rId20"/>
    <p:sldId id="286" r:id="rId21"/>
    <p:sldId id="287" r:id="rId22"/>
    <p:sldId id="288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630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34" d="100"/>
          <a:sy n="34" d="100"/>
        </p:scale>
        <p:origin x="-1980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F2E3FAF-628A-489F-99CF-72B7CED72AB5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7DC92DD-807F-4C3F-9B84-390F2D117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5F96019-AD78-42A8-9C7E-AFE440580F79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1BCC59B-73FE-4C0A-ADF1-6767FEE084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83D87C-7947-4586-80A0-1191906D2AFC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969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328CD1-42A9-42D6-B3DE-1BBC2FA31290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9484B6-EC7E-424D-811B-6A71FC86A2F0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8E9228-F11D-48CC-AE9B-4AC35F330C22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EDE2354-5BE6-4D61-92B3-618B740A10B4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C2671B-3581-4027-83FB-5B98D03FE7A2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E1298C-2B1A-4802-91D1-9CB6C03B7D9F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D690F6-F90F-4246-AED7-3736EF7A9905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61756C-F8B5-4753-99BA-0A366C71C43E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80975" y="0"/>
            <a:ext cx="9324975" cy="6858000"/>
            <a:chOff x="-114" y="0"/>
            <a:chExt cx="5874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612" y="1065"/>
              <a:ext cx="5148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-114" y="672"/>
              <a:ext cx="1445" cy="1989"/>
              <a:chOff x="-114" y="672"/>
              <a:chExt cx="1445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-114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606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962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24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962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244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606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-114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244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23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BE8F1-9207-4A52-8686-65B1EC3331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828675" y="-1250950"/>
            <a:ext cx="12709525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E074E-E35F-4D9E-A1AC-63632763A3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B563B-45F0-4B64-8727-934224141A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42A83-12A6-4F22-B6BB-08D982B3A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5EDA8-D23F-4A61-BA4C-E224C28762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8CCD0-D335-4617-8931-B685BCB0F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527D0-61EC-4CA2-A955-7DAF5E8090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A26B6-6C29-4FDE-97FD-2C98FC48B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1116013" y="-1250950"/>
            <a:ext cx="12707938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3B4FE-91A9-4592-A8C5-82DFBA679D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828675" y="-1250950"/>
            <a:ext cx="12709525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5213F8A2-B0A5-4C8C-B21C-826EC80CD5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 flipH="1">
            <a:off x="8774113" y="6350"/>
            <a:ext cx="188912" cy="3905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 rot="10800000">
            <a:off x="2605088" y="104775"/>
            <a:ext cx="5775325" cy="20161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 flipH="1">
            <a:off x="8601075" y="104775"/>
            <a:ext cx="90488" cy="10318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  <a:latin typeface="Arial" pitchFamily="34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 flipH="1">
            <a:off x="8509000" y="6350"/>
            <a:ext cx="92075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  <a:latin typeface="Arial" pitchFamily="34" charset="0"/>
            </a:endParaRPr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 flipH="1">
            <a:off x="8509000" y="104775"/>
            <a:ext cx="92075" cy="1031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 flipH="1">
            <a:off x="8691563" y="207963"/>
            <a:ext cx="90487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  <a:latin typeface="Arial" pitchFamily="34" charset="0"/>
            </a:endParaRPr>
          </a:p>
        </p:txBody>
      </p:sp>
      <p:sp>
        <p:nvSpPr>
          <p:cNvPr id="1034" name="Rectangle 11"/>
          <p:cNvSpPr>
            <a:spLocks noChangeArrowheads="1"/>
          </p:cNvSpPr>
          <p:nvPr/>
        </p:nvSpPr>
        <p:spPr bwMode="auto">
          <a:xfrm flipH="1">
            <a:off x="8782050" y="106363"/>
            <a:ext cx="93663" cy="101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035" name="Rectangle 12"/>
          <p:cNvSpPr>
            <a:spLocks noChangeArrowheads="1"/>
          </p:cNvSpPr>
          <p:nvPr/>
        </p:nvSpPr>
        <p:spPr bwMode="auto">
          <a:xfrm flipH="1">
            <a:off x="8601075" y="204788"/>
            <a:ext cx="90488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1036" name="Rectangle 13"/>
          <p:cNvSpPr>
            <a:spLocks noChangeArrowheads="1"/>
          </p:cNvSpPr>
          <p:nvPr/>
        </p:nvSpPr>
        <p:spPr bwMode="auto">
          <a:xfrm flipH="1">
            <a:off x="8691563" y="306388"/>
            <a:ext cx="90487" cy="1000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103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17513" y="427038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801" r:id="rId10"/>
    <p:sldLayoutId id="2147483798" r:id="rId11"/>
    <p:sldLayoutId id="214748380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defRPr sz="2800">
          <a:solidFill>
            <a:schemeClr val="tx1"/>
          </a:solidFill>
          <a:latin typeface="+mn-lt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defRPr sz="2400">
          <a:solidFill>
            <a:schemeClr val="tx1"/>
          </a:solidFill>
          <a:latin typeface="+mn-lt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defRPr sz="2000">
          <a:solidFill>
            <a:schemeClr val="tx1"/>
          </a:solidFill>
          <a:latin typeface="+mn-lt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7200" smtClean="0"/>
              <a:t>Массивы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0"/>
            <a:ext cx="6019800" cy="220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Определения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700213"/>
            <a:ext cx="8675687" cy="2808287"/>
          </a:xfrm>
        </p:spPr>
        <p:txBody>
          <a:bodyPr/>
          <a:lstStyle/>
          <a:p>
            <a:pPr indent="1703388" algn="just" eaLnBrk="1" hangingPunct="1">
              <a:defRPr/>
            </a:pPr>
            <a:r>
              <a:rPr lang="ru-RU" sz="4000" i="1" u="sng" dirty="0" smtClean="0">
                <a:solidFill>
                  <a:schemeClr val="bg1">
                    <a:lumMod val="95000"/>
                  </a:schemeClr>
                </a:solidFill>
              </a:rPr>
              <a:t>Массив </a:t>
            </a:r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</a:rPr>
              <a:t>– группа элементов</a:t>
            </a:r>
          </a:p>
          <a:p>
            <a:pPr indent="1339850" algn="just" eaLnBrk="1" hangingPunct="1">
              <a:defRPr/>
            </a:pPr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</a:rPr>
              <a:t>одного типа, объединенных</a:t>
            </a:r>
          </a:p>
          <a:p>
            <a:pPr indent="803275" algn="just" eaLnBrk="1" hangingPunct="1">
              <a:defRPr/>
            </a:pPr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</a:rPr>
              <a:t> под общим именем.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247775"/>
            <a:ext cx="4103688" cy="2233613"/>
          </a:xfrm>
        </p:spPr>
        <p:txBody>
          <a:bodyPr/>
          <a:lstStyle/>
          <a:p>
            <a:pPr marL="6350" indent="358775" eaLnBrk="1" hangingPunct="1">
              <a:buFont typeface="Wingdings" pitchFamily="2" charset="2"/>
              <a:buNone/>
            </a:pPr>
            <a:r>
              <a:rPr lang="ru-RU" sz="2800" smtClean="0"/>
              <a:t>Обычную книгу можно считать своего рода массивом. Почему?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0" y="719138"/>
            <a:ext cx="3598863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1042988" y="3468688"/>
            <a:ext cx="3527425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Ответ: книга состоит из множества однотипных элементов – страниц, у каждой страницы есть номер (индекс), все страницы объединены под одним названием (название книги)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28750"/>
            <a:ext cx="3754438" cy="1828800"/>
          </a:xfrm>
        </p:spPr>
        <p:txBody>
          <a:bodyPr/>
          <a:lstStyle/>
          <a:p>
            <a:pPr marL="6350" indent="22225" eaLnBrk="1" hangingPunct="1">
              <a:buFont typeface="Wingdings" pitchFamily="2" charset="2"/>
              <a:buNone/>
            </a:pPr>
            <a:r>
              <a:rPr lang="ru-RU" smtClean="0"/>
              <a:t>Дом также можно считать массивом. Почему?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7138" y="719138"/>
            <a:ext cx="3598862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11188" y="3357563"/>
            <a:ext cx="40322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Ответ: дому соответствует один почтовый адрес (город, улица, номер). Элементами дома можно считать квартиры, у каждой из которых есть номер (индекс).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341438"/>
            <a:ext cx="6100762" cy="4319587"/>
          </a:xfrm>
        </p:spPr>
        <p:txBody>
          <a:bodyPr/>
          <a:lstStyle/>
          <a:p>
            <a:pPr marL="6350" indent="-6350" eaLnBrk="1" hangingPunct="1">
              <a:buFont typeface="Wingdings" pitchFamily="2" charset="2"/>
              <a:buNone/>
            </a:pPr>
            <a:r>
              <a:rPr lang="ru-RU" smtClean="0"/>
              <a:t>Футбольную команду можно считать «массивом». Почему?</a:t>
            </a:r>
          </a:p>
          <a:p>
            <a:pPr marL="6350" indent="-6350" algn="just" eaLnBrk="1" hangingPunct="1">
              <a:buFont typeface="Wingdings" pitchFamily="2" charset="2"/>
              <a:buNone/>
            </a:pPr>
            <a:endParaRPr lang="ru-RU" smtClean="0"/>
          </a:p>
          <a:p>
            <a:pPr marL="6350" indent="-6350" eaLnBrk="1" hangingPunct="1">
              <a:buFont typeface="Wingdings" pitchFamily="2" charset="2"/>
              <a:buNone/>
            </a:pPr>
            <a:r>
              <a:rPr lang="ru-RU" sz="2000" i="1" smtClean="0"/>
              <a:t>Ответ: команда состоит </a:t>
            </a:r>
            <a:br>
              <a:rPr lang="ru-RU" sz="2000" i="1" smtClean="0"/>
            </a:br>
            <a:r>
              <a:rPr lang="ru-RU" sz="2000" i="1" smtClean="0"/>
              <a:t>из нескольких людей, </a:t>
            </a:r>
            <a:br>
              <a:rPr lang="ru-RU" sz="2000" i="1" smtClean="0"/>
            </a:br>
            <a:r>
              <a:rPr lang="ru-RU" sz="2000" i="1" smtClean="0"/>
              <a:t>у каждого из них есть</a:t>
            </a:r>
            <a:br>
              <a:rPr lang="ru-RU" sz="2000" i="1" smtClean="0"/>
            </a:br>
            <a:r>
              <a:rPr lang="ru-RU" sz="2000" i="1" smtClean="0"/>
              <a:t> номер (индекс).</a:t>
            </a:r>
          </a:p>
        </p:txBody>
      </p:sp>
      <p:pic>
        <p:nvPicPr>
          <p:cNvPr id="1024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2924175"/>
            <a:ext cx="3848100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D5DEE4-1395-4A48-8CA9-14D5330E8916}" type="slidenum">
              <a:rPr lang="ru-RU" b="1" smtClean="0">
                <a:latin typeface="Arial" charset="0"/>
              </a:rPr>
              <a:pPr/>
              <a:t>6</a:t>
            </a:fld>
            <a:endParaRPr lang="ru-RU" b="1" smtClean="0">
              <a:latin typeface="Arial" charset="0"/>
            </a:endParaRPr>
          </a:p>
        </p:txBody>
      </p:sp>
      <p:sp>
        <p:nvSpPr>
          <p:cNvPr id="11267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1000">
              <a:latin typeface="Times New Roman" pitchFamily="18" charset="0"/>
            </a:endParaRP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401638" y="33496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415749" name="Text Box 5"/>
          <p:cNvSpPr txBox="1">
            <a:spLocks noChangeArrowheads="1"/>
          </p:cNvSpPr>
          <p:nvPr/>
        </p:nvSpPr>
        <p:spPr bwMode="auto">
          <a:xfrm>
            <a:off x="346075" y="960438"/>
            <a:ext cx="8424863" cy="552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455613">
              <a:spcBef>
                <a:spcPct val="50000"/>
              </a:spcBef>
              <a:defRPr/>
            </a:pPr>
            <a:r>
              <a:rPr lang="ru-RU" sz="2600" b="1">
                <a:solidFill>
                  <a:srgbClr val="3333FF"/>
                </a:solidFill>
                <a:latin typeface="Arial" pitchFamily="34" charset="0"/>
              </a:rPr>
              <a:t>Массив</a:t>
            </a:r>
            <a:r>
              <a:rPr lang="ru-RU" sz="2600">
                <a:latin typeface="Arial" pitchFamily="34" charset="0"/>
              </a:rPr>
              <a:t> – это группа однотипных элементов, имеющих общее имя и расположенных в памяти рядом.</a:t>
            </a:r>
          </a:p>
          <a:p>
            <a:pPr marL="174625" indent="-174625">
              <a:spcBef>
                <a:spcPct val="50000"/>
              </a:spcBef>
              <a:defRPr/>
            </a:pPr>
            <a:r>
              <a:rPr lang="ru-RU" sz="2600" b="1" dirty="0">
                <a:solidFill>
                  <a:srgbClr val="3333FF"/>
                </a:solidFill>
                <a:latin typeface="Arial" pitchFamily="34" charset="0"/>
              </a:rPr>
              <a:t>Особенности:</a:t>
            </a:r>
          </a:p>
          <a:p>
            <a:pPr marL="803275" lvl="1" indent="-44926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600" dirty="0">
                <a:latin typeface="Arial" pitchFamily="34" charset="0"/>
              </a:rPr>
              <a:t>все элементы имеют </a:t>
            </a:r>
            <a:r>
              <a:rPr lang="ru-RU" sz="2600" b="1" dirty="0">
                <a:latin typeface="Arial" pitchFamily="34" charset="0"/>
              </a:rPr>
              <a:t>один тип</a:t>
            </a:r>
          </a:p>
          <a:p>
            <a:pPr marL="803275" lvl="1" indent="-44926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600" dirty="0">
                <a:latin typeface="Arial" pitchFamily="34" charset="0"/>
              </a:rPr>
              <a:t>весь массив имеет </a:t>
            </a:r>
            <a:r>
              <a:rPr lang="ru-RU" sz="2600" b="1" dirty="0">
                <a:latin typeface="Arial" pitchFamily="34" charset="0"/>
              </a:rPr>
              <a:t>одно имя</a:t>
            </a:r>
          </a:p>
          <a:p>
            <a:pPr marL="803275" lvl="1" indent="-44926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600" dirty="0">
                <a:latin typeface="Arial" pitchFamily="34" charset="0"/>
              </a:rPr>
              <a:t>все элементы расположены в памяти </a:t>
            </a:r>
            <a:r>
              <a:rPr lang="ru-RU" sz="2600" b="1" dirty="0">
                <a:latin typeface="Arial" pitchFamily="34" charset="0"/>
              </a:rPr>
              <a:t>рядом</a:t>
            </a:r>
          </a:p>
          <a:p>
            <a:pPr marL="174625" indent="-174625">
              <a:spcBef>
                <a:spcPct val="50000"/>
              </a:spcBef>
              <a:defRPr/>
            </a:pPr>
            <a:r>
              <a:rPr lang="ru-RU" sz="2600" b="1" dirty="0">
                <a:solidFill>
                  <a:srgbClr val="3333FF"/>
                </a:solidFill>
                <a:latin typeface="Arial" pitchFamily="34" charset="0"/>
              </a:rPr>
              <a:t>Примеры:</a:t>
            </a:r>
          </a:p>
          <a:p>
            <a:pPr marL="803275" lvl="1" indent="-44926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600" dirty="0">
                <a:latin typeface="Arial" pitchFamily="34" charset="0"/>
              </a:rPr>
              <a:t>список учеников в классе</a:t>
            </a:r>
          </a:p>
          <a:p>
            <a:pPr marL="803275" lvl="1" indent="-44926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600" dirty="0">
                <a:latin typeface="Arial" pitchFamily="34" charset="0"/>
              </a:rPr>
              <a:t>квартиры в доме</a:t>
            </a:r>
          </a:p>
          <a:p>
            <a:pPr marL="803275" lvl="1" indent="-44926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600" dirty="0">
                <a:latin typeface="Arial" pitchFamily="34" charset="0"/>
              </a:rPr>
              <a:t>школы в городе</a:t>
            </a:r>
          </a:p>
          <a:p>
            <a:pPr marL="803275" lvl="1" indent="-449263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ru-RU" sz="2600" dirty="0">
                <a:latin typeface="Arial" pitchFamily="34" charset="0"/>
              </a:rPr>
              <a:t>данные о температуре воздуха за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5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5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5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15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15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15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15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5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15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57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53080F-9430-4069-9997-2EE04288915C}" type="slidenum">
              <a:rPr lang="ru-RU" b="1" smtClean="0">
                <a:latin typeface="Arial" charset="0"/>
              </a:rPr>
              <a:pPr/>
              <a:t>7</a:t>
            </a:fld>
            <a:endParaRPr lang="ru-RU" b="1" smtClean="0">
              <a:latin typeface="Arial" charset="0"/>
            </a:endParaRPr>
          </a:p>
        </p:txBody>
      </p:sp>
      <p:sp>
        <p:nvSpPr>
          <p:cNvPr id="12292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1000">
              <a:latin typeface="Times New Roman" pitchFamily="18" charset="0"/>
            </a:endParaRP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Массивы</a:t>
            </a:r>
          </a:p>
        </p:txBody>
      </p:sp>
      <p:graphicFrame>
        <p:nvGraphicFramePr>
          <p:cNvPr id="8257" name="Group 65"/>
          <p:cNvGraphicFramePr>
            <a:graphicFrameLocks noGrp="1"/>
          </p:cNvGraphicFramePr>
          <p:nvPr/>
        </p:nvGraphicFramePr>
        <p:xfrm>
          <a:off x="1228725" y="2051050"/>
          <a:ext cx="6096000" cy="52070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520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L="90000" marR="90000" marT="46834" marB="468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244" name="Group 52"/>
          <p:cNvGraphicFramePr>
            <a:graphicFrameLocks noGrp="1"/>
          </p:cNvGraphicFramePr>
          <p:nvPr/>
        </p:nvGraphicFramePr>
        <p:xfrm>
          <a:off x="1249363" y="1517650"/>
          <a:ext cx="6096000" cy="506413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506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45" name="Oval 53"/>
          <p:cNvSpPr>
            <a:spLocks noChangeArrowheads="1"/>
          </p:cNvSpPr>
          <p:nvPr/>
        </p:nvSpPr>
        <p:spPr bwMode="auto">
          <a:xfrm>
            <a:off x="825500" y="1512888"/>
            <a:ext cx="6880225" cy="156686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8246" name="Rectangle 54"/>
          <p:cNvSpPr>
            <a:spLocks noChangeArrowheads="1"/>
          </p:cNvSpPr>
          <p:nvPr/>
        </p:nvSpPr>
        <p:spPr bwMode="auto">
          <a:xfrm>
            <a:off x="693738" y="1185863"/>
            <a:ext cx="522287" cy="4889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3200"/>
              <a:t>A</a:t>
            </a:r>
            <a:endParaRPr lang="ru-RU" sz="3200"/>
          </a:p>
        </p:txBody>
      </p:sp>
      <p:sp>
        <p:nvSpPr>
          <p:cNvPr id="8247" name="Rectangle 55"/>
          <p:cNvSpPr>
            <a:spLocks noChangeArrowheads="1"/>
          </p:cNvSpPr>
          <p:nvPr/>
        </p:nvSpPr>
        <p:spPr bwMode="auto">
          <a:xfrm>
            <a:off x="1371600" y="1190625"/>
            <a:ext cx="1290638" cy="4572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ru-RU" sz="2400"/>
              <a:t>массив</a:t>
            </a:r>
          </a:p>
        </p:txBody>
      </p:sp>
      <p:sp>
        <p:nvSpPr>
          <p:cNvPr id="8250" name="Rectangle 58"/>
          <p:cNvSpPr>
            <a:spLocks noChangeArrowheads="1"/>
          </p:cNvSpPr>
          <p:nvPr/>
        </p:nvSpPr>
        <p:spPr bwMode="auto">
          <a:xfrm>
            <a:off x="3775075" y="1414463"/>
            <a:ext cx="892175" cy="5334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3600"/>
              <a:t>3</a:t>
            </a:r>
          </a:p>
        </p:txBody>
      </p:sp>
      <p:sp>
        <p:nvSpPr>
          <p:cNvPr id="8248" name="Rectangle 56"/>
          <p:cNvSpPr>
            <a:spLocks noChangeArrowheads="1"/>
          </p:cNvSpPr>
          <p:nvPr/>
        </p:nvSpPr>
        <p:spPr bwMode="auto">
          <a:xfrm>
            <a:off x="3557588" y="1925638"/>
            <a:ext cx="1404937" cy="77311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3600"/>
              <a:t>15</a:t>
            </a:r>
          </a:p>
        </p:txBody>
      </p:sp>
      <p:sp>
        <p:nvSpPr>
          <p:cNvPr id="8251" name="AutoShape 59"/>
          <p:cNvSpPr>
            <a:spLocks noChangeArrowheads="1"/>
          </p:cNvSpPr>
          <p:nvPr/>
        </p:nvSpPr>
        <p:spPr bwMode="auto">
          <a:xfrm>
            <a:off x="6426200" y="531813"/>
            <a:ext cx="2459038" cy="998537"/>
          </a:xfrm>
          <a:prstGeom prst="wedgeRoundRectCallout">
            <a:avLst>
              <a:gd name="adj1" fmla="val -121403"/>
              <a:gd name="adj2" fmla="val 45866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НОМЕР </a:t>
            </a:r>
            <a:r>
              <a:rPr lang="ru-RU">
                <a:latin typeface="Arial" pitchFamily="34" charset="0"/>
              </a:rPr>
              <a:t/>
            </a:r>
            <a:br>
              <a:rPr lang="ru-RU">
                <a:latin typeface="Arial" pitchFamily="34" charset="0"/>
              </a:rPr>
            </a:br>
            <a:r>
              <a:rPr lang="ru-RU">
                <a:latin typeface="Arial" pitchFamily="34" charset="0"/>
              </a:rPr>
              <a:t>элемента массива</a:t>
            </a:r>
          </a:p>
          <a:p>
            <a:pPr algn="ctr">
              <a:defRPr/>
            </a:pPr>
            <a:r>
              <a:rPr lang="ru-RU">
                <a:latin typeface="Arial" pitchFamily="34" charset="0"/>
              </a:rPr>
              <a:t>(ИНДЕКС)</a:t>
            </a:r>
          </a:p>
        </p:txBody>
      </p:sp>
      <p:sp>
        <p:nvSpPr>
          <p:cNvPr id="8252" name="AutoShape 60"/>
          <p:cNvSpPr>
            <a:spLocks noChangeArrowheads="1"/>
          </p:cNvSpPr>
          <p:nvPr/>
        </p:nvSpPr>
        <p:spPr bwMode="auto">
          <a:xfrm>
            <a:off x="1279525" y="3198813"/>
            <a:ext cx="1036638" cy="476250"/>
          </a:xfrm>
          <a:prstGeom prst="wedgeRoundRectCallout">
            <a:avLst>
              <a:gd name="adj1" fmla="val 4213"/>
              <a:gd name="adj2" fmla="val -17133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sz="2400">
                <a:latin typeface="Courier New" pitchFamily="49" charset="0"/>
              </a:rPr>
              <a:t>A[1]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8253" name="AutoShape 61"/>
          <p:cNvSpPr>
            <a:spLocks noChangeArrowheads="1"/>
          </p:cNvSpPr>
          <p:nvPr/>
        </p:nvSpPr>
        <p:spPr bwMode="auto">
          <a:xfrm>
            <a:off x="2495550" y="3198813"/>
            <a:ext cx="1036638" cy="476250"/>
          </a:xfrm>
          <a:prstGeom prst="wedgeRoundRectCallout">
            <a:avLst>
              <a:gd name="adj1" fmla="val 3597"/>
              <a:gd name="adj2" fmla="val -18533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sz="2400">
                <a:latin typeface="Courier New" pitchFamily="49" charset="0"/>
              </a:rPr>
              <a:t>A[2]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8254" name="AutoShape 62"/>
          <p:cNvSpPr>
            <a:spLocks noChangeArrowheads="1"/>
          </p:cNvSpPr>
          <p:nvPr/>
        </p:nvSpPr>
        <p:spPr bwMode="auto">
          <a:xfrm>
            <a:off x="3711575" y="3198813"/>
            <a:ext cx="1036638" cy="476250"/>
          </a:xfrm>
          <a:prstGeom prst="wedgeRoundRectCallout">
            <a:avLst>
              <a:gd name="adj1" fmla="val 7731"/>
              <a:gd name="adj2" fmla="val -17833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sz="2400">
                <a:latin typeface="Courier New" pitchFamily="49" charset="0"/>
              </a:rPr>
              <a:t>A[3]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8255" name="AutoShape 63"/>
          <p:cNvSpPr>
            <a:spLocks noChangeArrowheads="1"/>
          </p:cNvSpPr>
          <p:nvPr/>
        </p:nvSpPr>
        <p:spPr bwMode="auto">
          <a:xfrm>
            <a:off x="4927600" y="3198813"/>
            <a:ext cx="1036638" cy="476250"/>
          </a:xfrm>
          <a:prstGeom prst="wedgeRoundRectCallout">
            <a:avLst>
              <a:gd name="adj1" fmla="val 1454"/>
              <a:gd name="adj2" fmla="val -182667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sz="2400">
                <a:latin typeface="Courier New" pitchFamily="49" charset="0"/>
              </a:rPr>
              <a:t>A[4]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8256" name="AutoShape 64"/>
          <p:cNvSpPr>
            <a:spLocks noChangeArrowheads="1"/>
          </p:cNvSpPr>
          <p:nvPr/>
        </p:nvSpPr>
        <p:spPr bwMode="auto">
          <a:xfrm>
            <a:off x="6145213" y="3198813"/>
            <a:ext cx="1036637" cy="476250"/>
          </a:xfrm>
          <a:prstGeom prst="wedgeRoundRectCallout">
            <a:avLst>
              <a:gd name="adj1" fmla="val 1454"/>
              <a:gd name="adj2" fmla="val -185000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en-US" sz="2400">
                <a:latin typeface="Courier New" pitchFamily="49" charset="0"/>
              </a:rPr>
              <a:t>A[5]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8249" name="AutoShape 57"/>
          <p:cNvSpPr>
            <a:spLocks noChangeArrowheads="1"/>
          </p:cNvSpPr>
          <p:nvPr/>
        </p:nvSpPr>
        <p:spPr bwMode="auto">
          <a:xfrm>
            <a:off x="3335338" y="3230563"/>
            <a:ext cx="2352675" cy="714375"/>
          </a:xfrm>
          <a:prstGeom prst="wedgeRoundRectCallout">
            <a:avLst>
              <a:gd name="adj1" fmla="val -18218"/>
              <a:gd name="adj2" fmla="val -124889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ЗНАЧЕНИЕ</a:t>
            </a:r>
            <a:r>
              <a:rPr lang="ru-RU">
                <a:latin typeface="Arial" pitchFamily="34" charset="0"/>
              </a:rPr>
              <a:t> элемента массива</a:t>
            </a:r>
          </a:p>
        </p:txBody>
      </p:sp>
      <p:sp>
        <p:nvSpPr>
          <p:cNvPr id="8258" name="Rectangle 66"/>
          <p:cNvSpPr>
            <a:spLocks noChangeArrowheads="1"/>
          </p:cNvSpPr>
          <p:nvPr/>
        </p:nvSpPr>
        <p:spPr bwMode="auto">
          <a:xfrm>
            <a:off x="1822450" y="4681538"/>
            <a:ext cx="1687513" cy="112077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4000">
                <a:latin typeface="Courier New" pitchFamily="49" charset="0"/>
              </a:rPr>
              <a:t>A[2]</a:t>
            </a:r>
            <a:endParaRPr lang="ru-RU" sz="4000">
              <a:latin typeface="Courier New" pitchFamily="49" charset="0"/>
            </a:endParaRPr>
          </a:p>
        </p:txBody>
      </p:sp>
      <p:sp>
        <p:nvSpPr>
          <p:cNvPr id="8259" name="AutoShape 67"/>
          <p:cNvSpPr>
            <a:spLocks noChangeArrowheads="1"/>
          </p:cNvSpPr>
          <p:nvPr/>
        </p:nvSpPr>
        <p:spPr bwMode="auto">
          <a:xfrm>
            <a:off x="4933950" y="4148138"/>
            <a:ext cx="2840038" cy="801687"/>
          </a:xfrm>
          <a:prstGeom prst="wedgeRoundRectCallout">
            <a:avLst>
              <a:gd name="adj1" fmla="val -116352"/>
              <a:gd name="adj2" fmla="val 89801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НОМЕР (ИНДЕКС) </a:t>
            </a:r>
            <a:r>
              <a:rPr lang="ru-RU">
                <a:latin typeface="Arial" pitchFamily="34" charset="0"/>
              </a:rPr>
              <a:t/>
            </a:r>
            <a:br>
              <a:rPr lang="ru-RU">
                <a:latin typeface="Arial" pitchFamily="34" charset="0"/>
              </a:rPr>
            </a:br>
            <a:r>
              <a:rPr lang="ru-RU">
                <a:latin typeface="Arial" pitchFamily="34" charset="0"/>
              </a:rPr>
              <a:t>элемента массива</a:t>
            </a:r>
            <a:r>
              <a:rPr lang="en-US">
                <a:latin typeface="Arial" pitchFamily="34" charset="0"/>
              </a:rPr>
              <a:t>: 2</a:t>
            </a:r>
            <a:endParaRPr lang="ru-RU">
              <a:latin typeface="Arial" pitchFamily="34" charset="0"/>
            </a:endParaRPr>
          </a:p>
        </p:txBody>
      </p:sp>
      <p:sp>
        <p:nvSpPr>
          <p:cNvPr id="8260" name="AutoShape 68"/>
          <p:cNvSpPr>
            <a:spLocks noChangeArrowheads="1"/>
          </p:cNvSpPr>
          <p:nvPr/>
        </p:nvSpPr>
        <p:spPr bwMode="auto">
          <a:xfrm>
            <a:off x="5435600" y="5732463"/>
            <a:ext cx="2941638" cy="714375"/>
          </a:xfrm>
          <a:prstGeom prst="wedgeRoundRectCallout">
            <a:avLst>
              <a:gd name="adj1" fmla="val -79067"/>
              <a:gd name="adj2" fmla="val -46315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ЗНАЧЕНИЕ</a:t>
            </a:r>
            <a:r>
              <a:rPr lang="ru-RU">
                <a:latin typeface="Arial" pitchFamily="34" charset="0"/>
              </a:rPr>
              <a:t> </a:t>
            </a:r>
            <a:r>
              <a:rPr lang="en-US">
                <a:latin typeface="Arial" pitchFamily="34" charset="0"/>
              </a:rPr>
              <a:t/>
            </a:r>
            <a:br>
              <a:rPr lang="en-US">
                <a:latin typeface="Arial" pitchFamily="34" charset="0"/>
              </a:rPr>
            </a:br>
            <a:r>
              <a:rPr lang="ru-RU">
                <a:latin typeface="Arial" pitchFamily="34" charset="0"/>
              </a:rPr>
              <a:t>элемента массива</a:t>
            </a:r>
            <a:r>
              <a:rPr lang="en-US">
                <a:latin typeface="Arial" pitchFamily="34" charset="0"/>
              </a:rPr>
              <a:t>: 10 </a:t>
            </a:r>
            <a:endParaRPr lang="ru-RU">
              <a:latin typeface="Arial" pitchFamily="34" charset="0"/>
            </a:endParaRPr>
          </a:p>
        </p:txBody>
      </p:sp>
      <p:sp>
        <p:nvSpPr>
          <p:cNvPr id="8262" name="Oval 70"/>
          <p:cNvSpPr>
            <a:spLocks noChangeArrowheads="1"/>
          </p:cNvSpPr>
          <p:nvPr/>
        </p:nvSpPr>
        <p:spPr bwMode="auto">
          <a:xfrm>
            <a:off x="2546350" y="4943475"/>
            <a:ext cx="511175" cy="611188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8261" name="Oval 69"/>
          <p:cNvSpPr>
            <a:spLocks noChangeArrowheads="1"/>
          </p:cNvSpPr>
          <p:nvPr/>
        </p:nvSpPr>
        <p:spPr bwMode="auto">
          <a:xfrm>
            <a:off x="2843213" y="4646613"/>
            <a:ext cx="1654175" cy="11430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r>
              <a:rPr lang="ru-RU" sz="4000">
                <a:latin typeface="Courier New" pitchFamily="49" charset="0"/>
              </a:rPr>
              <a:t>:=10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8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8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8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8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8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8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8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5" grpId="0" animBg="1"/>
      <p:bldP spid="8245" grpId="1" animBg="1"/>
      <p:bldP spid="8246" grpId="0" animBg="1"/>
      <p:bldP spid="8247" grpId="0"/>
      <p:bldP spid="8250" grpId="0" animBg="1"/>
      <p:bldP spid="8250" grpId="1" animBg="1"/>
      <p:bldP spid="8248" grpId="0" animBg="1"/>
      <p:bldP spid="8248" grpId="1" animBg="1"/>
      <p:bldP spid="8251" grpId="0" animBg="1"/>
      <p:bldP spid="8251" grpId="1" animBg="1"/>
      <p:bldP spid="8252" grpId="0" animBg="1"/>
      <p:bldP spid="8253" grpId="0" animBg="1"/>
      <p:bldP spid="8254" grpId="0" animBg="1"/>
      <p:bldP spid="8255" grpId="0" animBg="1"/>
      <p:bldP spid="8256" grpId="0" animBg="1"/>
      <p:bldP spid="8249" grpId="0" animBg="1"/>
      <p:bldP spid="8249" grpId="1" animBg="1"/>
      <p:bldP spid="8258" grpId="0"/>
      <p:bldP spid="8259" grpId="0" animBg="1"/>
      <p:bldP spid="8259" grpId="1" animBg="1"/>
      <p:bldP spid="8260" grpId="0" animBg="1"/>
      <p:bldP spid="8262" grpId="0" animBg="1"/>
      <p:bldP spid="8262" grpId="1" animBg="1"/>
      <p:bldP spid="82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0"/>
            <a:ext cx="6019800" cy="22098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Определения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1916113"/>
            <a:ext cx="7488237" cy="1752600"/>
          </a:xfrm>
        </p:spPr>
        <p:txBody>
          <a:bodyPr>
            <a:normAutofit fontScale="92500" lnSpcReduction="20000"/>
          </a:bodyPr>
          <a:lstStyle/>
          <a:p>
            <a:pPr indent="1355725" algn="just" eaLnBrk="1" hangingPunct="1">
              <a:defRPr/>
            </a:pPr>
            <a:r>
              <a:rPr lang="ru-RU" i="1" u="sng" dirty="0" smtClean="0">
                <a:solidFill>
                  <a:schemeClr val="bg1">
                    <a:lumMod val="95000"/>
                  </a:schemeClr>
                </a:solidFill>
              </a:rPr>
              <a:t>Индекс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– что-то (чаще всего</a:t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     номер), что позволяет отличать</a:t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 элементы массива один от другого и обращаться к ним.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4E30713-9463-4A9A-B9BD-22D9CB5ABD34}" type="slidenum">
              <a:rPr lang="ru-RU" b="1" smtClean="0">
                <a:latin typeface="Arial" charset="0"/>
              </a:rPr>
              <a:pPr/>
              <a:t>9</a:t>
            </a:fld>
            <a:endParaRPr lang="ru-RU" b="1" smtClean="0">
              <a:latin typeface="Arial" charset="0"/>
            </a:endParaRP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1133475" y="4478338"/>
            <a:ext cx="6827838" cy="5016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/>
          <a:lstStyle/>
          <a:p>
            <a:pPr>
              <a:spcBef>
                <a:spcPct val="20000"/>
              </a:spcBef>
              <a:defRPr/>
            </a:pPr>
            <a:endParaRPr lang="ru-RU" sz="2400">
              <a:latin typeface="Courier New" pitchFamily="49" charset="0"/>
            </a:endParaRPr>
          </a:p>
        </p:txBody>
      </p:sp>
      <p:sp>
        <p:nvSpPr>
          <p:cNvPr id="14340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6118225" y="884238"/>
            <a:ext cx="67310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1000">
              <a:latin typeface="Times New Roman" pitchFamily="18" charset="0"/>
            </a:endParaRPr>
          </a:p>
        </p:txBody>
      </p:sp>
      <p:sp>
        <p:nvSpPr>
          <p:cNvPr id="14342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Объявление массивов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369888" y="942975"/>
            <a:ext cx="84201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ru-RU" sz="2400" b="1">
                <a:solidFill>
                  <a:srgbClr val="3333FF"/>
                </a:solidFill>
              </a:rPr>
              <a:t>Зачем объявлять? </a:t>
            </a:r>
          </a:p>
          <a:p>
            <a:pPr marL="631825" lvl="1" indent="-271463">
              <a:lnSpc>
                <a:spcPct val="90000"/>
              </a:lnSpc>
              <a:spcBef>
                <a:spcPct val="15000"/>
              </a:spcBef>
              <a:buFontTx/>
              <a:buChar char="•"/>
            </a:pPr>
            <a:r>
              <a:rPr lang="ru-RU" sz="2400"/>
              <a:t>определить </a:t>
            </a:r>
            <a:r>
              <a:rPr lang="ru-RU" sz="2400" b="1"/>
              <a:t>имя </a:t>
            </a:r>
            <a:r>
              <a:rPr lang="ru-RU" sz="2400"/>
              <a:t>массива</a:t>
            </a:r>
          </a:p>
          <a:p>
            <a:pPr marL="631825" lvl="1" indent="-271463">
              <a:lnSpc>
                <a:spcPct val="90000"/>
              </a:lnSpc>
              <a:spcBef>
                <a:spcPct val="15000"/>
              </a:spcBef>
              <a:buFontTx/>
              <a:buChar char="•"/>
            </a:pPr>
            <a:r>
              <a:rPr lang="ru-RU" sz="2400"/>
              <a:t>определить </a:t>
            </a:r>
            <a:r>
              <a:rPr lang="ru-RU" sz="2400" b="1"/>
              <a:t>тип</a:t>
            </a:r>
            <a:r>
              <a:rPr lang="ru-RU" sz="2400"/>
              <a:t> массива</a:t>
            </a:r>
          </a:p>
          <a:p>
            <a:pPr marL="631825" lvl="1" indent="-271463">
              <a:lnSpc>
                <a:spcPct val="90000"/>
              </a:lnSpc>
              <a:spcBef>
                <a:spcPct val="15000"/>
              </a:spcBef>
              <a:buFontTx/>
              <a:buChar char="•"/>
            </a:pPr>
            <a:r>
              <a:rPr lang="ru-RU" sz="2400"/>
              <a:t>определить </a:t>
            </a:r>
            <a:r>
              <a:rPr lang="ru-RU" sz="2400" b="1"/>
              <a:t>число элементов</a:t>
            </a:r>
          </a:p>
          <a:p>
            <a:pPr marL="631825" lvl="1" indent="-271463">
              <a:lnSpc>
                <a:spcPct val="90000"/>
              </a:lnSpc>
              <a:spcBef>
                <a:spcPct val="15000"/>
              </a:spcBef>
              <a:buFontTx/>
              <a:buChar char="•"/>
            </a:pPr>
            <a:r>
              <a:rPr lang="ru-RU" sz="2400"/>
              <a:t>выделить </a:t>
            </a:r>
            <a:r>
              <a:rPr lang="ru-RU" sz="2400" b="1"/>
              <a:t>место в памяти</a:t>
            </a:r>
          </a:p>
          <a:p>
            <a:pPr marL="176213" indent="-176213">
              <a:spcBef>
                <a:spcPct val="50000"/>
              </a:spcBef>
            </a:pPr>
            <a:r>
              <a:rPr lang="ru-RU" sz="2400" b="1">
                <a:solidFill>
                  <a:srgbClr val="3333FF"/>
                </a:solidFill>
              </a:rPr>
              <a:t>Массив целых чисел: </a:t>
            </a:r>
          </a:p>
          <a:p>
            <a:pPr marL="176213" indent="-176213">
              <a:spcBef>
                <a:spcPct val="50000"/>
              </a:spcBef>
            </a:pPr>
            <a:endParaRPr lang="ru-RU" sz="2400" b="1">
              <a:solidFill>
                <a:srgbClr val="3333FF"/>
              </a:solidFill>
            </a:endParaRPr>
          </a:p>
          <a:p>
            <a:pPr marL="176213" indent="-176213">
              <a:spcBef>
                <a:spcPct val="50000"/>
              </a:spcBef>
            </a:pPr>
            <a:endParaRPr lang="en-US" sz="2400" b="1">
              <a:solidFill>
                <a:srgbClr val="3333FF"/>
              </a:solidFill>
            </a:endParaRPr>
          </a:p>
          <a:p>
            <a:pPr marL="176213" indent="-176213">
              <a:spcBef>
                <a:spcPct val="150000"/>
              </a:spcBef>
            </a:pPr>
            <a:r>
              <a:rPr lang="ru-RU" sz="2400" b="1">
                <a:solidFill>
                  <a:srgbClr val="3333FF"/>
                </a:solidFill>
              </a:rPr>
              <a:t>Размер через константу: </a:t>
            </a:r>
          </a:p>
        </p:txBody>
      </p:sp>
      <p:sp>
        <p:nvSpPr>
          <p:cNvPr id="38927" name="AutoShape 15"/>
          <p:cNvSpPr>
            <a:spLocks noChangeArrowheads="1"/>
          </p:cNvSpPr>
          <p:nvPr/>
        </p:nvSpPr>
        <p:spPr bwMode="auto">
          <a:xfrm>
            <a:off x="1517650" y="3894138"/>
            <a:ext cx="958850" cy="333375"/>
          </a:xfrm>
          <a:prstGeom prst="wedgeRoundRectCallout">
            <a:avLst>
              <a:gd name="adj1" fmla="val 4139"/>
              <a:gd name="adj2" fmla="val 135713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имя</a:t>
            </a:r>
            <a:endParaRPr lang="ru-RU">
              <a:latin typeface="Arial" pitchFamily="34" charset="0"/>
            </a:endParaRPr>
          </a:p>
        </p:txBody>
      </p:sp>
      <p:sp>
        <p:nvSpPr>
          <p:cNvPr id="38928" name="AutoShape 16"/>
          <p:cNvSpPr>
            <a:spLocks noChangeArrowheads="1"/>
          </p:cNvSpPr>
          <p:nvPr/>
        </p:nvSpPr>
        <p:spPr bwMode="auto">
          <a:xfrm>
            <a:off x="2954338" y="3559175"/>
            <a:ext cx="1851025" cy="701675"/>
          </a:xfrm>
          <a:prstGeom prst="wedgeRoundRectCallout">
            <a:avLst>
              <a:gd name="adj1" fmla="val 343"/>
              <a:gd name="adj2" fmla="val 86199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начальный индекс</a:t>
            </a:r>
            <a:endParaRPr lang="ru-RU">
              <a:latin typeface="Arial" pitchFamily="34" charset="0"/>
            </a:endParaRPr>
          </a:p>
        </p:txBody>
      </p:sp>
      <p:sp>
        <p:nvSpPr>
          <p:cNvPr id="38929" name="AutoShape 17"/>
          <p:cNvSpPr>
            <a:spLocks noChangeArrowheads="1"/>
          </p:cNvSpPr>
          <p:nvPr/>
        </p:nvSpPr>
        <p:spPr bwMode="auto">
          <a:xfrm>
            <a:off x="4935538" y="3548063"/>
            <a:ext cx="1851025" cy="701675"/>
          </a:xfrm>
          <a:prstGeom prst="wedgeRoundRectCallout">
            <a:avLst>
              <a:gd name="adj1" fmla="val -52574"/>
              <a:gd name="adj2" fmla="val 90722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конечный индекс</a:t>
            </a:r>
            <a:endParaRPr lang="ru-RU">
              <a:latin typeface="Arial" pitchFamily="34" charset="0"/>
            </a:endParaRPr>
          </a:p>
        </p:txBody>
      </p:sp>
      <p:sp>
        <p:nvSpPr>
          <p:cNvPr id="38930" name="AutoShape 18"/>
          <p:cNvSpPr>
            <a:spLocks noChangeArrowheads="1"/>
          </p:cNvSpPr>
          <p:nvPr/>
        </p:nvSpPr>
        <p:spPr bwMode="auto">
          <a:xfrm>
            <a:off x="6961188" y="3527425"/>
            <a:ext cx="1851025" cy="701675"/>
          </a:xfrm>
          <a:prstGeom prst="wedgeRoundRectCallout">
            <a:avLst>
              <a:gd name="adj1" fmla="val -50171"/>
              <a:gd name="adj2" fmla="val 92306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>
                <a:latin typeface="Arial" pitchFamily="34" charset="0"/>
              </a:rPr>
              <a:t>тип</a:t>
            </a:r>
          </a:p>
          <a:p>
            <a:pPr algn="ctr">
              <a:defRPr/>
            </a:pPr>
            <a:r>
              <a:rPr lang="ru-RU" sz="2000">
                <a:latin typeface="Arial" pitchFamily="34" charset="0"/>
              </a:rPr>
              <a:t>элементов</a:t>
            </a:r>
            <a:endParaRPr lang="ru-RU">
              <a:latin typeface="Arial" pitchFamily="34" charset="0"/>
            </a:endParaRPr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1111250" y="5630863"/>
            <a:ext cx="7011988" cy="8953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defRPr/>
            </a:pPr>
            <a:endParaRPr lang="en-US" sz="2400">
              <a:latin typeface="Courier New" pitchFamily="49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var A: array[1..  ] of integer</a:t>
            </a:r>
            <a:r>
              <a:rPr lang="ru-RU" sz="2400">
                <a:latin typeface="Courier New" pitchFamily="49" charset="0"/>
              </a:rPr>
              <a:t>;</a:t>
            </a:r>
          </a:p>
        </p:txBody>
      </p:sp>
      <p:sp>
        <p:nvSpPr>
          <p:cNvPr id="38932" name="AutoShape 20"/>
          <p:cNvSpPr>
            <a:spLocks noChangeArrowheads="1"/>
          </p:cNvSpPr>
          <p:nvPr/>
        </p:nvSpPr>
        <p:spPr bwMode="auto">
          <a:xfrm>
            <a:off x="1195388" y="5715000"/>
            <a:ext cx="2065337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r>
              <a:rPr lang="en-US" sz="2400">
                <a:latin typeface="Courier New" pitchFamily="49" charset="0"/>
              </a:rPr>
              <a:t>const N=5;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38934" name="AutoShape 22"/>
          <p:cNvSpPr>
            <a:spLocks noChangeArrowheads="1"/>
          </p:cNvSpPr>
          <p:nvPr/>
        </p:nvSpPr>
        <p:spPr bwMode="auto">
          <a:xfrm>
            <a:off x="4116388" y="6107113"/>
            <a:ext cx="392112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>
                <a:latin typeface="Courier New" pitchFamily="49" charset="0"/>
              </a:rPr>
              <a:t>N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1870075" y="4537075"/>
            <a:ext cx="315913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3763963" y="4527550"/>
            <a:ext cx="315912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4689475" y="4527550"/>
            <a:ext cx="315913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8925" name="AutoShape 13"/>
          <p:cNvSpPr>
            <a:spLocks noChangeArrowheads="1"/>
          </p:cNvSpPr>
          <p:nvPr/>
        </p:nvSpPr>
        <p:spPr bwMode="auto">
          <a:xfrm>
            <a:off x="5951538" y="4527550"/>
            <a:ext cx="1457325" cy="381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1122363" y="4498975"/>
            <a:ext cx="6761162" cy="4572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>
                <a:latin typeface="Courier New" pitchFamily="49" charset="0"/>
              </a:rPr>
              <a:t>var A</a:t>
            </a:r>
            <a:r>
              <a:rPr lang="en-US" sz="2400"/>
              <a:t> </a:t>
            </a:r>
            <a:r>
              <a:rPr lang="en-US" sz="2400">
                <a:latin typeface="Courier New" pitchFamily="49" charset="0"/>
              </a:rPr>
              <a:t>: array[ 1 .. 5 ] of integer </a:t>
            </a:r>
            <a:r>
              <a:rPr lang="ru-RU" sz="2400">
                <a:latin typeface="Courier New" pitchFamily="49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8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8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8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6" grpId="0" animBg="1"/>
      <p:bldP spid="38917" grpId="0" build="p"/>
      <p:bldP spid="38927" grpId="0" animBg="1"/>
      <p:bldP spid="38928" grpId="0" animBg="1"/>
      <p:bldP spid="38929" grpId="0" animBg="1"/>
      <p:bldP spid="38930" grpId="0" animBg="1"/>
      <p:bldP spid="38931" grpId="0" animBg="1"/>
      <p:bldP spid="38932" grpId="0" animBg="1"/>
      <p:bldP spid="38934" grpId="0" animBg="1"/>
      <p:bldP spid="38922" grpId="0" animBg="1"/>
      <p:bldP spid="38923" grpId="0" animBg="1"/>
      <p:bldP spid="38924" grpId="0" animBg="1"/>
      <p:bldP spid="38925" grpId="0" animBg="1"/>
      <p:bldP spid="389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76238" y="1150938"/>
            <a:ext cx="8229600" cy="3886200"/>
          </a:xfrm>
        </p:spPr>
        <p:txBody>
          <a:bodyPr/>
          <a:lstStyle/>
          <a:p>
            <a:pPr marL="6350" indent="-6350" algn="just">
              <a:lnSpc>
                <a:spcPct val="80000"/>
              </a:lnSpc>
              <a:defRPr/>
            </a:pPr>
            <a:r>
              <a:rPr lang="en-US" b="1" kern="1200" dirty="0">
                <a:solidFill>
                  <a:srgbClr val="3333FF"/>
                </a:solidFill>
              </a:rPr>
              <a:t>A : array [1..10] of real;</a:t>
            </a:r>
            <a:endParaRPr lang="ru-RU" b="1" kern="1200" dirty="0">
              <a:solidFill>
                <a:srgbClr val="3333FF"/>
              </a:solidFill>
            </a:endParaRPr>
          </a:p>
          <a:p>
            <a:pPr marL="6350" indent="358775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kern="1200" dirty="0">
                <a:latin typeface="Courier New" pitchFamily="49" charset="0"/>
              </a:rPr>
              <a:t>Создается массив из действительных чисел (</a:t>
            </a:r>
            <a:r>
              <a:rPr lang="en-US" sz="2400" b="1" kern="1200" dirty="0">
                <a:latin typeface="Courier New" pitchFamily="49" charset="0"/>
              </a:rPr>
              <a:t>real), </a:t>
            </a:r>
            <a:r>
              <a:rPr lang="ru-RU" sz="2400" b="1" kern="1200" dirty="0">
                <a:latin typeface="Courier New" pitchFamily="49" charset="0"/>
              </a:rPr>
              <a:t>с нумерацией от 1 до 10 (всего 10 элементов).</a:t>
            </a:r>
          </a:p>
          <a:p>
            <a:pPr marL="6350" indent="-6350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b="1" kern="1200" dirty="0" smtClean="0">
                <a:solidFill>
                  <a:srgbClr val="3333FF"/>
                </a:solidFill>
              </a:rPr>
              <a:t>M : array [-5..5] of integer;</a:t>
            </a:r>
          </a:p>
          <a:p>
            <a:pPr marL="6350" indent="358775" algn="just" eaLnBrk="1" hangingPunct="1">
              <a:lnSpc>
                <a:spcPct val="90000"/>
              </a:lnSpc>
              <a:defRPr/>
            </a:pPr>
            <a:r>
              <a:rPr lang="ru-RU" sz="2400" b="1" kern="1200" dirty="0" smtClean="0">
                <a:latin typeface="Courier New" pitchFamily="49" charset="0"/>
              </a:rPr>
              <a:t>Сколько элементов в этом массиве? Какого они типа? Как они нумеруются?</a:t>
            </a:r>
          </a:p>
          <a:p>
            <a:pPr marL="6350" indent="-6350" algn="just">
              <a:lnSpc>
                <a:spcPct val="80000"/>
              </a:lnSpc>
              <a:defRPr/>
            </a:pPr>
            <a:r>
              <a:rPr lang="en-US" b="1" kern="1200" dirty="0" smtClean="0">
                <a:solidFill>
                  <a:srgbClr val="3333FF"/>
                </a:solidFill>
              </a:rPr>
              <a:t>Z : array [-8..-1] of integer;</a:t>
            </a:r>
            <a:endParaRPr lang="ru-RU" b="1" kern="1200" dirty="0" smtClean="0">
              <a:solidFill>
                <a:srgbClr val="3333FF"/>
              </a:solidFill>
            </a:endParaRPr>
          </a:p>
          <a:p>
            <a:pPr marL="6350" indent="358775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kern="1200" dirty="0" smtClean="0">
                <a:latin typeface="Courier New" pitchFamily="49" charset="0"/>
              </a:rPr>
              <a:t>Сколько элементов в этом массиве? Какого они типа? Как они нумеруются?</a:t>
            </a:r>
          </a:p>
          <a:p>
            <a:pPr marL="6350" indent="-6350" algn="just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b="1" kern="1200" dirty="0" smtClean="0">
                <a:solidFill>
                  <a:srgbClr val="3333FF"/>
                </a:solidFill>
              </a:rPr>
              <a:t>Mass : array [5..15] of integer;</a:t>
            </a:r>
          </a:p>
          <a:p>
            <a:pPr marL="6350" indent="358775" algn="just" eaLnBrk="1" hangingPunct="1">
              <a:lnSpc>
                <a:spcPct val="90000"/>
              </a:lnSpc>
              <a:defRPr/>
            </a:pPr>
            <a:r>
              <a:rPr lang="ru-RU" sz="2400" b="1" kern="1200" dirty="0" smtClean="0">
                <a:latin typeface="Courier New" pitchFamily="49" charset="0"/>
              </a:rPr>
              <a:t>Сколько элементов в этом массиве? Какого они типа? Как они нумеруются?</a:t>
            </a:r>
          </a:p>
          <a:p>
            <a:pPr marL="6350" indent="-6350" algn="just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dirty="0" smtClean="0"/>
          </a:p>
        </p:txBody>
      </p:sp>
      <p:sp>
        <p:nvSpPr>
          <p:cNvPr id="15363" name="Line 2"/>
          <p:cNvSpPr>
            <a:spLocks noChangeShapeType="1"/>
          </p:cNvSpPr>
          <p:nvPr/>
        </p:nvSpPr>
        <p:spPr bwMode="auto">
          <a:xfrm>
            <a:off x="376238" y="1052513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395288" y="260350"/>
            <a:ext cx="8140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600" b="1"/>
              <a:t>Объявление массивов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A8865F7-43E0-47F9-BB3D-D19F2AAC0E1F}" type="slidenum">
              <a:rPr lang="ru-RU" b="1" smtClean="0">
                <a:latin typeface="Arial" charset="0"/>
              </a:rPr>
              <a:pPr/>
              <a:t>11</a:t>
            </a:fld>
            <a:endParaRPr lang="ru-RU" b="1" smtClean="0">
              <a:latin typeface="Arial" charset="0"/>
            </a:endParaRPr>
          </a:p>
        </p:txBody>
      </p:sp>
      <p:sp>
        <p:nvSpPr>
          <p:cNvPr id="16387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4000" b="1"/>
              <a:t>Объявление массивов</a:t>
            </a:r>
          </a:p>
        </p:txBody>
      </p:sp>
      <p:sp>
        <p:nvSpPr>
          <p:cNvPr id="352260" name="Text Box 4"/>
          <p:cNvSpPr txBox="1">
            <a:spLocks noChangeArrowheads="1"/>
          </p:cNvSpPr>
          <p:nvPr/>
        </p:nvSpPr>
        <p:spPr bwMode="auto">
          <a:xfrm>
            <a:off x="369888" y="942975"/>
            <a:ext cx="84201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ru-RU" sz="2400" b="1">
                <a:solidFill>
                  <a:srgbClr val="3333FF"/>
                </a:solidFill>
              </a:rPr>
              <a:t>Массивы других типов: </a:t>
            </a:r>
          </a:p>
          <a:p>
            <a:pPr marL="176213" indent="-176213">
              <a:spcBef>
                <a:spcPct val="300000"/>
              </a:spcBef>
            </a:pPr>
            <a:r>
              <a:rPr lang="ru-RU" sz="2400" b="1">
                <a:solidFill>
                  <a:srgbClr val="3333FF"/>
                </a:solidFill>
              </a:rPr>
              <a:t>Другой диапазон индексов: </a:t>
            </a:r>
            <a:endParaRPr lang="en-US" sz="2400" b="1">
              <a:solidFill>
                <a:srgbClr val="3333FF"/>
              </a:solidFill>
            </a:endParaRPr>
          </a:p>
          <a:p>
            <a:pPr marL="176213" indent="-176213">
              <a:spcBef>
                <a:spcPct val="300000"/>
              </a:spcBef>
            </a:pPr>
            <a:r>
              <a:rPr lang="ru-RU" sz="2400" b="1">
                <a:solidFill>
                  <a:srgbClr val="3333FF"/>
                </a:solidFill>
              </a:rPr>
              <a:t>Индексы других типов:</a:t>
            </a:r>
          </a:p>
        </p:txBody>
      </p:sp>
      <p:sp>
        <p:nvSpPr>
          <p:cNvPr id="352261" name="Rectangle 5"/>
          <p:cNvSpPr>
            <a:spLocks noChangeArrowheads="1"/>
          </p:cNvSpPr>
          <p:nvPr/>
        </p:nvSpPr>
        <p:spPr bwMode="auto">
          <a:xfrm>
            <a:off x="887413" y="1422400"/>
            <a:ext cx="7011987" cy="8953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400" dirty="0" err="1">
                <a:latin typeface="Courier New" pitchFamily="49" charset="0"/>
              </a:rPr>
              <a:t>var</a:t>
            </a:r>
            <a:r>
              <a:rPr lang="en-US" sz="2400" dirty="0">
                <a:latin typeface="Courier New" pitchFamily="49" charset="0"/>
              </a:rPr>
              <a:t> X, Y: array [1..10] of real</a:t>
            </a:r>
            <a:r>
              <a:rPr lang="ru-RU" sz="2400" dirty="0">
                <a:latin typeface="Courier New" pitchFamily="49" charset="0"/>
              </a:rPr>
              <a:t>;</a:t>
            </a:r>
            <a:endParaRPr lang="en-US" sz="2400" dirty="0">
              <a:latin typeface="Courier New" pitchFamily="49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 dirty="0">
                <a:latin typeface="Courier New" pitchFamily="49" charset="0"/>
              </a:rPr>
              <a:t>    C: array [1..20] of char</a:t>
            </a:r>
            <a:r>
              <a:rPr lang="ru-RU" sz="2400" dirty="0">
                <a:latin typeface="Courier New" pitchFamily="49" charset="0"/>
              </a:rPr>
              <a:t>;</a:t>
            </a:r>
          </a:p>
        </p:txBody>
      </p:sp>
      <p:sp>
        <p:nvSpPr>
          <p:cNvPr id="352262" name="Rectangle 6"/>
          <p:cNvSpPr>
            <a:spLocks noChangeArrowheads="1"/>
          </p:cNvSpPr>
          <p:nvPr/>
        </p:nvSpPr>
        <p:spPr bwMode="auto">
          <a:xfrm>
            <a:off x="879475" y="2928938"/>
            <a:ext cx="7011988" cy="8953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var Q: array [0..9] of real</a:t>
            </a:r>
            <a:r>
              <a:rPr lang="ru-RU" sz="2400">
                <a:latin typeface="Courier New" pitchFamily="49" charset="0"/>
              </a:rPr>
              <a:t>;</a:t>
            </a:r>
            <a:endParaRPr lang="en-US" sz="2400">
              <a:latin typeface="Courier New" pitchFamily="49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    C: array [-5..13] of char</a:t>
            </a:r>
            <a:r>
              <a:rPr lang="ru-RU" sz="2400">
                <a:latin typeface="Courier New" pitchFamily="49" charset="0"/>
              </a:rPr>
              <a:t>;</a:t>
            </a:r>
          </a:p>
        </p:txBody>
      </p:sp>
      <p:sp>
        <p:nvSpPr>
          <p:cNvPr id="352263" name="Rectangle 7"/>
          <p:cNvSpPr>
            <a:spLocks noChangeArrowheads="1"/>
          </p:cNvSpPr>
          <p:nvPr/>
        </p:nvSpPr>
        <p:spPr bwMode="auto">
          <a:xfrm>
            <a:off x="839788" y="4368800"/>
            <a:ext cx="7450137" cy="22098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var A: array ['A'..'Z'] of real</a:t>
            </a:r>
            <a:r>
              <a:rPr lang="ru-RU" sz="2400">
                <a:latin typeface="Courier New" pitchFamily="49" charset="0"/>
              </a:rPr>
              <a:t>;</a:t>
            </a:r>
            <a:endParaRPr lang="en-US" sz="2400">
              <a:latin typeface="Courier New" pitchFamily="49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    B: array [False..True] of integer</a:t>
            </a:r>
            <a:r>
              <a:rPr lang="ru-RU" sz="2400">
                <a:latin typeface="Courier New" pitchFamily="49" charset="0"/>
              </a:rPr>
              <a:t>;</a:t>
            </a:r>
            <a:endParaRPr lang="en-US" sz="2400">
              <a:latin typeface="Courier New" pitchFamily="49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...</a:t>
            </a: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   A['C'] := 3.14259*A['B'];</a:t>
            </a: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Courier New" pitchFamily="49" charset="0"/>
              </a:rPr>
              <a:t>   B[False] := B[False] + 1;</a:t>
            </a:r>
            <a:endParaRPr lang="ru-RU" sz="24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2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22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2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2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22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22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52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52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52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522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52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52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52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52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52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60" grpId="0" build="p"/>
      <p:bldP spid="352261" grpId="0" build="p" animBg="1"/>
      <p:bldP spid="352262" grpId="0" build="p" animBg="1"/>
      <p:bldP spid="35226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A99BD93-27AD-488B-AE50-3931BEB06E83}" type="slidenum">
              <a:rPr lang="ru-RU" b="1" smtClean="0">
                <a:latin typeface="Arial" charset="0"/>
              </a:rPr>
              <a:pPr/>
              <a:t>12</a:t>
            </a:fld>
            <a:endParaRPr lang="ru-RU" b="1" smtClean="0">
              <a:latin typeface="Arial" charset="0"/>
            </a:endParaRPr>
          </a:p>
        </p:txBody>
      </p:sp>
      <p:sp>
        <p:nvSpPr>
          <p:cNvPr id="17411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Что неправильно?</a:t>
            </a:r>
          </a:p>
        </p:txBody>
      </p:sp>
      <p:sp>
        <p:nvSpPr>
          <p:cNvPr id="354308" name="Text Box 4"/>
          <p:cNvSpPr txBox="1">
            <a:spLocks noChangeArrowheads="1"/>
          </p:cNvSpPr>
          <p:nvPr/>
        </p:nvSpPr>
        <p:spPr bwMode="auto">
          <a:xfrm>
            <a:off x="441325" y="973138"/>
            <a:ext cx="8328025" cy="1358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var a: array[10..1] of integer;</a:t>
            </a:r>
          </a:p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...</a:t>
            </a:r>
          </a:p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  A[5] := 4.5;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354309" name="AutoShape 5"/>
          <p:cNvSpPr>
            <a:spLocks noChangeArrowheads="1"/>
          </p:cNvSpPr>
          <p:nvPr/>
        </p:nvSpPr>
        <p:spPr bwMode="auto">
          <a:xfrm>
            <a:off x="2786063" y="1023938"/>
            <a:ext cx="1262062" cy="392112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>
                <a:latin typeface="Courier New" pitchFamily="49" charset="0"/>
              </a:rPr>
              <a:t>[1..10]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354310" name="Text Box 6"/>
          <p:cNvSpPr txBox="1">
            <a:spLocks noChangeArrowheads="1"/>
          </p:cNvSpPr>
          <p:nvPr/>
        </p:nvSpPr>
        <p:spPr bwMode="auto">
          <a:xfrm>
            <a:off x="430213" y="2562225"/>
            <a:ext cx="8328025" cy="13906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var a: array ['z'..'a'] of integer;</a:t>
            </a:r>
          </a:p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...</a:t>
            </a:r>
          </a:p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  A['B'] := 15;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354311" name="AutoShape 7"/>
          <p:cNvSpPr>
            <a:spLocks noChangeArrowheads="1"/>
          </p:cNvSpPr>
          <p:nvPr/>
        </p:nvSpPr>
        <p:spPr bwMode="auto">
          <a:xfrm>
            <a:off x="774700" y="3438525"/>
            <a:ext cx="1262063" cy="392113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>
                <a:latin typeface="Courier New" pitchFamily="49" charset="0"/>
              </a:rPr>
              <a:t>A['b']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354312" name="AutoShape 8"/>
          <p:cNvSpPr>
            <a:spLocks noChangeArrowheads="1"/>
          </p:cNvSpPr>
          <p:nvPr/>
        </p:nvSpPr>
        <p:spPr bwMode="auto">
          <a:xfrm>
            <a:off x="2822575" y="2601913"/>
            <a:ext cx="1924050" cy="392112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2400">
                <a:latin typeface="Courier New" pitchFamily="49" charset="0"/>
              </a:rPr>
              <a:t>['a'..'z']</a:t>
            </a:r>
            <a:endParaRPr lang="ru-RU" sz="2400">
              <a:latin typeface="Courier New" pitchFamily="49" charset="0"/>
            </a:endParaRPr>
          </a:p>
        </p:txBody>
      </p:sp>
      <p:sp>
        <p:nvSpPr>
          <p:cNvPr id="354313" name="Text Box 9"/>
          <p:cNvSpPr txBox="1">
            <a:spLocks noChangeArrowheads="1"/>
          </p:cNvSpPr>
          <p:nvPr/>
        </p:nvSpPr>
        <p:spPr bwMode="auto">
          <a:xfrm>
            <a:off x="430213" y="4194175"/>
            <a:ext cx="8328025" cy="13906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var a: array [0..9] of integer;</a:t>
            </a:r>
          </a:p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...</a:t>
            </a:r>
          </a:p>
          <a:p>
            <a:pPr marL="176213" indent="-176213">
              <a:spcBef>
                <a:spcPct val="15000"/>
              </a:spcBef>
              <a:defRPr/>
            </a:pPr>
            <a:r>
              <a:rPr lang="en-US" sz="2400">
                <a:latin typeface="Courier New" pitchFamily="49" charset="0"/>
              </a:rPr>
              <a:t>  A[10] := 'X';</a:t>
            </a:r>
            <a:endParaRPr lang="ru-RU" sz="2400">
              <a:latin typeface="Courier New" pitchFamily="49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247775" y="5054600"/>
            <a:ext cx="415925" cy="415925"/>
            <a:chOff x="809" y="3160"/>
            <a:chExt cx="262" cy="262"/>
          </a:xfrm>
        </p:grpSpPr>
        <p:sp>
          <p:nvSpPr>
            <p:cNvPr id="17426" name="Oval 11"/>
            <p:cNvSpPr>
              <a:spLocks noChangeArrowheads="1"/>
            </p:cNvSpPr>
            <p:nvPr/>
          </p:nvSpPr>
          <p:spPr bwMode="auto">
            <a:xfrm>
              <a:off x="809" y="3160"/>
              <a:ext cx="262" cy="26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17427" name="Line 12"/>
            <p:cNvSpPr>
              <a:spLocks noChangeShapeType="1"/>
            </p:cNvSpPr>
            <p:nvPr/>
          </p:nvSpPr>
          <p:spPr bwMode="auto">
            <a:xfrm flipV="1">
              <a:off x="834" y="3213"/>
              <a:ext cx="204" cy="1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95563" y="5054600"/>
            <a:ext cx="415925" cy="415925"/>
            <a:chOff x="809" y="3160"/>
            <a:chExt cx="262" cy="262"/>
          </a:xfrm>
        </p:grpSpPr>
        <p:sp>
          <p:nvSpPr>
            <p:cNvPr id="17424" name="Oval 14"/>
            <p:cNvSpPr>
              <a:spLocks noChangeArrowheads="1"/>
            </p:cNvSpPr>
            <p:nvPr/>
          </p:nvSpPr>
          <p:spPr bwMode="auto">
            <a:xfrm>
              <a:off x="809" y="3160"/>
              <a:ext cx="262" cy="26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17425" name="Line 15"/>
            <p:cNvSpPr>
              <a:spLocks noChangeShapeType="1"/>
            </p:cNvSpPr>
            <p:nvPr/>
          </p:nvSpPr>
          <p:spPr bwMode="auto">
            <a:xfrm flipV="1">
              <a:off x="834" y="3213"/>
              <a:ext cx="204" cy="1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433638" y="1798638"/>
            <a:ext cx="415925" cy="415925"/>
            <a:chOff x="809" y="3160"/>
            <a:chExt cx="262" cy="262"/>
          </a:xfrm>
        </p:grpSpPr>
        <p:sp>
          <p:nvSpPr>
            <p:cNvPr id="17422" name="Oval 18"/>
            <p:cNvSpPr>
              <a:spLocks noChangeArrowheads="1"/>
            </p:cNvSpPr>
            <p:nvPr/>
          </p:nvSpPr>
          <p:spPr bwMode="auto">
            <a:xfrm>
              <a:off x="809" y="3160"/>
              <a:ext cx="262" cy="26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17423" name="Line 19"/>
            <p:cNvSpPr>
              <a:spLocks noChangeShapeType="1"/>
            </p:cNvSpPr>
            <p:nvPr/>
          </p:nvSpPr>
          <p:spPr bwMode="auto">
            <a:xfrm flipV="1">
              <a:off x="834" y="3213"/>
              <a:ext cx="204" cy="1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8" grpId="0" animBg="1"/>
      <p:bldP spid="354309" grpId="0" animBg="1"/>
      <p:bldP spid="354310" grpId="0" animBg="1"/>
      <p:bldP spid="354311" grpId="0" animBg="1"/>
      <p:bldP spid="354312" grpId="0" animBg="1"/>
      <p:bldP spid="3543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C1E29E2-A4D6-45D1-BFBF-9972A860D3EF}" type="slidenum">
              <a:rPr lang="ru-RU" b="1" smtClean="0">
                <a:latin typeface="Arial" charset="0"/>
              </a:rPr>
              <a:pPr/>
              <a:t>13</a:t>
            </a:fld>
            <a:endParaRPr lang="ru-RU" b="1" smtClean="0">
              <a:latin typeface="Arial" charset="0"/>
            </a:endParaRPr>
          </a:p>
        </p:txBody>
      </p:sp>
      <p:sp>
        <p:nvSpPr>
          <p:cNvPr id="18435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346075" y="960438"/>
            <a:ext cx="8424863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</a:pPr>
            <a:r>
              <a:rPr lang="ru-RU" sz="2200" b="1">
                <a:solidFill>
                  <a:srgbClr val="3333FF"/>
                </a:solidFill>
              </a:rPr>
              <a:t>Объявление:</a:t>
            </a:r>
          </a:p>
          <a:p>
            <a:pPr marL="174625" indent="-174625">
              <a:spcBef>
                <a:spcPct val="350000"/>
              </a:spcBef>
            </a:pPr>
            <a:r>
              <a:rPr lang="ru-RU" sz="2200" b="1">
                <a:solidFill>
                  <a:srgbClr val="3333FF"/>
                </a:solidFill>
              </a:rPr>
              <a:t>Ввод с клавиатуры:</a:t>
            </a:r>
          </a:p>
          <a:p>
            <a:pPr marL="174625" indent="-174625">
              <a:spcBef>
                <a:spcPct val="450000"/>
              </a:spcBef>
            </a:pPr>
            <a:r>
              <a:rPr lang="ru-RU" sz="2200" b="1">
                <a:solidFill>
                  <a:srgbClr val="3333FF"/>
                </a:solidFill>
              </a:rPr>
              <a:t>Поэлементные операции:</a:t>
            </a:r>
          </a:p>
          <a:p>
            <a:pPr marL="174625" indent="-174625">
              <a:spcBef>
                <a:spcPct val="150000"/>
              </a:spcBef>
            </a:pPr>
            <a:r>
              <a:rPr lang="ru-RU" sz="2200" b="1">
                <a:solidFill>
                  <a:srgbClr val="3333FF"/>
                </a:solidFill>
              </a:rPr>
              <a:t>Вывод на экран:</a:t>
            </a:r>
          </a:p>
        </p:txBody>
      </p:sp>
      <p:sp>
        <p:nvSpPr>
          <p:cNvPr id="417797" name="Rectangle 5"/>
          <p:cNvSpPr>
            <a:spLocks noChangeArrowheads="1"/>
          </p:cNvSpPr>
          <p:nvPr/>
        </p:nvSpPr>
        <p:spPr bwMode="auto">
          <a:xfrm>
            <a:off x="847725" y="1446213"/>
            <a:ext cx="7727950" cy="104457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 dirty="0">
                <a:latin typeface="Courier New" pitchFamily="49" charset="0"/>
              </a:rPr>
              <a:t>const N = 5; </a:t>
            </a:r>
          </a:p>
          <a:p>
            <a:pPr>
              <a:spcBef>
                <a:spcPct val="15000"/>
              </a:spcBef>
              <a:defRPr/>
            </a:pPr>
            <a:r>
              <a:rPr lang="en-US" sz="1900" dirty="0" err="1">
                <a:latin typeface="Courier New" pitchFamily="49" charset="0"/>
              </a:rPr>
              <a:t>var</a:t>
            </a:r>
            <a:r>
              <a:rPr lang="en-US" sz="1900" dirty="0">
                <a:latin typeface="Courier New" pitchFamily="49" charset="0"/>
              </a:rPr>
              <a:t> a: array[1..N] of integer;</a:t>
            </a:r>
          </a:p>
          <a:p>
            <a:pPr>
              <a:spcBef>
                <a:spcPct val="15000"/>
              </a:spcBef>
              <a:defRPr/>
            </a:pPr>
            <a:r>
              <a:rPr lang="en-US" sz="1900" dirty="0">
                <a:latin typeface="Courier New" pitchFamily="49" charset="0"/>
              </a:rPr>
              <a:t>    </a:t>
            </a:r>
            <a:r>
              <a:rPr lang="en-US" sz="1900" dirty="0" err="1">
                <a:latin typeface="Courier New" pitchFamily="49" charset="0"/>
              </a:rPr>
              <a:t>i</a:t>
            </a:r>
            <a:r>
              <a:rPr lang="en-US" sz="1900" dirty="0">
                <a:latin typeface="Courier New" pitchFamily="49" charset="0"/>
              </a:rPr>
              <a:t>: </a:t>
            </a:r>
            <a:r>
              <a:rPr lang="es-ES" sz="1900" dirty="0">
                <a:latin typeface="Courier New" pitchFamily="49" charset="0"/>
              </a:rPr>
              <a:t>integer;</a:t>
            </a:r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836613" y="2916238"/>
            <a:ext cx="3624262" cy="137636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begin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write('a[', i, ']=');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read ( a[i] 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end;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417799" name="Rectangle 7"/>
          <p:cNvSpPr>
            <a:spLocks noChangeArrowheads="1"/>
          </p:cNvSpPr>
          <p:nvPr/>
        </p:nvSpPr>
        <p:spPr bwMode="auto">
          <a:xfrm>
            <a:off x="4854575" y="2695575"/>
            <a:ext cx="1130300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a[1]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a[2]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a[3]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a[4]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a[5]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417800" name="Rectangle 8"/>
          <p:cNvSpPr>
            <a:spLocks noChangeArrowheads="1"/>
          </p:cNvSpPr>
          <p:nvPr/>
        </p:nvSpPr>
        <p:spPr bwMode="auto">
          <a:xfrm>
            <a:off x="5791200" y="2695575"/>
            <a:ext cx="576263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12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34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56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13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488113" y="2874963"/>
            <a:ext cx="2319337" cy="1003300"/>
            <a:chOff x="2146" y="2975"/>
            <a:chExt cx="1461" cy="632"/>
          </a:xfrm>
        </p:grpSpPr>
        <p:sp>
          <p:nvSpPr>
            <p:cNvPr id="18446" name="Text Box 10"/>
            <p:cNvSpPr txBox="1">
              <a:spLocks noChangeArrowheads="1"/>
            </p:cNvSpPr>
            <p:nvPr/>
          </p:nvSpPr>
          <p:spPr bwMode="auto">
            <a:xfrm>
              <a:off x="2440" y="3042"/>
              <a:ext cx="1167" cy="565"/>
            </a:xfrm>
            <a:prstGeom prst="rect">
              <a:avLst/>
            </a:prstGeom>
            <a:solidFill>
              <a:srgbClr val="D1D1FF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2400" b="1"/>
                <a:t>  Почему </a:t>
              </a:r>
              <a:r>
                <a:rPr lang="en-US" sz="2400" b="1"/>
                <a:t/>
              </a:r>
              <a:br>
                <a:rPr lang="en-US" sz="2400" b="1"/>
              </a:br>
              <a:r>
                <a:rPr lang="en-US" sz="2400" b="1"/>
                <a:t>  </a:t>
              </a:r>
              <a:r>
                <a:rPr lang="en-US" sz="2800" b="1">
                  <a:latin typeface="Courier New" pitchFamily="49" charset="0"/>
                </a:rPr>
                <a:t>write</a:t>
              </a:r>
              <a:r>
                <a:rPr lang="en-US" sz="2400" b="1"/>
                <a:t>?</a:t>
              </a:r>
              <a:endParaRPr lang="ru-RU" sz="2400" b="1"/>
            </a:p>
          </p:txBody>
        </p:sp>
        <p:sp>
          <p:nvSpPr>
            <p:cNvPr id="18447" name="Oval 11"/>
            <p:cNvSpPr>
              <a:spLocks noChangeArrowheads="1"/>
            </p:cNvSpPr>
            <p:nvPr/>
          </p:nvSpPr>
          <p:spPr bwMode="auto">
            <a:xfrm>
              <a:off x="2146" y="2975"/>
              <a:ext cx="409" cy="418"/>
            </a:xfrm>
            <a:prstGeom prst="ellipse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en-US" sz="4400">
                  <a:solidFill>
                    <a:schemeClr val="bg1"/>
                  </a:solidFill>
                  <a:latin typeface="Arial Black" pitchFamily="34" charset="0"/>
                </a:rPr>
                <a:t>?</a:t>
              </a:r>
              <a:endParaRPr lang="ru-RU" sz="44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sp>
        <p:nvSpPr>
          <p:cNvPr id="417806" name="Rectangle 14"/>
          <p:cNvSpPr>
            <a:spLocks noChangeArrowheads="1"/>
          </p:cNvSpPr>
          <p:nvPr/>
        </p:nvSpPr>
        <p:spPr bwMode="auto">
          <a:xfrm>
            <a:off x="771525" y="4789488"/>
            <a:ext cx="4657725" cy="3810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a[i]:=a[i]*2;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417807" name="Rectangle 15"/>
          <p:cNvSpPr>
            <a:spLocks noChangeArrowheads="1"/>
          </p:cNvSpPr>
          <p:nvPr/>
        </p:nvSpPr>
        <p:spPr bwMode="auto">
          <a:xfrm>
            <a:off x="771525" y="5637213"/>
            <a:ext cx="3624263" cy="100171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writeln('</a:t>
            </a:r>
            <a:r>
              <a:rPr lang="ru-RU" sz="1900">
                <a:latin typeface="Courier New" pitchFamily="49" charset="0"/>
              </a:rPr>
              <a:t>Массив </a:t>
            </a:r>
            <a:r>
              <a:rPr lang="en-US" sz="1900">
                <a:latin typeface="Courier New" pitchFamily="49" charset="0"/>
              </a:rPr>
              <a:t>A:');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      </a:t>
            </a:r>
            <a:br>
              <a:rPr lang="en-US" sz="1900">
                <a:latin typeface="Courier New" pitchFamily="49" charset="0"/>
              </a:rPr>
            </a:br>
            <a:r>
              <a:rPr lang="en-US" sz="1900">
                <a:latin typeface="Courier New" pitchFamily="49" charset="0"/>
              </a:rPr>
              <a:t>  write(a[i]:4);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417808" name="Rectangle 16"/>
          <p:cNvSpPr>
            <a:spLocks noChangeArrowheads="1"/>
          </p:cNvSpPr>
          <p:nvPr/>
        </p:nvSpPr>
        <p:spPr bwMode="auto">
          <a:xfrm>
            <a:off x="4752975" y="5727700"/>
            <a:ext cx="3741738" cy="7239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Массив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A:</a:t>
            </a:r>
          </a:p>
          <a:p>
            <a:pPr>
              <a:spcBef>
                <a:spcPct val="15000"/>
              </a:spcBef>
              <a:defRPr/>
            </a:pP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  1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0  24  68 112  26</a:t>
            </a:r>
            <a:endParaRPr lang="es-ES" sz="1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77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7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17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7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17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7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17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7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17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7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7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17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17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17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6" grpId="0" build="p" bldLvl="2"/>
      <p:bldP spid="417796" grpId="1" build="allAtOnce"/>
      <p:bldP spid="417797" grpId="0" build="p" animBg="1"/>
      <p:bldP spid="417798" grpId="0" build="p" animBg="1"/>
      <p:bldP spid="417799" grpId="0" build="p"/>
      <p:bldP spid="417800" grpId="0" build="p"/>
      <p:bldP spid="417806" grpId="0" build="p" animBg="1"/>
      <p:bldP spid="417806" grpId="1" build="allAtOnce" animBg="1"/>
      <p:bldP spid="417807" grpId="0" build="p" animBg="1"/>
      <p:bldP spid="41780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726C72-2057-4AB6-A2D2-2F9BD155D072}" type="slidenum">
              <a:rPr lang="ru-RU" b="1" smtClean="0">
                <a:latin typeface="Arial" charset="0"/>
              </a:rPr>
              <a:pPr/>
              <a:t>14</a:t>
            </a:fld>
            <a:endParaRPr lang="ru-RU" b="1" smtClean="0">
              <a:latin typeface="Arial" charset="0"/>
            </a:endParaRPr>
          </a:p>
        </p:txBody>
      </p:sp>
      <p:sp>
        <p:nvSpPr>
          <p:cNvPr id="19459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0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346075" y="960438"/>
            <a:ext cx="84248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</a:pPr>
            <a:r>
              <a:rPr lang="ru-RU" sz="2200" b="1">
                <a:solidFill>
                  <a:srgbClr val="3333FF"/>
                </a:solidFill>
              </a:rPr>
              <a:t>Объявление:</a:t>
            </a:r>
          </a:p>
          <a:p>
            <a:pPr marL="174625" indent="-174625">
              <a:spcBef>
                <a:spcPts val="6000"/>
              </a:spcBef>
            </a:pPr>
            <a:r>
              <a:rPr lang="ru-RU" sz="2200" b="1">
                <a:solidFill>
                  <a:srgbClr val="3333FF"/>
                </a:solidFill>
              </a:rPr>
              <a:t>Размер массива:</a:t>
            </a:r>
          </a:p>
          <a:p>
            <a:pPr marL="174625" indent="-174625">
              <a:spcBef>
                <a:spcPts val="6000"/>
              </a:spcBef>
            </a:pPr>
            <a:r>
              <a:rPr lang="ru-RU" sz="2200" b="1">
                <a:solidFill>
                  <a:srgbClr val="3333FF"/>
                </a:solidFill>
              </a:rPr>
              <a:t>Ввод с клавиатуры:</a:t>
            </a:r>
          </a:p>
          <a:p>
            <a:pPr marL="174625" indent="-174625">
              <a:spcBef>
                <a:spcPts val="12000"/>
              </a:spcBef>
            </a:pPr>
            <a:r>
              <a:rPr lang="ru-RU" sz="2200" b="1">
                <a:solidFill>
                  <a:srgbClr val="3333FF"/>
                </a:solidFill>
              </a:rPr>
              <a:t>Вывод на экран:</a:t>
            </a:r>
          </a:p>
        </p:txBody>
      </p:sp>
      <p:sp>
        <p:nvSpPr>
          <p:cNvPr id="417797" name="Rectangle 5"/>
          <p:cNvSpPr>
            <a:spLocks noChangeArrowheads="1"/>
          </p:cNvSpPr>
          <p:nvPr/>
        </p:nvSpPr>
        <p:spPr bwMode="auto">
          <a:xfrm>
            <a:off x="847725" y="1341438"/>
            <a:ext cx="7727950" cy="72231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var a: array[1..25] of integer;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  i,n: </a:t>
            </a:r>
            <a:r>
              <a:rPr lang="es-ES" sz="1900">
                <a:latin typeface="Courier New" pitchFamily="49" charset="0"/>
              </a:rPr>
              <a:t>integer;</a:t>
            </a:r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771525" y="3625850"/>
            <a:ext cx="3624263" cy="1376363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begin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write('a[', i, ']=');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read ( a[i] 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end;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417799" name="Rectangle 7"/>
          <p:cNvSpPr>
            <a:spLocks noChangeArrowheads="1"/>
          </p:cNvSpPr>
          <p:nvPr/>
        </p:nvSpPr>
        <p:spPr bwMode="auto">
          <a:xfrm>
            <a:off x="6743700" y="3651250"/>
            <a:ext cx="1130300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a[1]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a[2]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a[3]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a[4]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a[5]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417800" name="Rectangle 8"/>
          <p:cNvSpPr>
            <a:spLocks noChangeArrowheads="1"/>
          </p:cNvSpPr>
          <p:nvPr/>
        </p:nvSpPr>
        <p:spPr bwMode="auto">
          <a:xfrm>
            <a:off x="7585075" y="3640138"/>
            <a:ext cx="576263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12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34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56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13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417806" name="Rectangle 14"/>
          <p:cNvSpPr>
            <a:spLocks noChangeArrowheads="1"/>
          </p:cNvSpPr>
          <p:nvPr/>
        </p:nvSpPr>
        <p:spPr bwMode="auto">
          <a:xfrm>
            <a:off x="768350" y="2435225"/>
            <a:ext cx="6013450" cy="7239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 dirty="0">
                <a:latin typeface="Courier New" pitchFamily="49" charset="0"/>
              </a:rPr>
              <a:t>Write(‘</a:t>
            </a:r>
            <a:r>
              <a:rPr lang="ru-RU" sz="1900" dirty="0">
                <a:latin typeface="Courier New" pitchFamily="49" charset="0"/>
              </a:rPr>
              <a:t>Введите размер массива</a:t>
            </a:r>
            <a:r>
              <a:rPr lang="en-US" sz="1900" dirty="0">
                <a:latin typeface="Courier New" pitchFamily="49" charset="0"/>
              </a:rPr>
              <a:t>’);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 dirty="0">
                <a:latin typeface="Courier New" pitchFamily="49" charset="0"/>
              </a:rPr>
              <a:t>Read(n)</a:t>
            </a:r>
            <a:endParaRPr lang="es-ES" sz="1900" dirty="0">
              <a:latin typeface="Courier New" pitchFamily="49" charset="0"/>
            </a:endParaRPr>
          </a:p>
        </p:txBody>
      </p:sp>
      <p:sp>
        <p:nvSpPr>
          <p:cNvPr id="417807" name="Rectangle 15"/>
          <p:cNvSpPr>
            <a:spLocks noChangeArrowheads="1"/>
          </p:cNvSpPr>
          <p:nvPr/>
        </p:nvSpPr>
        <p:spPr bwMode="auto">
          <a:xfrm>
            <a:off x="771525" y="5637213"/>
            <a:ext cx="3624263" cy="100171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writeln('</a:t>
            </a:r>
            <a:r>
              <a:rPr lang="ru-RU" sz="1900">
                <a:latin typeface="Courier New" pitchFamily="49" charset="0"/>
              </a:rPr>
              <a:t>Массив </a:t>
            </a:r>
            <a:r>
              <a:rPr lang="en-US" sz="1900">
                <a:latin typeface="Courier New" pitchFamily="49" charset="0"/>
              </a:rPr>
              <a:t>A:');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      </a:t>
            </a:r>
            <a:br>
              <a:rPr lang="en-US" sz="1900">
                <a:latin typeface="Courier New" pitchFamily="49" charset="0"/>
              </a:rPr>
            </a:br>
            <a:r>
              <a:rPr lang="en-US" sz="1900">
                <a:latin typeface="Courier New" pitchFamily="49" charset="0"/>
              </a:rPr>
              <a:t>  write(a[i]:4);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417808" name="Rectangle 16"/>
          <p:cNvSpPr>
            <a:spLocks noChangeArrowheads="1"/>
          </p:cNvSpPr>
          <p:nvPr/>
        </p:nvSpPr>
        <p:spPr bwMode="auto">
          <a:xfrm>
            <a:off x="4752975" y="5727700"/>
            <a:ext cx="3741738" cy="7239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Массив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A:</a:t>
            </a:r>
          </a:p>
          <a:p>
            <a:pPr>
              <a:spcBef>
                <a:spcPct val="15000"/>
              </a:spcBef>
              <a:defRPr/>
            </a:pP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  1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0  24  68 112  26</a:t>
            </a:r>
            <a:endParaRPr lang="es-ES" sz="1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77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7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17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7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7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77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17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177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17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177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17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177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17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8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6" grpId="0" build="p" bldLvl="2"/>
      <p:bldP spid="417796" grpId="1" build="allAtOnce"/>
      <p:bldP spid="417797" grpId="0" build="p" animBg="1"/>
      <p:bldP spid="417798" grpId="0" build="p" animBg="1"/>
      <p:bldP spid="417799" grpId="0" build="p"/>
      <p:bldP spid="417800" grpId="0" build="p"/>
      <p:bldP spid="417806" grpId="0" build="p" animBg="1"/>
      <p:bldP spid="417806" grpId="1" build="allAtOnce" animBg="1"/>
      <p:bldP spid="417807" grpId="0" build="p" animBg="1"/>
      <p:bldP spid="41780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4AD2533-EB74-45F0-8AEE-BB12E132F709}" type="slidenum">
              <a:rPr lang="ru-RU" b="1" smtClean="0">
                <a:latin typeface="Arial" charset="0"/>
              </a:rPr>
              <a:pPr/>
              <a:t>15</a:t>
            </a:fld>
            <a:endParaRPr lang="ru-RU" b="1" smtClean="0">
              <a:latin typeface="Arial" charset="0"/>
            </a:endParaRPr>
          </a:p>
        </p:txBody>
      </p:sp>
      <p:sp>
        <p:nvSpPr>
          <p:cNvPr id="20483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 b="1"/>
              <a:t>Массивы</a:t>
            </a:r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346075" y="960438"/>
            <a:ext cx="8424863" cy="444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/>
            <a:r>
              <a:rPr lang="ru-RU" sz="2200" b="1">
                <a:solidFill>
                  <a:srgbClr val="3333FF"/>
                </a:solidFill>
              </a:rPr>
              <a:t>Объявление:</a:t>
            </a:r>
          </a:p>
          <a:p>
            <a:pPr marL="174625" indent="-174625"/>
            <a:endParaRPr lang="ru-RU" sz="2200" b="1">
              <a:solidFill>
                <a:srgbClr val="3333FF"/>
              </a:solidFill>
            </a:endParaRPr>
          </a:p>
          <a:p>
            <a:pPr marL="174625" indent="-174625">
              <a:spcBef>
                <a:spcPts val="7200"/>
              </a:spcBef>
              <a:spcAft>
                <a:spcPts val="4200"/>
              </a:spcAft>
            </a:pPr>
            <a:r>
              <a:rPr lang="ru-RU" sz="2200" b="1">
                <a:solidFill>
                  <a:srgbClr val="3333FF"/>
                </a:solidFill>
              </a:rPr>
              <a:t>Ввод с помощь операции присваивания:</a:t>
            </a:r>
          </a:p>
          <a:p>
            <a:pPr marL="174625" indent="-174625">
              <a:spcBef>
                <a:spcPts val="12000"/>
              </a:spcBef>
            </a:pPr>
            <a:r>
              <a:rPr lang="ru-RU" sz="2200" b="1">
                <a:solidFill>
                  <a:srgbClr val="3333FF"/>
                </a:solidFill>
              </a:rPr>
              <a:t>Вывод на экран:</a:t>
            </a:r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971550" y="2997200"/>
            <a:ext cx="3624263" cy="15557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ru-RU" sz="1900" dirty="0">
                <a:latin typeface="Courier New" pitchFamily="49" charset="0"/>
              </a:rPr>
              <a:t>а</a:t>
            </a:r>
            <a:r>
              <a:rPr lang="en-US" sz="1900" dirty="0">
                <a:latin typeface="Courier New" pitchFamily="49" charset="0"/>
              </a:rPr>
              <a:t>[1]:=</a:t>
            </a:r>
            <a:r>
              <a:rPr lang="ru-RU" sz="1900" dirty="0">
                <a:latin typeface="Courier New" pitchFamily="49" charset="0"/>
              </a:rPr>
              <a:t>10</a:t>
            </a:r>
            <a:r>
              <a:rPr lang="en-US" sz="1900" dirty="0">
                <a:latin typeface="Courier New" pitchFamily="49" charset="0"/>
              </a:rPr>
              <a:t>;</a:t>
            </a:r>
            <a:endParaRPr lang="ru-RU" sz="1900" dirty="0">
              <a:latin typeface="Courier New" pitchFamily="49" charset="0"/>
            </a:endParaRPr>
          </a:p>
          <a:p>
            <a:pPr>
              <a:defRPr/>
            </a:pPr>
            <a:r>
              <a:rPr lang="ru-RU" sz="1900" dirty="0">
                <a:latin typeface="Courier New" pitchFamily="49" charset="0"/>
              </a:rPr>
              <a:t>а</a:t>
            </a:r>
            <a:r>
              <a:rPr lang="en-US" sz="1900" dirty="0">
                <a:latin typeface="Courier New" pitchFamily="49" charset="0"/>
              </a:rPr>
              <a:t>[2]:=2</a:t>
            </a:r>
            <a:r>
              <a:rPr lang="ru-RU" sz="1900" dirty="0">
                <a:latin typeface="Courier New" pitchFamily="49" charset="0"/>
              </a:rPr>
              <a:t>4</a:t>
            </a:r>
            <a:r>
              <a:rPr lang="en-US" sz="1900" dirty="0">
                <a:latin typeface="Courier New" pitchFamily="49" charset="0"/>
              </a:rPr>
              <a:t>;</a:t>
            </a:r>
            <a:endParaRPr lang="ru-RU" sz="1900" dirty="0">
              <a:latin typeface="Courier New" pitchFamily="49" charset="0"/>
            </a:endParaRPr>
          </a:p>
          <a:p>
            <a:pPr>
              <a:defRPr/>
            </a:pPr>
            <a:r>
              <a:rPr lang="ru-RU" sz="1900" dirty="0">
                <a:latin typeface="Courier New" pitchFamily="49" charset="0"/>
              </a:rPr>
              <a:t>а</a:t>
            </a:r>
            <a:r>
              <a:rPr lang="en-US" sz="1900" dirty="0">
                <a:latin typeface="Courier New" pitchFamily="49" charset="0"/>
              </a:rPr>
              <a:t>[3]:=6</a:t>
            </a:r>
            <a:r>
              <a:rPr lang="ru-RU" sz="1900" dirty="0">
                <a:latin typeface="Courier New" pitchFamily="49" charset="0"/>
              </a:rPr>
              <a:t>8</a:t>
            </a:r>
            <a:r>
              <a:rPr lang="en-US" sz="1900" dirty="0">
                <a:latin typeface="Courier New" pitchFamily="49" charset="0"/>
              </a:rPr>
              <a:t>;</a:t>
            </a:r>
            <a:endParaRPr lang="ru-RU" sz="1900" dirty="0">
              <a:latin typeface="Courier New" pitchFamily="49" charset="0"/>
            </a:endParaRPr>
          </a:p>
          <a:p>
            <a:pPr>
              <a:defRPr/>
            </a:pPr>
            <a:r>
              <a:rPr lang="ru-RU" sz="1900" dirty="0">
                <a:latin typeface="Courier New" pitchFamily="49" charset="0"/>
              </a:rPr>
              <a:t>а</a:t>
            </a:r>
            <a:r>
              <a:rPr lang="en-US" sz="1900" dirty="0">
                <a:latin typeface="Courier New" pitchFamily="49" charset="0"/>
              </a:rPr>
              <a:t>[4]:=</a:t>
            </a:r>
            <a:r>
              <a:rPr lang="ru-RU" sz="1900" dirty="0">
                <a:latin typeface="Courier New" pitchFamily="49" charset="0"/>
              </a:rPr>
              <a:t>112</a:t>
            </a:r>
            <a:r>
              <a:rPr lang="en-US" sz="1900" dirty="0">
                <a:latin typeface="Courier New" pitchFamily="49" charset="0"/>
              </a:rPr>
              <a:t>;</a:t>
            </a:r>
            <a:endParaRPr lang="ru-RU" sz="1900" dirty="0">
              <a:latin typeface="Courier New" pitchFamily="49" charset="0"/>
            </a:endParaRPr>
          </a:p>
          <a:p>
            <a:pPr>
              <a:defRPr/>
            </a:pPr>
            <a:r>
              <a:rPr lang="ru-RU" sz="1900">
                <a:latin typeface="Courier New" pitchFamily="49" charset="0"/>
              </a:rPr>
              <a:t>а</a:t>
            </a:r>
            <a:r>
              <a:rPr lang="en-US" sz="1900">
                <a:latin typeface="Courier New" pitchFamily="49" charset="0"/>
              </a:rPr>
              <a:t>[5</a:t>
            </a:r>
            <a:r>
              <a:rPr lang="en-US" sz="1900" dirty="0">
                <a:latin typeface="Courier New" pitchFamily="49" charset="0"/>
              </a:rPr>
              <a:t>]:=</a:t>
            </a:r>
            <a:r>
              <a:rPr lang="ru-RU" sz="1900" dirty="0">
                <a:latin typeface="Courier New" pitchFamily="49" charset="0"/>
              </a:rPr>
              <a:t>26</a:t>
            </a:r>
            <a:r>
              <a:rPr lang="en-US" sz="1900" dirty="0">
                <a:latin typeface="Courier New" pitchFamily="49" charset="0"/>
              </a:rPr>
              <a:t>;</a:t>
            </a:r>
            <a:endParaRPr lang="ru-RU" sz="1900" dirty="0">
              <a:latin typeface="Courier New" pitchFamily="49" charset="0"/>
            </a:endParaRPr>
          </a:p>
        </p:txBody>
      </p:sp>
      <p:sp>
        <p:nvSpPr>
          <p:cNvPr id="417807" name="Rectangle 15"/>
          <p:cNvSpPr>
            <a:spLocks noChangeArrowheads="1"/>
          </p:cNvSpPr>
          <p:nvPr/>
        </p:nvSpPr>
        <p:spPr bwMode="auto">
          <a:xfrm>
            <a:off x="755650" y="5445125"/>
            <a:ext cx="3624263" cy="1001713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 dirty="0" err="1">
                <a:latin typeface="Courier New" pitchFamily="49" charset="0"/>
              </a:rPr>
              <a:t>writeln</a:t>
            </a:r>
            <a:r>
              <a:rPr lang="en-US" sz="1900" dirty="0">
                <a:latin typeface="Courier New" pitchFamily="49" charset="0"/>
              </a:rPr>
              <a:t>('</a:t>
            </a:r>
            <a:r>
              <a:rPr lang="ru-RU" sz="1900" dirty="0">
                <a:latin typeface="Courier New" pitchFamily="49" charset="0"/>
              </a:rPr>
              <a:t>Массив </a:t>
            </a:r>
            <a:r>
              <a:rPr lang="en-US" sz="1900" dirty="0">
                <a:latin typeface="Courier New" pitchFamily="49" charset="0"/>
              </a:rPr>
              <a:t>A:');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 dirty="0">
                <a:latin typeface="Courier New" pitchFamily="49" charset="0"/>
              </a:rPr>
              <a:t>for </a:t>
            </a:r>
            <a:r>
              <a:rPr lang="en-US" sz="1900" dirty="0" err="1">
                <a:latin typeface="Courier New" pitchFamily="49" charset="0"/>
              </a:rPr>
              <a:t>i</a:t>
            </a:r>
            <a:r>
              <a:rPr lang="en-US" sz="1900" dirty="0">
                <a:latin typeface="Courier New" pitchFamily="49" charset="0"/>
              </a:rPr>
              <a:t>:=1 to N do       </a:t>
            </a:r>
            <a:br>
              <a:rPr lang="en-US" sz="1900" dirty="0">
                <a:latin typeface="Courier New" pitchFamily="49" charset="0"/>
              </a:rPr>
            </a:br>
            <a:r>
              <a:rPr lang="en-US" sz="1900" dirty="0">
                <a:latin typeface="Courier New" pitchFamily="49" charset="0"/>
              </a:rPr>
              <a:t>  write(a[</a:t>
            </a:r>
            <a:r>
              <a:rPr lang="en-US" sz="1900" dirty="0" err="1">
                <a:latin typeface="Courier New" pitchFamily="49" charset="0"/>
              </a:rPr>
              <a:t>i</a:t>
            </a:r>
            <a:r>
              <a:rPr lang="en-US" sz="1900" dirty="0">
                <a:latin typeface="Courier New" pitchFamily="49" charset="0"/>
              </a:rPr>
              <a:t>]:4);</a:t>
            </a:r>
            <a:endParaRPr lang="es-ES" sz="1900" dirty="0">
              <a:latin typeface="Courier New" pitchFamily="49" charset="0"/>
            </a:endParaRPr>
          </a:p>
        </p:txBody>
      </p:sp>
      <p:sp>
        <p:nvSpPr>
          <p:cNvPr id="417808" name="Rectangle 16"/>
          <p:cNvSpPr>
            <a:spLocks noChangeArrowheads="1"/>
          </p:cNvSpPr>
          <p:nvPr/>
        </p:nvSpPr>
        <p:spPr bwMode="auto">
          <a:xfrm>
            <a:off x="4752975" y="5727700"/>
            <a:ext cx="3741738" cy="7239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Массив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A:</a:t>
            </a:r>
          </a:p>
          <a:p>
            <a:pPr>
              <a:spcBef>
                <a:spcPct val="15000"/>
              </a:spcBef>
              <a:defRPr/>
            </a:pP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  1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</a:rPr>
              <a:t>0  24  68 112  26</a:t>
            </a:r>
            <a:endParaRPr lang="es-ES" sz="1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55650" y="1412875"/>
            <a:ext cx="7727950" cy="104457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 dirty="0">
                <a:latin typeface="Courier New" pitchFamily="49" charset="0"/>
              </a:rPr>
              <a:t>const N = 5; </a:t>
            </a:r>
          </a:p>
          <a:p>
            <a:pPr>
              <a:spcBef>
                <a:spcPct val="15000"/>
              </a:spcBef>
              <a:defRPr/>
            </a:pPr>
            <a:r>
              <a:rPr lang="en-US" sz="1900" dirty="0" err="1">
                <a:latin typeface="Courier New" pitchFamily="49" charset="0"/>
              </a:rPr>
              <a:t>var</a:t>
            </a:r>
            <a:r>
              <a:rPr lang="en-US" sz="1900" dirty="0">
                <a:latin typeface="Courier New" pitchFamily="49" charset="0"/>
              </a:rPr>
              <a:t> a: array[1..N] of integer;</a:t>
            </a:r>
          </a:p>
          <a:p>
            <a:pPr>
              <a:spcBef>
                <a:spcPct val="15000"/>
              </a:spcBef>
              <a:defRPr/>
            </a:pPr>
            <a:r>
              <a:rPr lang="en-US" sz="1900" dirty="0">
                <a:latin typeface="Courier New" pitchFamily="49" charset="0"/>
              </a:rPr>
              <a:t>    </a:t>
            </a:r>
            <a:r>
              <a:rPr lang="en-US" sz="1900" dirty="0" err="1">
                <a:latin typeface="Courier New" pitchFamily="49" charset="0"/>
              </a:rPr>
              <a:t>i</a:t>
            </a:r>
            <a:r>
              <a:rPr lang="en-US" sz="1900" dirty="0">
                <a:latin typeface="Courier New" pitchFamily="49" charset="0"/>
              </a:rPr>
              <a:t>: </a:t>
            </a:r>
            <a:r>
              <a:rPr lang="es-ES" sz="1900" dirty="0">
                <a:latin typeface="Courier New" pitchFamily="49" charset="0"/>
              </a:rPr>
              <a:t>integer;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7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17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177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7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17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77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7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77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17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178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7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17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17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17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796" grpId="0" build="p" bldLvl="2"/>
      <p:bldP spid="417798" grpId="0" build="p" animBg="1"/>
      <p:bldP spid="417807" grpId="0" build="p" animBg="1"/>
      <p:bldP spid="417808" grpId="0" build="p"/>
      <p:bldP spid="1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ОБРАБОТКА МАССИВА</a:t>
            </a:r>
            <a:r>
              <a:rPr lang="ru-RU" sz="7200" dirty="0" smtClean="0"/>
              <a:t> </a:t>
            </a:r>
            <a:endParaRPr lang="ru-RU" dirty="0" smtClean="0"/>
          </a:p>
        </p:txBody>
      </p:sp>
      <p:sp>
        <p:nvSpPr>
          <p:cNvPr id="21507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smtClean="0"/>
              <a:t>Использование</a:t>
            </a:r>
            <a:br>
              <a:rPr lang="ru-RU" sz="4000" smtClean="0"/>
            </a:br>
            <a:r>
              <a:rPr lang="ru-RU" sz="4000" smtClean="0"/>
              <a:t> элемента массива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350" indent="358775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kern="1200" dirty="0" smtClean="0">
                <a:latin typeface="Courier New" pitchFamily="49" charset="0"/>
              </a:rPr>
              <a:t>Для использования элемента указывается имя массива и в квадратных скобках индекс этого элемента.</a:t>
            </a:r>
          </a:p>
          <a:p>
            <a:pPr marL="6350" indent="358775" algn="just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b="1" kern="1200" dirty="0" smtClean="0">
                <a:latin typeface="Courier New" pitchFamily="49" charset="0"/>
              </a:rPr>
              <a:t>Примеры:</a:t>
            </a:r>
          </a:p>
          <a:p>
            <a:pPr marL="6350" indent="-6350" algn="just">
              <a:lnSpc>
                <a:spcPct val="80000"/>
              </a:lnSpc>
              <a:defRPr/>
            </a:pPr>
            <a:r>
              <a:rPr lang="en-US" b="1" kern="1200" dirty="0" smtClean="0">
                <a:solidFill>
                  <a:srgbClr val="3333FF"/>
                </a:solidFill>
              </a:rPr>
              <a:t>Read(A[1]);</a:t>
            </a:r>
          </a:p>
          <a:p>
            <a:pPr marL="6350" indent="-6350" algn="just">
              <a:lnSpc>
                <a:spcPct val="80000"/>
              </a:lnSpc>
              <a:defRPr/>
            </a:pPr>
            <a:r>
              <a:rPr lang="en-US" b="1" kern="1200" dirty="0" smtClean="0">
                <a:solidFill>
                  <a:srgbClr val="3333FF"/>
                </a:solidFill>
              </a:rPr>
              <a:t>A[3]:=(2 * x + 6) mod 4;</a:t>
            </a:r>
          </a:p>
          <a:p>
            <a:pPr marL="6350" indent="-6350" algn="just">
              <a:lnSpc>
                <a:spcPct val="80000"/>
              </a:lnSpc>
              <a:defRPr/>
            </a:pPr>
            <a:r>
              <a:rPr lang="en-US" b="1" kern="1200" dirty="0" smtClean="0">
                <a:solidFill>
                  <a:srgbClr val="3333FF"/>
                </a:solidFill>
              </a:rPr>
              <a:t>A[4]:=(A[1]+A[2]) div A[3];</a:t>
            </a:r>
            <a:endParaRPr lang="ru-RU" b="1" kern="1200" dirty="0" smtClean="0">
              <a:solidFill>
                <a:srgbClr val="3333FF"/>
              </a:solidFill>
            </a:endParaRPr>
          </a:p>
          <a:p>
            <a:pPr marL="6350" indent="358775" algn="just" eaLnBrk="1" hangingPunct="1">
              <a:lnSpc>
                <a:spcPct val="90000"/>
              </a:lnSpc>
              <a:defRPr/>
            </a:pPr>
            <a:r>
              <a:rPr lang="ru-RU" sz="2400" b="1" kern="1200" dirty="0" smtClean="0">
                <a:latin typeface="Courier New" pitchFamily="49" charset="0"/>
              </a:rPr>
              <a:t>Допустимые операции определяются типом элемента (элемент массива ничем не отличается от обычной переменной, кроме особенного написания имени).</a:t>
            </a:r>
          </a:p>
        </p:txBody>
      </p:sp>
      <p:sp>
        <p:nvSpPr>
          <p:cNvPr id="22532" name="Line 2"/>
          <p:cNvSpPr>
            <a:spLocks noChangeShapeType="1"/>
          </p:cNvSpPr>
          <p:nvPr/>
        </p:nvSpPr>
        <p:spPr bwMode="auto">
          <a:xfrm>
            <a:off x="376238" y="17732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76238" y="357188"/>
            <a:ext cx="8229600" cy="1027112"/>
          </a:xfrm>
        </p:spPr>
        <p:txBody>
          <a:bodyPr>
            <a:normAutofit fontScale="90000"/>
          </a:bodyPr>
          <a:lstStyle/>
          <a:p>
            <a:pPr marL="901700" indent="-901700" eaLnBrk="1" hangingPunct="1">
              <a:defRPr/>
            </a:pPr>
            <a:r>
              <a:rPr lang="ru-RU" sz="3200" dirty="0" smtClean="0"/>
              <a:t>Пример программы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ru-RU" sz="3200" dirty="0" smtClean="0"/>
              <a:t> с использованием массива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557338"/>
            <a:ext cx="8229600" cy="489585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/>
              <a:t>program</a:t>
            </a:r>
            <a:r>
              <a:rPr lang="en-US" sz="2400" smtClean="0"/>
              <a:t> Maximum;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/>
              <a:t>var</a:t>
            </a:r>
            <a:r>
              <a:rPr lang="en-US" sz="2400" smtClean="0"/>
              <a:t> 	A :	array [1..5] of integer;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	i, max : integer; 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/>
              <a:t>begin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for i:=1 to 5 do read( A[i] );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max:= A[1];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for i:=2 to 5 do if A[i] &gt; max then max:= A[i];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/>
              <a:t>	write(max);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smtClean="0"/>
              <a:t>end.</a:t>
            </a:r>
            <a:endParaRPr lang="ru-RU" sz="2400" b="1" smtClean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smtClean="0"/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i="1" smtClean="0"/>
              <a:t>Вопрос: как изменится программа, если чисел станет 10?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i="1" smtClean="0"/>
              <a:t>Вопрос: как изменится программа, если чисел станет 1000?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i="1" smtClean="0"/>
              <a:t>Вопрос: как изменится программа, если числа будут действительными?</a:t>
            </a:r>
          </a:p>
        </p:txBody>
      </p:sp>
      <p:sp>
        <p:nvSpPr>
          <p:cNvPr id="23556" name="Line 2"/>
          <p:cNvSpPr>
            <a:spLocks noChangeShapeType="1"/>
          </p:cNvSpPr>
          <p:nvPr/>
        </p:nvSpPr>
        <p:spPr bwMode="auto">
          <a:xfrm>
            <a:off x="376238" y="1412875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 l="16828" t="27774" r="11116" b="14641"/>
          <a:stretch>
            <a:fillRect/>
          </a:stretch>
        </p:blipFill>
        <p:spPr bwMode="auto">
          <a:xfrm>
            <a:off x="539750" y="1052513"/>
            <a:ext cx="7545388" cy="4824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l="18010" t="30727" r="11707" b="14641"/>
          <a:stretch>
            <a:fillRect/>
          </a:stretch>
        </p:blipFill>
        <p:spPr bwMode="auto">
          <a:xfrm>
            <a:off x="323850" y="981075"/>
            <a:ext cx="8569325" cy="5327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765175"/>
            <a:ext cx="7785100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913" y="620713"/>
            <a:ext cx="693261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44675"/>
            <a:ext cx="867886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ixel">
  <a:themeElements>
    <a:clrScheme name="Другая 75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F2F2F2"/>
      </a:hlink>
      <a:folHlink>
        <a:srgbClr val="D8D8D8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937</Words>
  <Application>Microsoft Office PowerPoint</Application>
  <PresentationFormat>Экран (4:3)</PresentationFormat>
  <Paragraphs>219</Paragraphs>
  <Slides>22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Arial Black</vt:lpstr>
      <vt:lpstr>Times New Roman</vt:lpstr>
      <vt:lpstr>Wingdings</vt:lpstr>
      <vt:lpstr>Courier New</vt:lpstr>
      <vt:lpstr>Georgia</vt:lpstr>
      <vt:lpstr>1_Pixel</vt:lpstr>
      <vt:lpstr>Массивы</vt:lpstr>
      <vt:lpstr>Определения</vt:lpstr>
      <vt:lpstr>Слайд 3</vt:lpstr>
      <vt:lpstr>Слайд 4</vt:lpstr>
      <vt:lpstr>Слайд 5</vt:lpstr>
      <vt:lpstr>Слайд 6</vt:lpstr>
      <vt:lpstr>Слайд 7</vt:lpstr>
      <vt:lpstr>Определения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ОБРАБОТКА МАССИВА </vt:lpstr>
      <vt:lpstr>Использование  элемента массива</vt:lpstr>
      <vt:lpstr>Пример программы  с использованием массива</vt:lpstr>
      <vt:lpstr>Слайд 19</vt:lpstr>
      <vt:lpstr>Слайд 20</vt:lpstr>
      <vt:lpstr>Слайд 21</vt:lpstr>
      <vt:lpstr>Слайд 22</vt:lpstr>
    </vt:vector>
  </TitlesOfParts>
  <Company>school 842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Массивы</dc:title>
  <dc:creator>Admin</dc:creator>
  <cp:lastModifiedBy>bliss</cp:lastModifiedBy>
  <cp:revision>55</cp:revision>
  <dcterms:created xsi:type="dcterms:W3CDTF">2008-01-19T06:59:45Z</dcterms:created>
  <dcterms:modified xsi:type="dcterms:W3CDTF">2016-02-24T19:06:30Z</dcterms:modified>
</cp:coreProperties>
</file>