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</p:sldMasterIdLst>
  <p:notesMasterIdLst>
    <p:notesMasterId r:id="rId18"/>
  </p:notesMasterIdLst>
  <p:sldIdLst>
    <p:sldId id="256" r:id="rId2"/>
    <p:sldId id="261" r:id="rId3"/>
    <p:sldId id="262" r:id="rId4"/>
    <p:sldId id="295" r:id="rId5"/>
    <p:sldId id="293" r:id="rId6"/>
    <p:sldId id="290" r:id="rId7"/>
    <p:sldId id="305" r:id="rId8"/>
    <p:sldId id="297" r:id="rId9"/>
    <p:sldId id="301" r:id="rId10"/>
    <p:sldId id="302" r:id="rId11"/>
    <p:sldId id="292" r:id="rId12"/>
    <p:sldId id="300" r:id="rId13"/>
    <p:sldId id="309" r:id="rId14"/>
    <p:sldId id="311" r:id="rId15"/>
    <p:sldId id="306" r:id="rId16"/>
    <p:sldId id="307" r:id="rId17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FE2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0675" autoAdjust="0"/>
    <p:restoredTop sz="95014" autoAdjust="0"/>
  </p:normalViewPr>
  <p:slideViewPr>
    <p:cSldViewPr>
      <p:cViewPr varScale="1">
        <p:scale>
          <a:sx n="94" d="100"/>
          <a:sy n="94" d="100"/>
        </p:scale>
        <p:origin x="-108" y="-21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70" d="100"/>
          <a:sy n="70" d="100"/>
        </p:scale>
        <p:origin x="-2250" y="-90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86B3FF7E-4341-4C49-AF0A-1273565D5042}" type="datetimeFigureOut">
              <a:rPr lang="ru-RU"/>
              <a:pPr>
                <a:defRPr/>
              </a:pPr>
              <a:t>24.02.2016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64DA4523-C626-4B4A-9779-C67AC1EB304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BA80644-C20F-496E-9631-A23BCB5A0E7A}" type="slidenum">
              <a:rPr lang="ru-RU" smtClean="0"/>
              <a:pPr/>
              <a:t>13</a:t>
            </a:fld>
            <a:endParaRPr lang="ru-RU" smtClean="0"/>
          </a:p>
        </p:txBody>
      </p:sp>
      <p:sp>
        <p:nvSpPr>
          <p:cNvPr id="20483" name="Rectangle 2"/>
          <p:cNvSpPr>
            <a:spLocks noRo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43A75D5-383C-4420-A278-D3DC835FBF37}" type="slidenum">
              <a:rPr lang="ru-RU" smtClean="0"/>
              <a:pPr/>
              <a:t>14</a:t>
            </a:fld>
            <a:endParaRPr lang="ru-RU" smtClean="0"/>
          </a:p>
        </p:txBody>
      </p:sp>
      <p:sp>
        <p:nvSpPr>
          <p:cNvPr id="21507" name="Rectangle 2"/>
          <p:cNvSpPr>
            <a:spLocks noRo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ECA04FD-755B-42B5-A9EB-8CA27D4A02E6}" type="slidenum">
              <a:rPr lang="ru-RU" smtClean="0"/>
              <a:pPr/>
              <a:t>15</a:t>
            </a:fld>
            <a:endParaRPr lang="ru-RU" smtClean="0"/>
          </a:p>
        </p:txBody>
      </p:sp>
      <p:sp>
        <p:nvSpPr>
          <p:cNvPr id="22531" name="Rectangle 2"/>
          <p:cNvSpPr>
            <a:spLocks noRo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55EBD18-2676-43D3-BF5B-28A6F3B32B5E}" type="slidenum">
              <a:rPr lang="ru-RU" smtClean="0"/>
              <a:pPr/>
              <a:t>16</a:t>
            </a:fld>
            <a:endParaRPr lang="ru-RU" smtClean="0"/>
          </a:p>
        </p:txBody>
      </p:sp>
      <p:sp>
        <p:nvSpPr>
          <p:cNvPr id="23555" name="Rectangle 2"/>
          <p:cNvSpPr>
            <a:spLocks noRo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2"/>
          <p:cNvSpPr>
            <a:spLocks noChangeShapeType="1"/>
          </p:cNvSpPr>
          <p:nvPr/>
        </p:nvSpPr>
        <p:spPr bwMode="auto">
          <a:xfrm>
            <a:off x="7315200" y="1066800"/>
            <a:ext cx="0" cy="449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grpSp>
        <p:nvGrpSpPr>
          <p:cNvPr id="5" name="Group 8"/>
          <p:cNvGrpSpPr>
            <a:grpSpLocks/>
          </p:cNvGrpSpPr>
          <p:nvPr/>
        </p:nvGrpSpPr>
        <p:grpSpPr bwMode="auto">
          <a:xfrm>
            <a:off x="7493000" y="2992438"/>
            <a:ext cx="1338263" cy="2189162"/>
            <a:chOff x="4704" y="1885"/>
            <a:chExt cx="843" cy="1379"/>
          </a:xfrm>
        </p:grpSpPr>
        <p:sp>
          <p:nvSpPr>
            <p:cNvPr id="6" name="Oval 9"/>
            <p:cNvSpPr>
              <a:spLocks noChangeArrowheads="1"/>
            </p:cNvSpPr>
            <p:nvPr/>
          </p:nvSpPr>
          <p:spPr bwMode="auto">
            <a:xfrm>
              <a:off x="4704" y="1885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" name="Oval 10"/>
            <p:cNvSpPr>
              <a:spLocks noChangeArrowheads="1"/>
            </p:cNvSpPr>
            <p:nvPr/>
          </p:nvSpPr>
          <p:spPr bwMode="auto">
            <a:xfrm>
              <a:off x="4883" y="1885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8" name="Oval 11"/>
            <p:cNvSpPr>
              <a:spLocks noChangeArrowheads="1"/>
            </p:cNvSpPr>
            <p:nvPr/>
          </p:nvSpPr>
          <p:spPr bwMode="auto">
            <a:xfrm>
              <a:off x="5062" y="1885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9" name="Oval 12"/>
            <p:cNvSpPr>
              <a:spLocks noChangeArrowheads="1"/>
            </p:cNvSpPr>
            <p:nvPr/>
          </p:nvSpPr>
          <p:spPr bwMode="auto">
            <a:xfrm>
              <a:off x="4704" y="2064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" name="Oval 13"/>
            <p:cNvSpPr>
              <a:spLocks noChangeArrowheads="1"/>
            </p:cNvSpPr>
            <p:nvPr/>
          </p:nvSpPr>
          <p:spPr bwMode="auto">
            <a:xfrm>
              <a:off x="4883" y="2064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1" name="Oval 14"/>
            <p:cNvSpPr>
              <a:spLocks noChangeArrowheads="1"/>
            </p:cNvSpPr>
            <p:nvPr/>
          </p:nvSpPr>
          <p:spPr bwMode="auto">
            <a:xfrm>
              <a:off x="5062" y="2064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2" name="Oval 15"/>
            <p:cNvSpPr>
              <a:spLocks noChangeArrowheads="1"/>
            </p:cNvSpPr>
            <p:nvPr/>
          </p:nvSpPr>
          <p:spPr bwMode="auto">
            <a:xfrm>
              <a:off x="5241" y="2064"/>
              <a:ext cx="127" cy="12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3" name="Oval 16"/>
            <p:cNvSpPr>
              <a:spLocks noChangeArrowheads="1"/>
            </p:cNvSpPr>
            <p:nvPr/>
          </p:nvSpPr>
          <p:spPr bwMode="auto">
            <a:xfrm>
              <a:off x="4704" y="2243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4" name="Oval 17"/>
            <p:cNvSpPr>
              <a:spLocks noChangeArrowheads="1"/>
            </p:cNvSpPr>
            <p:nvPr/>
          </p:nvSpPr>
          <p:spPr bwMode="auto">
            <a:xfrm>
              <a:off x="4883" y="2243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5" name="Oval 18"/>
            <p:cNvSpPr>
              <a:spLocks noChangeArrowheads="1"/>
            </p:cNvSpPr>
            <p:nvPr/>
          </p:nvSpPr>
          <p:spPr bwMode="auto">
            <a:xfrm>
              <a:off x="5062" y="2243"/>
              <a:ext cx="127" cy="12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6" name="Oval 19"/>
            <p:cNvSpPr>
              <a:spLocks noChangeArrowheads="1"/>
            </p:cNvSpPr>
            <p:nvPr/>
          </p:nvSpPr>
          <p:spPr bwMode="auto">
            <a:xfrm>
              <a:off x="5241" y="2243"/>
              <a:ext cx="127" cy="12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7" name="Oval 20"/>
            <p:cNvSpPr>
              <a:spLocks noChangeArrowheads="1"/>
            </p:cNvSpPr>
            <p:nvPr/>
          </p:nvSpPr>
          <p:spPr bwMode="auto">
            <a:xfrm>
              <a:off x="5420" y="2243"/>
              <a:ext cx="127" cy="12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8" name="Oval 21"/>
            <p:cNvSpPr>
              <a:spLocks noChangeArrowheads="1"/>
            </p:cNvSpPr>
            <p:nvPr/>
          </p:nvSpPr>
          <p:spPr bwMode="auto">
            <a:xfrm>
              <a:off x="4704" y="2421"/>
              <a:ext cx="127" cy="128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9" name="Oval 22"/>
            <p:cNvSpPr>
              <a:spLocks noChangeArrowheads="1"/>
            </p:cNvSpPr>
            <p:nvPr/>
          </p:nvSpPr>
          <p:spPr bwMode="auto">
            <a:xfrm>
              <a:off x="4883" y="2421"/>
              <a:ext cx="127" cy="128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0" name="Oval 23"/>
            <p:cNvSpPr>
              <a:spLocks noChangeArrowheads="1"/>
            </p:cNvSpPr>
            <p:nvPr/>
          </p:nvSpPr>
          <p:spPr bwMode="auto">
            <a:xfrm>
              <a:off x="5062" y="2421"/>
              <a:ext cx="127" cy="128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1" name="Oval 24"/>
            <p:cNvSpPr>
              <a:spLocks noChangeArrowheads="1"/>
            </p:cNvSpPr>
            <p:nvPr/>
          </p:nvSpPr>
          <p:spPr bwMode="auto">
            <a:xfrm>
              <a:off x="5241" y="2421"/>
              <a:ext cx="127" cy="128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2" name="Oval 25"/>
            <p:cNvSpPr>
              <a:spLocks noChangeArrowheads="1"/>
            </p:cNvSpPr>
            <p:nvPr/>
          </p:nvSpPr>
          <p:spPr bwMode="auto">
            <a:xfrm>
              <a:off x="4704" y="2600"/>
              <a:ext cx="127" cy="128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3" name="Oval 26"/>
            <p:cNvSpPr>
              <a:spLocks noChangeArrowheads="1"/>
            </p:cNvSpPr>
            <p:nvPr/>
          </p:nvSpPr>
          <p:spPr bwMode="auto">
            <a:xfrm>
              <a:off x="4883" y="2600"/>
              <a:ext cx="127" cy="128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4" name="Oval 27"/>
            <p:cNvSpPr>
              <a:spLocks noChangeArrowheads="1"/>
            </p:cNvSpPr>
            <p:nvPr/>
          </p:nvSpPr>
          <p:spPr bwMode="auto">
            <a:xfrm>
              <a:off x="5062" y="2600"/>
              <a:ext cx="127" cy="128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5" name="Oval 28"/>
            <p:cNvSpPr>
              <a:spLocks noChangeArrowheads="1"/>
            </p:cNvSpPr>
            <p:nvPr/>
          </p:nvSpPr>
          <p:spPr bwMode="auto">
            <a:xfrm>
              <a:off x="5241" y="2600"/>
              <a:ext cx="127" cy="128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6" name="Oval 29"/>
            <p:cNvSpPr>
              <a:spLocks noChangeArrowheads="1"/>
            </p:cNvSpPr>
            <p:nvPr/>
          </p:nvSpPr>
          <p:spPr bwMode="auto">
            <a:xfrm>
              <a:off x="5420" y="2600"/>
              <a:ext cx="127" cy="128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7" name="Oval 30"/>
            <p:cNvSpPr>
              <a:spLocks noChangeArrowheads="1"/>
            </p:cNvSpPr>
            <p:nvPr/>
          </p:nvSpPr>
          <p:spPr bwMode="auto">
            <a:xfrm>
              <a:off x="4704" y="2779"/>
              <a:ext cx="127" cy="12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8" name="Oval 31"/>
            <p:cNvSpPr>
              <a:spLocks noChangeArrowheads="1"/>
            </p:cNvSpPr>
            <p:nvPr/>
          </p:nvSpPr>
          <p:spPr bwMode="auto">
            <a:xfrm>
              <a:off x="4883" y="2779"/>
              <a:ext cx="127" cy="12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9" name="Oval 32"/>
            <p:cNvSpPr>
              <a:spLocks noChangeArrowheads="1"/>
            </p:cNvSpPr>
            <p:nvPr/>
          </p:nvSpPr>
          <p:spPr bwMode="auto">
            <a:xfrm>
              <a:off x="5062" y="2779"/>
              <a:ext cx="127" cy="12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0" name="Oval 33"/>
            <p:cNvSpPr>
              <a:spLocks noChangeArrowheads="1"/>
            </p:cNvSpPr>
            <p:nvPr/>
          </p:nvSpPr>
          <p:spPr bwMode="auto">
            <a:xfrm>
              <a:off x="5241" y="2779"/>
              <a:ext cx="127" cy="127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1" name="Oval 34"/>
            <p:cNvSpPr>
              <a:spLocks noChangeArrowheads="1"/>
            </p:cNvSpPr>
            <p:nvPr/>
          </p:nvSpPr>
          <p:spPr bwMode="auto">
            <a:xfrm>
              <a:off x="4704" y="2958"/>
              <a:ext cx="127" cy="12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2" name="Oval 35"/>
            <p:cNvSpPr>
              <a:spLocks noChangeArrowheads="1"/>
            </p:cNvSpPr>
            <p:nvPr/>
          </p:nvSpPr>
          <p:spPr bwMode="auto">
            <a:xfrm>
              <a:off x="4883" y="2958"/>
              <a:ext cx="127" cy="12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3" name="Oval 36"/>
            <p:cNvSpPr>
              <a:spLocks noChangeArrowheads="1"/>
            </p:cNvSpPr>
            <p:nvPr/>
          </p:nvSpPr>
          <p:spPr bwMode="auto">
            <a:xfrm>
              <a:off x="5062" y="2958"/>
              <a:ext cx="127" cy="127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4" name="Oval 37"/>
            <p:cNvSpPr>
              <a:spLocks noChangeArrowheads="1"/>
            </p:cNvSpPr>
            <p:nvPr/>
          </p:nvSpPr>
          <p:spPr bwMode="auto">
            <a:xfrm>
              <a:off x="5241" y="2958"/>
              <a:ext cx="127" cy="127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5" name="Oval 38"/>
            <p:cNvSpPr>
              <a:spLocks noChangeArrowheads="1"/>
            </p:cNvSpPr>
            <p:nvPr/>
          </p:nvSpPr>
          <p:spPr bwMode="auto">
            <a:xfrm>
              <a:off x="4883" y="3137"/>
              <a:ext cx="127" cy="127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6" name="Oval 39"/>
            <p:cNvSpPr>
              <a:spLocks noChangeArrowheads="1"/>
            </p:cNvSpPr>
            <p:nvPr/>
          </p:nvSpPr>
          <p:spPr bwMode="auto">
            <a:xfrm>
              <a:off x="5241" y="3137"/>
              <a:ext cx="127" cy="127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37" name="Line 40"/>
          <p:cNvSpPr>
            <a:spLocks noChangeShapeType="1"/>
          </p:cNvSpPr>
          <p:nvPr/>
        </p:nvSpPr>
        <p:spPr bwMode="auto">
          <a:xfrm>
            <a:off x="304800" y="2819400"/>
            <a:ext cx="82296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315913" y="466725"/>
            <a:ext cx="6781800" cy="2133600"/>
          </a:xfrm>
        </p:spPr>
        <p:txBody>
          <a:bodyPr/>
          <a:lstStyle>
            <a:lvl1pPr algn="r">
              <a:defRPr sz="4800"/>
            </a:lvl1pPr>
          </a:lstStyle>
          <a:p>
            <a:r>
              <a:rPr lang="ru-RU" altLang="en-US"/>
              <a:t>Образец заголовка</a:t>
            </a:r>
          </a:p>
        </p:txBody>
      </p:sp>
      <p:sp>
        <p:nvSpPr>
          <p:cNvPr id="1331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849313" y="3049588"/>
            <a:ext cx="6248400" cy="2362200"/>
          </a:xfrm>
        </p:spPr>
        <p:txBody>
          <a:bodyPr/>
          <a:lstStyle>
            <a:lvl1pPr marL="0" indent="0" algn="r">
              <a:buFont typeface="Wingdings" pitchFamily="2" charset="2"/>
              <a:buNone/>
              <a:defRPr sz="3200"/>
            </a:lvl1pPr>
          </a:lstStyle>
          <a:p>
            <a:r>
              <a:rPr lang="ru-RU" altLang="en-US"/>
              <a:t>Образец подзаголовка</a:t>
            </a:r>
          </a:p>
        </p:txBody>
      </p:sp>
      <p:sp>
        <p:nvSpPr>
          <p:cNvPr id="38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39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40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D0FD89-0E4B-4515-8B02-FA3170C3F10B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D564DA-A10D-4DBD-964C-906F9A5CE253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1A3095-04FB-48A8-9059-8C2F8643A87C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719263"/>
            <a:ext cx="4038600" cy="44116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719263"/>
            <a:ext cx="4038600" cy="44116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FC5AF7-379C-40FD-AD91-7B1F378DF68B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B2899E-D01F-4922-B2F6-1DFA0ADF1302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9C1FC1-9D7C-4C34-9F53-14ACC76D185F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E29B78-0134-4376-9D3F-016C710F879F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DA8516-C4EA-4906-A167-6C8B087C86F6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4D2B62-708B-47A7-BCD9-440785B17CBD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1B858E-2096-4415-8AE4-D1D0FA196E18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22238"/>
            <a:ext cx="2057400" cy="6008687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22238"/>
            <a:ext cx="6019800" cy="600868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80E534-D980-461F-81CC-22B1B786C976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22238"/>
            <a:ext cx="7543800" cy="12954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719263"/>
            <a:ext cx="4038600" cy="441166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719263"/>
            <a:ext cx="4038600" cy="441166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081408-17B3-44EA-8034-F7D9A9ED0CC9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Line 2"/>
          <p:cNvSpPr>
            <a:spLocks noChangeShapeType="1"/>
          </p:cNvSpPr>
          <p:nvPr/>
        </p:nvSpPr>
        <p:spPr bwMode="auto">
          <a:xfrm>
            <a:off x="7962900" y="152400"/>
            <a:ext cx="0" cy="1524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22238"/>
            <a:ext cx="75438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 smtClean="0"/>
              <a:t>Образец заголовка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719263"/>
            <a:ext cx="8229600" cy="4411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 smtClean="0"/>
              <a:t>Образец текста</a:t>
            </a:r>
          </a:p>
          <a:p>
            <a:pPr lvl="1"/>
            <a:r>
              <a:rPr lang="ru-RU" altLang="en-US" smtClean="0"/>
              <a:t>Второй уровень</a:t>
            </a:r>
          </a:p>
          <a:p>
            <a:pPr lvl="2"/>
            <a:r>
              <a:rPr lang="ru-RU" altLang="en-US" smtClean="0"/>
              <a:t>Третий уровень</a:t>
            </a:r>
          </a:p>
          <a:p>
            <a:pPr lvl="3"/>
            <a:r>
              <a:rPr lang="ru-RU" altLang="en-US" smtClean="0"/>
              <a:t>Четвертый уровень</a:t>
            </a:r>
          </a:p>
          <a:p>
            <a:pPr lvl="4"/>
            <a:r>
              <a:rPr lang="ru-RU" altLang="en-US" smtClean="0"/>
              <a:t>Пятый уровень</a:t>
            </a:r>
          </a:p>
        </p:txBody>
      </p:sp>
      <p:sp>
        <p:nvSpPr>
          <p:cNvPr id="12293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12294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12295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pPr>
              <a:defRPr/>
            </a:pPr>
            <a:fld id="{FF5ABC99-8FA9-45A8-AEA9-C902F76DE029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  <p:grpSp>
        <p:nvGrpSpPr>
          <p:cNvPr id="1032" name="Group 8"/>
          <p:cNvGrpSpPr>
            <a:grpSpLocks/>
          </p:cNvGrpSpPr>
          <p:nvPr/>
        </p:nvGrpSpPr>
        <p:grpSpPr bwMode="auto">
          <a:xfrm>
            <a:off x="8153400" y="152400"/>
            <a:ext cx="792163" cy="1295400"/>
            <a:chOff x="5136" y="960"/>
            <a:chExt cx="528" cy="864"/>
          </a:xfrm>
        </p:grpSpPr>
        <p:sp>
          <p:nvSpPr>
            <p:cNvPr id="1033" name="Oval 9"/>
            <p:cNvSpPr>
              <a:spLocks noChangeArrowheads="1"/>
            </p:cNvSpPr>
            <p:nvPr/>
          </p:nvSpPr>
          <p:spPr bwMode="auto">
            <a:xfrm>
              <a:off x="5136" y="960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34" name="Oval 10"/>
            <p:cNvSpPr>
              <a:spLocks noChangeArrowheads="1"/>
            </p:cNvSpPr>
            <p:nvPr/>
          </p:nvSpPr>
          <p:spPr bwMode="auto">
            <a:xfrm>
              <a:off x="5248" y="960"/>
              <a:ext cx="79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35" name="Oval 11"/>
            <p:cNvSpPr>
              <a:spLocks noChangeArrowheads="1"/>
            </p:cNvSpPr>
            <p:nvPr/>
          </p:nvSpPr>
          <p:spPr bwMode="auto">
            <a:xfrm>
              <a:off x="5360" y="960"/>
              <a:ext cx="76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36" name="Oval 12"/>
            <p:cNvSpPr>
              <a:spLocks noChangeArrowheads="1"/>
            </p:cNvSpPr>
            <p:nvPr/>
          </p:nvSpPr>
          <p:spPr bwMode="auto">
            <a:xfrm>
              <a:off x="5136" y="1072"/>
              <a:ext cx="80" cy="7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37" name="Oval 13"/>
            <p:cNvSpPr>
              <a:spLocks noChangeArrowheads="1"/>
            </p:cNvSpPr>
            <p:nvPr/>
          </p:nvSpPr>
          <p:spPr bwMode="auto">
            <a:xfrm>
              <a:off x="5248" y="1072"/>
              <a:ext cx="79" cy="7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38" name="Oval 14"/>
            <p:cNvSpPr>
              <a:spLocks noChangeArrowheads="1"/>
            </p:cNvSpPr>
            <p:nvPr/>
          </p:nvSpPr>
          <p:spPr bwMode="auto">
            <a:xfrm>
              <a:off x="5360" y="1072"/>
              <a:ext cx="76" cy="7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39" name="Oval 15"/>
            <p:cNvSpPr>
              <a:spLocks noChangeArrowheads="1"/>
            </p:cNvSpPr>
            <p:nvPr/>
          </p:nvSpPr>
          <p:spPr bwMode="auto">
            <a:xfrm>
              <a:off x="5472" y="1072"/>
              <a:ext cx="75" cy="7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40" name="Oval 16"/>
            <p:cNvSpPr>
              <a:spLocks noChangeArrowheads="1"/>
            </p:cNvSpPr>
            <p:nvPr/>
          </p:nvSpPr>
          <p:spPr bwMode="auto">
            <a:xfrm>
              <a:off x="5136" y="1184"/>
              <a:ext cx="80" cy="75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41" name="Oval 17"/>
            <p:cNvSpPr>
              <a:spLocks noChangeArrowheads="1"/>
            </p:cNvSpPr>
            <p:nvPr/>
          </p:nvSpPr>
          <p:spPr bwMode="auto">
            <a:xfrm>
              <a:off x="5248" y="1184"/>
              <a:ext cx="79" cy="75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42" name="Oval 18"/>
            <p:cNvSpPr>
              <a:spLocks noChangeArrowheads="1"/>
            </p:cNvSpPr>
            <p:nvPr/>
          </p:nvSpPr>
          <p:spPr bwMode="auto">
            <a:xfrm>
              <a:off x="5360" y="1184"/>
              <a:ext cx="76" cy="75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43" name="Oval 19"/>
            <p:cNvSpPr>
              <a:spLocks noChangeArrowheads="1"/>
            </p:cNvSpPr>
            <p:nvPr/>
          </p:nvSpPr>
          <p:spPr bwMode="auto">
            <a:xfrm>
              <a:off x="5472" y="1184"/>
              <a:ext cx="75" cy="75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44" name="Oval 20"/>
            <p:cNvSpPr>
              <a:spLocks noChangeArrowheads="1"/>
            </p:cNvSpPr>
            <p:nvPr/>
          </p:nvSpPr>
          <p:spPr bwMode="auto">
            <a:xfrm>
              <a:off x="5584" y="1184"/>
              <a:ext cx="80" cy="75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45" name="Oval 21"/>
            <p:cNvSpPr>
              <a:spLocks noChangeArrowheads="1"/>
            </p:cNvSpPr>
            <p:nvPr/>
          </p:nvSpPr>
          <p:spPr bwMode="auto">
            <a:xfrm>
              <a:off x="5136" y="1296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46" name="Oval 22"/>
            <p:cNvSpPr>
              <a:spLocks noChangeArrowheads="1"/>
            </p:cNvSpPr>
            <p:nvPr/>
          </p:nvSpPr>
          <p:spPr bwMode="auto">
            <a:xfrm>
              <a:off x="5248" y="1296"/>
              <a:ext cx="79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47" name="Oval 23"/>
            <p:cNvSpPr>
              <a:spLocks noChangeArrowheads="1"/>
            </p:cNvSpPr>
            <p:nvPr/>
          </p:nvSpPr>
          <p:spPr bwMode="auto">
            <a:xfrm>
              <a:off x="5360" y="1296"/>
              <a:ext cx="76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48" name="Oval 24"/>
            <p:cNvSpPr>
              <a:spLocks noChangeArrowheads="1"/>
            </p:cNvSpPr>
            <p:nvPr/>
          </p:nvSpPr>
          <p:spPr bwMode="auto">
            <a:xfrm>
              <a:off x="5472" y="1296"/>
              <a:ext cx="75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49" name="Oval 25"/>
            <p:cNvSpPr>
              <a:spLocks noChangeArrowheads="1"/>
            </p:cNvSpPr>
            <p:nvPr/>
          </p:nvSpPr>
          <p:spPr bwMode="auto">
            <a:xfrm>
              <a:off x="5136" y="1408"/>
              <a:ext cx="80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50" name="Oval 26"/>
            <p:cNvSpPr>
              <a:spLocks noChangeArrowheads="1"/>
            </p:cNvSpPr>
            <p:nvPr/>
          </p:nvSpPr>
          <p:spPr bwMode="auto">
            <a:xfrm>
              <a:off x="5248" y="1408"/>
              <a:ext cx="79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51" name="Oval 27"/>
            <p:cNvSpPr>
              <a:spLocks noChangeArrowheads="1"/>
            </p:cNvSpPr>
            <p:nvPr/>
          </p:nvSpPr>
          <p:spPr bwMode="auto">
            <a:xfrm>
              <a:off x="5360" y="1408"/>
              <a:ext cx="76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52" name="Oval 28"/>
            <p:cNvSpPr>
              <a:spLocks noChangeArrowheads="1"/>
            </p:cNvSpPr>
            <p:nvPr/>
          </p:nvSpPr>
          <p:spPr bwMode="auto">
            <a:xfrm>
              <a:off x="5472" y="1408"/>
              <a:ext cx="75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53" name="Oval 29"/>
            <p:cNvSpPr>
              <a:spLocks noChangeArrowheads="1"/>
            </p:cNvSpPr>
            <p:nvPr/>
          </p:nvSpPr>
          <p:spPr bwMode="auto">
            <a:xfrm>
              <a:off x="5584" y="1408"/>
              <a:ext cx="80" cy="80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54" name="Oval 30"/>
            <p:cNvSpPr>
              <a:spLocks noChangeArrowheads="1"/>
            </p:cNvSpPr>
            <p:nvPr/>
          </p:nvSpPr>
          <p:spPr bwMode="auto">
            <a:xfrm>
              <a:off x="5136" y="1520"/>
              <a:ext cx="80" cy="79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55" name="Oval 31"/>
            <p:cNvSpPr>
              <a:spLocks noChangeArrowheads="1"/>
            </p:cNvSpPr>
            <p:nvPr/>
          </p:nvSpPr>
          <p:spPr bwMode="auto">
            <a:xfrm>
              <a:off x="5248" y="1520"/>
              <a:ext cx="79" cy="79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56" name="Oval 32"/>
            <p:cNvSpPr>
              <a:spLocks noChangeArrowheads="1"/>
            </p:cNvSpPr>
            <p:nvPr/>
          </p:nvSpPr>
          <p:spPr bwMode="auto">
            <a:xfrm>
              <a:off x="5360" y="1520"/>
              <a:ext cx="76" cy="79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57" name="Oval 33"/>
            <p:cNvSpPr>
              <a:spLocks noChangeArrowheads="1"/>
            </p:cNvSpPr>
            <p:nvPr/>
          </p:nvSpPr>
          <p:spPr bwMode="auto">
            <a:xfrm>
              <a:off x="5472" y="1520"/>
              <a:ext cx="75" cy="79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58" name="Oval 34"/>
            <p:cNvSpPr>
              <a:spLocks noChangeArrowheads="1"/>
            </p:cNvSpPr>
            <p:nvPr/>
          </p:nvSpPr>
          <p:spPr bwMode="auto">
            <a:xfrm>
              <a:off x="5136" y="1632"/>
              <a:ext cx="80" cy="75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59" name="Oval 35"/>
            <p:cNvSpPr>
              <a:spLocks noChangeArrowheads="1"/>
            </p:cNvSpPr>
            <p:nvPr/>
          </p:nvSpPr>
          <p:spPr bwMode="auto">
            <a:xfrm>
              <a:off x="5248" y="1632"/>
              <a:ext cx="79" cy="75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60" name="Oval 36"/>
            <p:cNvSpPr>
              <a:spLocks noChangeArrowheads="1"/>
            </p:cNvSpPr>
            <p:nvPr/>
          </p:nvSpPr>
          <p:spPr bwMode="auto">
            <a:xfrm>
              <a:off x="5360" y="1632"/>
              <a:ext cx="76" cy="75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61" name="Oval 37"/>
            <p:cNvSpPr>
              <a:spLocks noChangeArrowheads="1"/>
            </p:cNvSpPr>
            <p:nvPr/>
          </p:nvSpPr>
          <p:spPr bwMode="auto">
            <a:xfrm>
              <a:off x="5472" y="1632"/>
              <a:ext cx="75" cy="75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62" name="Oval 38"/>
            <p:cNvSpPr>
              <a:spLocks noChangeArrowheads="1"/>
            </p:cNvSpPr>
            <p:nvPr/>
          </p:nvSpPr>
          <p:spPr bwMode="auto">
            <a:xfrm>
              <a:off x="5248" y="1744"/>
              <a:ext cx="79" cy="80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63" name="Oval 39"/>
            <p:cNvSpPr>
              <a:spLocks noChangeArrowheads="1"/>
            </p:cNvSpPr>
            <p:nvPr/>
          </p:nvSpPr>
          <p:spPr bwMode="auto">
            <a:xfrm>
              <a:off x="5472" y="1744"/>
              <a:ext cx="75" cy="80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30" r:id="rId2"/>
    <p:sldLayoutId id="2147483731" r:id="rId3"/>
    <p:sldLayoutId id="2147483732" r:id="rId4"/>
    <p:sldLayoutId id="2147483733" r:id="rId5"/>
    <p:sldLayoutId id="2147483734" r:id="rId6"/>
    <p:sldLayoutId id="2147483735" r:id="rId7"/>
    <p:sldLayoutId id="2147483736" r:id="rId8"/>
    <p:sldLayoutId id="2147483737" r:id="rId9"/>
    <p:sldLayoutId id="2147483738" r:id="rId10"/>
    <p:sldLayoutId id="2147483739" r:id="rId11"/>
    <p:sldLayoutId id="2147483740" r:id="rId12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l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92150" indent="-3476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l"/>
        <a:defRPr sz="2600">
          <a:solidFill>
            <a:schemeClr val="tx1"/>
          </a:solidFill>
          <a:latin typeface="+mn-lt"/>
        </a:defRPr>
      </a:lvl2pPr>
      <a:lvl3pPr marL="987425" indent="-29368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l"/>
        <a:defRPr sz="2300">
          <a:solidFill>
            <a:schemeClr val="tx1"/>
          </a:solidFill>
          <a:latin typeface="+mn-lt"/>
        </a:defRPr>
      </a:lvl3pPr>
      <a:lvl4pPr marL="1281113" indent="-2921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4pPr>
      <a:lvl5pPr marL="1598613" indent="-315913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0558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5130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29702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4274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68313" y="981075"/>
            <a:ext cx="6781800" cy="1412875"/>
          </a:xfrm>
        </p:spPr>
        <p:txBody>
          <a:bodyPr/>
          <a:lstStyle/>
          <a:p>
            <a:pPr algn="ctr" eaLnBrk="1" hangingPunct="1"/>
            <a:r>
              <a:rPr lang="ru-RU" smtClean="0"/>
              <a:t/>
            </a:r>
            <a:br>
              <a:rPr lang="ru-RU" smtClean="0"/>
            </a:br>
            <a:r>
              <a:rPr lang="en-US" sz="8000" smtClean="0"/>
              <a:t>PASCAL</a:t>
            </a:r>
            <a:endParaRPr lang="ru-RU" sz="80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noProof="1" smtClean="0"/>
              <a:t>PascalABC</a:t>
            </a:r>
          </a:p>
        </p:txBody>
      </p:sp>
      <p:pic>
        <p:nvPicPr>
          <p:cNvPr id="4099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650" y="1481138"/>
            <a:ext cx="7561263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0" name="AutoShape 5"/>
          <p:cNvSpPr>
            <a:spLocks noChangeArrowheads="1"/>
          </p:cNvSpPr>
          <p:nvPr/>
        </p:nvSpPr>
        <p:spPr bwMode="auto">
          <a:xfrm>
            <a:off x="3416300" y="2708275"/>
            <a:ext cx="5470525" cy="792163"/>
          </a:xfrm>
          <a:prstGeom prst="wedgeRectCallout">
            <a:avLst>
              <a:gd name="adj1" fmla="val -48210"/>
              <a:gd name="adj2" fmla="val -144385"/>
            </a:avLst>
          </a:prstGeom>
          <a:solidFill>
            <a:schemeClr val="accent1">
              <a:lumMod val="40000"/>
              <a:lumOff val="60000"/>
            </a:schemeClr>
          </a:solidFill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>
              <a:defRPr/>
            </a:pPr>
            <a:r>
              <a:rPr lang="ru-RU" dirty="0"/>
              <a:t>"Меню" управления всеми ресурсами ИИО (Интегрированной инструментальной оболочки).</a:t>
            </a:r>
          </a:p>
        </p:txBody>
      </p:sp>
      <p:sp>
        <p:nvSpPr>
          <p:cNvPr id="4101" name="AutoShape 6"/>
          <p:cNvSpPr>
            <a:spLocks noChangeArrowheads="1"/>
          </p:cNvSpPr>
          <p:nvPr/>
        </p:nvSpPr>
        <p:spPr bwMode="auto">
          <a:xfrm>
            <a:off x="5286375" y="5949950"/>
            <a:ext cx="3600450" cy="503238"/>
          </a:xfrm>
          <a:prstGeom prst="wedgeRectCallout">
            <a:avLst>
              <a:gd name="adj1" fmla="val -96428"/>
              <a:gd name="adj2" fmla="val -434560"/>
            </a:avLst>
          </a:prstGeom>
          <a:solidFill>
            <a:schemeClr val="accent1">
              <a:lumMod val="40000"/>
              <a:lumOff val="60000"/>
            </a:schemeClr>
          </a:solidFill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>
              <a:defRPr/>
            </a:pPr>
            <a:r>
              <a:rPr lang="ru-RU" dirty="0"/>
              <a:t>Область текстового редактора.</a:t>
            </a:r>
          </a:p>
        </p:txBody>
      </p:sp>
      <p:sp>
        <p:nvSpPr>
          <p:cNvPr id="4102" name="AutoShape 7"/>
          <p:cNvSpPr>
            <a:spLocks noChangeArrowheads="1"/>
          </p:cNvSpPr>
          <p:nvPr/>
        </p:nvSpPr>
        <p:spPr bwMode="auto">
          <a:xfrm>
            <a:off x="1908175" y="5949950"/>
            <a:ext cx="2447925" cy="431800"/>
          </a:xfrm>
          <a:prstGeom prst="wedgeRectCallout">
            <a:avLst>
              <a:gd name="adj1" fmla="val -51712"/>
              <a:gd name="adj2" fmla="val -169152"/>
            </a:avLst>
          </a:prstGeom>
          <a:solidFill>
            <a:schemeClr val="accent1">
              <a:lumMod val="40000"/>
              <a:lumOff val="60000"/>
            </a:schemeClr>
          </a:solidFill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>
              <a:defRPr/>
            </a:pPr>
            <a:r>
              <a:rPr lang="ru-RU" dirty="0"/>
              <a:t>Строка подсказок.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500063" y="1000125"/>
            <a:ext cx="7543800" cy="569913"/>
          </a:xfrm>
        </p:spPr>
        <p:txBody>
          <a:bodyPr/>
          <a:lstStyle/>
          <a:p>
            <a:pPr eaLnBrk="1" hangingPunct="1"/>
            <a:r>
              <a:rPr lang="ru-RU" sz="3500" smtClean="0"/>
              <a:t>Клавиши управления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00125" y="2143125"/>
            <a:ext cx="7532688" cy="2078038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en-US" sz="2800" b="1" noProof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CTRL+S </a:t>
            </a:r>
            <a:r>
              <a:rPr lang="en-US" sz="2800" noProof="1" smtClean="0"/>
              <a:t>–</a:t>
            </a:r>
            <a:r>
              <a:rPr lang="ru-RU" sz="2800" noProof="1" smtClean="0"/>
              <a:t>сохранить файл или </a:t>
            </a:r>
            <a:r>
              <a:rPr lang="en-US" sz="2800" noProof="1" smtClean="0"/>
              <a:t>File</a:t>
            </a:r>
            <a:r>
              <a:rPr lang="en-US" sz="2800" noProof="1" smtClean="0">
                <a:sym typeface="Wingdings" pitchFamily="2" charset="2"/>
              </a:rPr>
              <a:t>Save</a:t>
            </a:r>
            <a:endParaRPr lang="ru-RU" sz="2800" noProof="1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800" b="1" noProof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CTRL+O</a:t>
            </a:r>
            <a:r>
              <a:rPr lang="en-US" sz="2800" noProof="1" smtClean="0"/>
              <a:t>– </a:t>
            </a:r>
            <a:r>
              <a:rPr lang="ru-RU" sz="2800" noProof="1" smtClean="0"/>
              <a:t>открыть файл или</a:t>
            </a:r>
            <a:r>
              <a:rPr lang="en-US" sz="2800" noProof="1" smtClean="0"/>
              <a:t> File</a:t>
            </a:r>
            <a:r>
              <a:rPr lang="en-US" sz="2800" noProof="1" smtClean="0">
                <a:sym typeface="Wingdings" pitchFamily="2" charset="2"/>
              </a:rPr>
              <a:t>Open</a:t>
            </a:r>
            <a:endParaRPr lang="ru-RU" sz="2800" noProof="1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800" b="1" noProof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F9</a:t>
            </a:r>
            <a:r>
              <a:rPr lang="en-US" sz="2800" noProof="1" smtClean="0"/>
              <a:t> – </a:t>
            </a:r>
            <a:r>
              <a:rPr lang="ru-RU" sz="2800" noProof="1" smtClean="0"/>
              <a:t>запустить программу</a:t>
            </a:r>
            <a:endParaRPr lang="en-US" sz="2800" noProof="1" smtClean="0"/>
          </a:p>
          <a:p>
            <a:pPr eaLnBrk="1" hangingPunct="1">
              <a:buFont typeface="Wingdings" pitchFamily="2" charset="2"/>
              <a:buNone/>
              <a:defRPr/>
            </a:pPr>
            <a:endParaRPr lang="ru-RU" sz="28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ru-RU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142875" y="214313"/>
            <a:ext cx="7786688" cy="581025"/>
          </a:xfrm>
        </p:spPr>
        <p:txBody>
          <a:bodyPr/>
          <a:lstStyle/>
          <a:p>
            <a:pPr algn="ctr" eaLnBrk="1" hangingPunct="1"/>
            <a:r>
              <a:rPr lang="ru-RU" sz="3200" smtClean="0"/>
              <a:t>Структура программы в общем виде 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4313" y="1143000"/>
            <a:ext cx="8572500" cy="51435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z="4000" b="1" smtClean="0"/>
              <a:t>program</a:t>
            </a:r>
            <a:r>
              <a:rPr lang="ru-RU" sz="2800" smtClean="0"/>
              <a:t> </a:t>
            </a:r>
            <a:r>
              <a:rPr lang="ru-RU" sz="2400" smtClean="0"/>
              <a:t>(имя программы);	заголовок программы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b="1" smtClean="0"/>
              <a:t>label</a:t>
            </a:r>
            <a:r>
              <a:rPr lang="en-US" sz="2400" smtClean="0"/>
              <a:t> </a:t>
            </a:r>
            <a:r>
              <a:rPr lang="ru-RU" sz="2400" smtClean="0"/>
              <a:t>	(список меток);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b="1" smtClean="0"/>
              <a:t>const</a:t>
            </a:r>
            <a:r>
              <a:rPr lang="en-US" sz="2400" smtClean="0"/>
              <a:t> </a:t>
            </a:r>
            <a:r>
              <a:rPr lang="ru-RU" sz="2400" smtClean="0"/>
              <a:t>	(список постоянных значений);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b="1" smtClean="0"/>
              <a:t>type</a:t>
            </a:r>
            <a:r>
              <a:rPr lang="ru-RU" sz="2400" b="1" smtClean="0"/>
              <a:t>	</a:t>
            </a:r>
            <a:r>
              <a:rPr lang="ru-RU" sz="2400" smtClean="0"/>
              <a:t>(описание сложных типов данных);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4000" b="1" noProof="1" smtClean="0"/>
              <a:t>var</a:t>
            </a:r>
            <a:r>
              <a:rPr lang="en-US" sz="4000" noProof="1" smtClean="0"/>
              <a:t> </a:t>
            </a:r>
            <a:r>
              <a:rPr lang="en-US" sz="3200" noProof="1" smtClean="0"/>
              <a:t> </a:t>
            </a:r>
            <a:r>
              <a:rPr lang="ru-RU" sz="2400" smtClean="0"/>
              <a:t>	(описание данных программы);	описание переменных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3600" b="1" smtClean="0"/>
              <a:t>begin </a:t>
            </a:r>
            <a:r>
              <a:rPr lang="ru-RU" sz="2400" b="1" smtClean="0"/>
              <a:t>	</a:t>
            </a:r>
            <a:r>
              <a:rPr lang="ru-RU" sz="2400" smtClean="0"/>
              <a:t>(начало программы)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sz="2400" smtClean="0"/>
              <a:t>     	(алгоритм)</a:t>
            </a:r>
            <a:r>
              <a:rPr lang="en-US" sz="2400" smtClean="0"/>
              <a:t> {</a:t>
            </a:r>
            <a:r>
              <a:rPr lang="ru-RU" sz="2400" smtClean="0"/>
              <a:t>инструкций основной программы</a:t>
            </a:r>
            <a:r>
              <a:rPr lang="en-US" sz="2400" smtClean="0"/>
              <a:t>}</a:t>
            </a:r>
            <a:endParaRPr lang="ru-RU" sz="2400" smtClean="0"/>
          </a:p>
          <a:p>
            <a:pPr eaLnBrk="1" hangingPunct="1">
              <a:buFont typeface="Wingdings" pitchFamily="2" charset="2"/>
              <a:buNone/>
            </a:pPr>
            <a:r>
              <a:rPr lang="en-US" sz="4000" b="1" smtClean="0"/>
              <a:t>end</a:t>
            </a:r>
            <a:r>
              <a:rPr lang="ru-RU" sz="4000" b="1" smtClean="0"/>
              <a:t>.</a:t>
            </a:r>
            <a:r>
              <a:rPr lang="ru-RU" sz="2400" b="1" smtClean="0"/>
              <a:t>	</a:t>
            </a:r>
            <a:r>
              <a:rPr lang="ru-RU" sz="2400" smtClean="0"/>
              <a:t>(конец программы)	терминатор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357188" y="428625"/>
            <a:ext cx="7543800" cy="723900"/>
          </a:xfrm>
        </p:spPr>
        <p:txBody>
          <a:bodyPr/>
          <a:lstStyle/>
          <a:p>
            <a:pPr algn="ctr" eaLnBrk="1" hangingPunct="1"/>
            <a:r>
              <a:rPr lang="ru-RU" smtClean="0"/>
              <a:t>Пример программы  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42938" y="1643063"/>
            <a:ext cx="7929562" cy="3268662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i="1" noProof="1" smtClean="0"/>
              <a:t>program summa;		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i="1" noProof="1" smtClean="0"/>
              <a:t>var 	x,y,k,z: integer;	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i="1" noProof="1" smtClean="0"/>
              <a:t>begin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i="1" noProof="1" smtClean="0"/>
              <a:t>	write(‘</a:t>
            </a:r>
            <a:r>
              <a:rPr lang="ru-RU" i="1" noProof="1" smtClean="0"/>
              <a:t>Введите три числа ’);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i="1" noProof="1" smtClean="0"/>
              <a:t>   readln(x,y,k);		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i="1" noProof="1" smtClean="0"/>
              <a:t>   z:=x+y+k;	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i="1" noProof="1" smtClean="0"/>
              <a:t>   write(z);		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i="1" noProof="1" smtClean="0"/>
              <a:t>end.		</a:t>
            </a:r>
            <a:endParaRPr lang="en-US" b="1" noProof="1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357188" y="-214313"/>
            <a:ext cx="6900862" cy="1306513"/>
          </a:xfrm>
        </p:spPr>
        <p:txBody>
          <a:bodyPr/>
          <a:lstStyle/>
          <a:p>
            <a:pPr eaLnBrk="1" hangingPunct="1"/>
            <a:r>
              <a:rPr lang="ru-RU" sz="3200" smtClean="0"/>
              <a:t>Целые типы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1214438" y="1071563"/>
          <a:ext cx="6286500" cy="2378076"/>
        </p:xfrm>
        <a:graphic>
          <a:graphicData uri="http://schemas.openxmlformats.org/drawingml/2006/table">
            <a:tbl>
              <a:tblPr/>
              <a:tblGrid>
                <a:gridCol w="1916112"/>
                <a:gridCol w="2541588"/>
                <a:gridCol w="1828800"/>
              </a:tblGrid>
              <a:tr h="30488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noProof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Тип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noProof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Значение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noProof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Формат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85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noProof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shortint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noProof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-128..127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noProof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Знаковый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85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noProof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integer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noProof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-32768..32767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noProof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Знаковый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0976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noProof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longint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noProof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-2147483648.. –2147483647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noProof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Знаковый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85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noProof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byte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noProof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0..255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noProof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Беззнаковый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85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noProof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word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noProof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0..65535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noProof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Беззнаковый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714375" y="4071938"/>
          <a:ext cx="8143875" cy="2400300"/>
        </p:xfrm>
        <a:graphic>
          <a:graphicData uri="http://schemas.openxmlformats.org/drawingml/2006/table">
            <a:tbl>
              <a:tblPr/>
              <a:tblGrid>
                <a:gridCol w="1571625"/>
                <a:gridCol w="2857500"/>
                <a:gridCol w="3714750"/>
              </a:tblGrid>
              <a:tr h="5715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тип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Значение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Число значащих чисел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575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real</a:t>
                      </a: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2.9*10</a:t>
                      </a:r>
                      <a:r>
                        <a:rPr kumimoji="0" lang="en-US" sz="20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-39</a:t>
                      </a: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..1.7*10</a:t>
                      </a:r>
                      <a:r>
                        <a:rPr kumimoji="0" lang="en-US" sz="20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38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11..12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575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single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1.5*10</a:t>
                      </a:r>
                      <a:r>
                        <a:rPr kumimoji="0" lang="en-US" sz="20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-45</a:t>
                      </a: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..3.4*10</a:t>
                      </a:r>
                      <a:r>
                        <a:rPr kumimoji="0" lang="en-US" sz="20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38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7..8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575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double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5.0*10</a:t>
                      </a:r>
                      <a:r>
                        <a:rPr kumimoji="0" lang="ru-RU" sz="20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-324</a:t>
                      </a: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..1.7*10</a:t>
                      </a:r>
                      <a:r>
                        <a:rPr kumimoji="0" lang="ru-RU" sz="20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308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15..16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575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extended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3.4*10</a:t>
                      </a:r>
                      <a:r>
                        <a:rPr kumimoji="0" lang="ru-RU" sz="20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-4932</a:t>
                      </a: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..1.1*10</a:t>
                      </a:r>
                      <a:r>
                        <a:rPr kumimoji="0" lang="ru-RU" sz="20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4932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19..20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575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comp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-2*10</a:t>
                      </a:r>
                      <a:r>
                        <a:rPr kumimoji="0" lang="ru-RU" sz="20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63</a:t>
                      </a: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+1..+2*10</a:t>
                      </a:r>
                      <a:r>
                        <a:rPr kumimoji="0" lang="ru-RU" sz="20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63</a:t>
                      </a: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-1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19..20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285750" y="2786063"/>
            <a:ext cx="6900863" cy="1306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/>
          <a:p>
            <a:pPr>
              <a:defRPr/>
            </a:pPr>
            <a:r>
              <a:rPr lang="ru-RU" sz="3200" b="1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Вещественные типы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357188" y="-214313"/>
            <a:ext cx="6900862" cy="1306513"/>
          </a:xfrm>
        </p:spPr>
        <p:txBody>
          <a:bodyPr/>
          <a:lstStyle/>
          <a:p>
            <a:pPr eaLnBrk="1" hangingPunct="1"/>
            <a:r>
              <a:rPr lang="ru-RU" sz="3200" smtClean="0"/>
              <a:t>Целые типы</a:t>
            </a: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285750" y="2786063"/>
            <a:ext cx="6900863" cy="1306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/>
          <a:p>
            <a:pPr>
              <a:defRPr/>
            </a:pPr>
            <a:r>
              <a:rPr lang="ru-RU" sz="3200" b="1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Вещественные типы</a:t>
            </a:r>
          </a:p>
        </p:txBody>
      </p:sp>
      <p:sp>
        <p:nvSpPr>
          <p:cNvPr id="9220" name="Содержимое 2"/>
          <p:cNvSpPr>
            <a:spLocks noGrp="1"/>
          </p:cNvSpPr>
          <p:nvPr>
            <p:ph idx="1"/>
          </p:nvPr>
        </p:nvSpPr>
        <p:spPr>
          <a:xfrm>
            <a:off x="914400" y="4572000"/>
            <a:ext cx="8229600" cy="785813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z="4800" smtClean="0"/>
              <a:t>WRITE</a:t>
            </a:r>
            <a:r>
              <a:rPr lang="ru-RU" sz="4800" smtClean="0"/>
              <a:t>(</a:t>
            </a:r>
            <a:r>
              <a:rPr lang="en-US" sz="4800" b="1" smtClean="0"/>
              <a:t>X</a:t>
            </a:r>
            <a:r>
              <a:rPr lang="ru-RU" sz="4800" b="1" smtClean="0"/>
              <a:t>:6:2</a:t>
            </a:r>
            <a:r>
              <a:rPr lang="ru-RU" sz="4800" smtClean="0"/>
              <a:t>,</a:t>
            </a:r>
            <a:r>
              <a:rPr lang="en-US" sz="4800" b="1" smtClean="0"/>
              <a:t>Y</a:t>
            </a:r>
            <a:r>
              <a:rPr lang="ru-RU" sz="4800" b="1" smtClean="0"/>
              <a:t>:8:3</a:t>
            </a:r>
            <a:r>
              <a:rPr lang="ru-RU" sz="4800" smtClean="0"/>
              <a:t>) </a:t>
            </a:r>
          </a:p>
        </p:txBody>
      </p:sp>
      <p:sp>
        <p:nvSpPr>
          <p:cNvPr id="9221" name="Содержимое 2"/>
          <p:cNvSpPr>
            <a:spLocks noGrp="1"/>
          </p:cNvSpPr>
          <p:nvPr>
            <p:ph idx="1"/>
          </p:nvPr>
        </p:nvSpPr>
        <p:spPr>
          <a:xfrm>
            <a:off x="914400" y="2071688"/>
            <a:ext cx="8229600" cy="785812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z="4800" smtClean="0"/>
              <a:t>WRITE</a:t>
            </a:r>
            <a:r>
              <a:rPr lang="ru-RU" sz="4800" smtClean="0"/>
              <a:t>(</a:t>
            </a:r>
            <a:r>
              <a:rPr lang="en-US" sz="4800" b="1" smtClean="0"/>
              <a:t>X</a:t>
            </a:r>
            <a:r>
              <a:rPr lang="ru-RU" sz="4800" b="1" smtClean="0"/>
              <a:t>:6</a:t>
            </a:r>
            <a:r>
              <a:rPr lang="ru-RU" sz="4800" smtClean="0"/>
              <a:t>,</a:t>
            </a:r>
            <a:r>
              <a:rPr lang="en-US" sz="4800" b="1" smtClean="0"/>
              <a:t>Y</a:t>
            </a:r>
            <a:r>
              <a:rPr lang="ru-RU" sz="4800" b="1" smtClean="0"/>
              <a:t>:8</a:t>
            </a:r>
            <a:r>
              <a:rPr lang="ru-RU" sz="4800" smtClean="0"/>
              <a:t>)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428625" y="0"/>
            <a:ext cx="7543800" cy="1295400"/>
          </a:xfrm>
        </p:spPr>
        <p:txBody>
          <a:bodyPr/>
          <a:lstStyle/>
          <a:p>
            <a:pPr eaLnBrk="1" hangingPunct="1"/>
            <a:r>
              <a:rPr lang="ru-RU" smtClean="0"/>
              <a:t>Арифметические операции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12875"/>
            <a:ext cx="8229600" cy="431800"/>
          </a:xfrm>
        </p:spPr>
        <p:txBody>
          <a:bodyPr/>
          <a:lstStyle/>
          <a:p>
            <a:pPr algn="ctr" eaLnBrk="1" hangingPunct="1">
              <a:lnSpc>
                <a:spcPct val="80000"/>
              </a:lnSpc>
              <a:spcBef>
                <a:spcPts val="600"/>
              </a:spcBef>
              <a:buFont typeface="Wingdings" pitchFamily="2" charset="2"/>
              <a:buNone/>
              <a:defRPr/>
            </a:pPr>
            <a:r>
              <a:rPr lang="ru-RU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</a:t>
            </a:r>
            <a:r>
              <a:rPr lang="en-US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	</a:t>
            </a:r>
            <a:r>
              <a:rPr lang="ru-RU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lang="en-US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</a:t>
            </a:r>
            <a:r>
              <a:rPr lang="ru-RU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*          /</a:t>
            </a:r>
          </a:p>
        </p:txBody>
      </p:sp>
      <p:sp>
        <p:nvSpPr>
          <p:cNvPr id="10244" name="Rectangle 4"/>
          <p:cNvSpPr>
            <a:spLocks noChangeArrowheads="1"/>
          </p:cNvSpPr>
          <p:nvPr/>
        </p:nvSpPr>
        <p:spPr bwMode="auto">
          <a:xfrm>
            <a:off x="571500" y="1928813"/>
            <a:ext cx="75438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r>
              <a:rPr lang="ru-RU" sz="3900" b="1">
                <a:solidFill>
                  <a:schemeClr val="tx2"/>
                </a:solidFill>
              </a:rPr>
              <a:t>Целочисленное деление</a:t>
            </a:r>
          </a:p>
        </p:txBody>
      </p:sp>
      <p:sp>
        <p:nvSpPr>
          <p:cNvPr id="10245" name="Rectangle 5"/>
          <p:cNvSpPr>
            <a:spLocks noChangeArrowheads="1"/>
          </p:cNvSpPr>
          <p:nvPr/>
        </p:nvSpPr>
        <p:spPr bwMode="auto">
          <a:xfrm>
            <a:off x="571500" y="2714625"/>
            <a:ext cx="8229600" cy="163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</a:pPr>
            <a:r>
              <a:rPr lang="en-US" sz="3000"/>
              <a:t>DIV – </a:t>
            </a:r>
            <a:r>
              <a:rPr lang="ru-RU" sz="3000"/>
              <a:t>деление нацело</a:t>
            </a:r>
            <a:endParaRPr lang="en-US" sz="3000"/>
          </a:p>
          <a:p>
            <a:pPr marL="342900" indent="-34290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</a:pPr>
            <a:r>
              <a:rPr lang="en-US" sz="3000"/>
              <a:t>MOD – </a:t>
            </a:r>
            <a:r>
              <a:rPr lang="ru-RU" sz="3000"/>
              <a:t>остаток от деления</a:t>
            </a:r>
            <a:endParaRPr lang="en-US" sz="3000"/>
          </a:p>
          <a:p>
            <a:pPr marL="342900" indent="-34290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</a:pPr>
            <a:endParaRPr lang="ru-RU" sz="3000"/>
          </a:p>
        </p:txBody>
      </p:sp>
      <p:sp>
        <p:nvSpPr>
          <p:cNvPr id="10246" name="Rectangle 6"/>
          <p:cNvSpPr>
            <a:spLocks noChangeArrowheads="1"/>
          </p:cNvSpPr>
          <p:nvPr/>
        </p:nvSpPr>
        <p:spPr bwMode="auto">
          <a:xfrm>
            <a:off x="755650" y="3862388"/>
            <a:ext cx="75438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r>
              <a:rPr lang="ru-RU" sz="2400" b="1">
                <a:solidFill>
                  <a:schemeClr val="tx2"/>
                </a:solidFill>
              </a:rPr>
              <a:t>Примеры</a:t>
            </a:r>
          </a:p>
        </p:txBody>
      </p:sp>
      <p:sp>
        <p:nvSpPr>
          <p:cNvPr id="10247" name="Rectangle 7"/>
          <p:cNvSpPr>
            <a:spLocks noChangeArrowheads="1"/>
          </p:cNvSpPr>
          <p:nvPr/>
        </p:nvSpPr>
        <p:spPr bwMode="auto">
          <a:xfrm>
            <a:off x="827088" y="4670425"/>
            <a:ext cx="8229600" cy="163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tx2"/>
              </a:buClr>
              <a:buSzPct val="70000"/>
            </a:pPr>
            <a:r>
              <a:rPr lang="ru-RU" sz="2000"/>
              <a:t>5 </a:t>
            </a:r>
            <a:r>
              <a:rPr lang="en-US" sz="2000"/>
              <a:t>div 2		</a:t>
            </a:r>
            <a:r>
              <a:rPr lang="ru-RU" sz="2000"/>
              <a:t>          </a:t>
            </a:r>
            <a:r>
              <a:rPr lang="en-US" sz="2000"/>
              <a:t>20 div 4		</a:t>
            </a:r>
            <a:r>
              <a:rPr lang="ru-RU" sz="2000"/>
              <a:t>        </a:t>
            </a:r>
            <a:r>
              <a:rPr lang="en-US" sz="2000"/>
              <a:t>27 div 6</a:t>
            </a:r>
          </a:p>
          <a:p>
            <a:pPr marL="342900" indent="-342900">
              <a:spcBef>
                <a:spcPct val="20000"/>
              </a:spcBef>
              <a:buClr>
                <a:schemeClr val="tx2"/>
              </a:buClr>
              <a:buSzPct val="70000"/>
            </a:pPr>
            <a:r>
              <a:rPr lang="en-US" sz="2000"/>
              <a:t>7 mod 3	</a:t>
            </a:r>
            <a:r>
              <a:rPr lang="ru-RU" sz="2000"/>
              <a:t>          </a:t>
            </a:r>
            <a:r>
              <a:rPr lang="en-US" sz="2000"/>
              <a:t>20 mod 4		</a:t>
            </a:r>
            <a:r>
              <a:rPr lang="ru-RU" sz="2000"/>
              <a:t>        </a:t>
            </a:r>
            <a:r>
              <a:rPr lang="en-US" sz="2000"/>
              <a:t>27 mod 6</a:t>
            </a:r>
          </a:p>
          <a:p>
            <a:pPr marL="342900" indent="-342900">
              <a:spcBef>
                <a:spcPct val="20000"/>
              </a:spcBef>
              <a:buClr>
                <a:schemeClr val="tx2"/>
              </a:buClr>
              <a:buSzPct val="70000"/>
            </a:pPr>
            <a:r>
              <a:rPr lang="en-US" sz="2000"/>
              <a:t>16 div 2		</a:t>
            </a:r>
            <a:r>
              <a:rPr lang="ru-RU" sz="2000"/>
              <a:t>         </a:t>
            </a:r>
            <a:r>
              <a:rPr lang="en-US" sz="2000"/>
              <a:t>100 mod 30	</a:t>
            </a:r>
            <a:r>
              <a:rPr lang="ru-RU" sz="2000"/>
              <a:t>        </a:t>
            </a:r>
            <a:r>
              <a:rPr lang="en-US" sz="2000"/>
              <a:t>127 mod 10</a:t>
            </a:r>
            <a:endParaRPr lang="en-US" sz="2400"/>
          </a:p>
          <a:p>
            <a:pPr marL="342900" indent="-34290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</a:pPr>
            <a:endParaRPr lang="ru-RU" sz="30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428625" y="3357563"/>
          <a:ext cx="8358188" cy="2621280"/>
        </p:xfrm>
        <a:graphic>
          <a:graphicData uri="http://schemas.openxmlformats.org/drawingml/2006/table">
            <a:tbl>
              <a:tblPr/>
              <a:tblGrid>
                <a:gridCol w="2000250"/>
                <a:gridCol w="4545013"/>
                <a:gridCol w="1812925"/>
              </a:tblGrid>
              <a:tr h="73143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Функция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Назначение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Тип результата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666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FRAC</a:t>
                      </a: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Дробная част Х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Вещественный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09526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INT</a:t>
                      </a: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Целая часть Х, обнуление дробной части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Вещественный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666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ROUND</a:t>
                      </a: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Округление до ближайшего целого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Целый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666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TRUNC</a:t>
                      </a: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Отбрасывание дробной части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Целый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642938" y="357188"/>
            <a:ext cx="6978650" cy="1892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39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Стандартные функции </a:t>
            </a:r>
            <a:br>
              <a:rPr lang="ru-RU" sz="39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r>
              <a:rPr lang="en-US" sz="39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39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работающие </a:t>
            </a:r>
            <a:br>
              <a:rPr lang="ru-RU" sz="39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r>
              <a:rPr lang="ru-RU" sz="39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с вещественными числами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3"/>
          <p:cNvSpPr>
            <a:spLocks noChangeArrowheads="1"/>
          </p:cNvSpPr>
          <p:nvPr/>
        </p:nvSpPr>
        <p:spPr bwMode="auto">
          <a:xfrm>
            <a:off x="500063" y="4714875"/>
            <a:ext cx="81438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indent="180975" algn="just"/>
            <a:r>
              <a:rPr lang="ru-RU" sz="3600">
                <a:cs typeface="Times New Roman" pitchFamily="18" charset="0"/>
              </a:rPr>
              <a:t> </a:t>
            </a:r>
            <a:r>
              <a:rPr lang="en-US" sz="3600" b="1" noProof="1">
                <a:cs typeface="Times New Roman" pitchFamily="18" charset="0"/>
              </a:rPr>
              <a:t>X^Y</a:t>
            </a:r>
            <a:r>
              <a:rPr lang="en-US" sz="3600" noProof="1">
                <a:cs typeface="Times New Roman" pitchFamily="18" charset="0"/>
              </a:rPr>
              <a:t> </a:t>
            </a:r>
            <a:r>
              <a:rPr lang="ru-RU" sz="3600" noProof="1">
                <a:cs typeface="Times New Roman" pitchFamily="18" charset="0"/>
              </a:rPr>
              <a:t>записывается как </a:t>
            </a:r>
            <a:r>
              <a:rPr lang="en-US" sz="3600" b="1" noProof="1">
                <a:cs typeface="Times New Roman" pitchFamily="18" charset="0"/>
              </a:rPr>
              <a:t>exp(Y*ln(X))</a:t>
            </a:r>
            <a:endParaRPr lang="en-US" sz="7200" noProof="1"/>
          </a:p>
        </p:txBody>
      </p:sp>
      <p:sp>
        <p:nvSpPr>
          <p:cNvPr id="12291" name="Прямоугольник 4"/>
          <p:cNvSpPr>
            <a:spLocks noChangeArrowheads="1"/>
          </p:cNvSpPr>
          <p:nvPr/>
        </p:nvSpPr>
        <p:spPr bwMode="auto">
          <a:xfrm>
            <a:off x="3286125" y="3500438"/>
            <a:ext cx="2312988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7200" b="1">
                <a:cs typeface="Times New Roman" pitchFamily="18" charset="0"/>
              </a:rPr>
              <a:t>b=X</a:t>
            </a:r>
            <a:r>
              <a:rPr lang="en-US" sz="7200" b="1" baseline="30000">
                <a:cs typeface="Times New Roman" pitchFamily="18" charset="0"/>
              </a:rPr>
              <a:t>Y</a:t>
            </a:r>
            <a:endParaRPr lang="ru-RU" sz="7200" baseline="30000"/>
          </a:p>
        </p:txBody>
      </p:sp>
      <p:sp>
        <p:nvSpPr>
          <p:cNvPr id="12292" name="Прямоугольник 5"/>
          <p:cNvSpPr>
            <a:spLocks noChangeArrowheads="1"/>
          </p:cNvSpPr>
          <p:nvPr/>
        </p:nvSpPr>
        <p:spPr bwMode="auto">
          <a:xfrm>
            <a:off x="1357313" y="5357813"/>
            <a:ext cx="6827837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7200" b="1" noProof="1">
                <a:cs typeface="Times New Roman" pitchFamily="18" charset="0"/>
              </a:rPr>
              <a:t>b:=exp(Y*ln(X))</a:t>
            </a:r>
            <a:endParaRPr lang="en-US" sz="7200" baseline="30000" noProof="1"/>
          </a:p>
        </p:txBody>
      </p:sp>
      <p:sp>
        <p:nvSpPr>
          <p:cNvPr id="12293" name="Прямоугольник 6"/>
          <p:cNvSpPr>
            <a:spLocks noChangeArrowheads="1"/>
          </p:cNvSpPr>
          <p:nvPr/>
        </p:nvSpPr>
        <p:spPr bwMode="auto">
          <a:xfrm>
            <a:off x="642938" y="1285875"/>
            <a:ext cx="2979737" cy="2032000"/>
          </a:xfrm>
          <a:prstGeom prst="rect">
            <a:avLst/>
          </a:prstGeom>
          <a:noFill/>
          <a:ln w="28575">
            <a:solidFill>
              <a:srgbClr val="0070C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5400" b="1">
                <a:cs typeface="Times New Roman" pitchFamily="18" charset="0"/>
              </a:rPr>
              <a:t>b=X</a:t>
            </a:r>
            <a:r>
              <a:rPr lang="en-US" sz="5400" b="1" baseline="30000">
                <a:cs typeface="Times New Roman" pitchFamily="18" charset="0"/>
              </a:rPr>
              <a:t>2</a:t>
            </a:r>
            <a:endParaRPr lang="ru-RU" sz="5400" b="1" baseline="30000">
              <a:cs typeface="Times New Roman" pitchFamily="18" charset="0"/>
            </a:endParaRPr>
          </a:p>
          <a:p>
            <a:r>
              <a:rPr lang="en-US" sz="7200" b="1">
                <a:cs typeface="Times New Roman" pitchFamily="18" charset="0"/>
              </a:rPr>
              <a:t>b:=x*x</a:t>
            </a:r>
            <a:endParaRPr lang="ru-RU" sz="7200" b="1">
              <a:cs typeface="Times New Roman" pitchFamily="18" charset="0"/>
            </a:endParaRPr>
          </a:p>
        </p:txBody>
      </p:sp>
      <p:sp>
        <p:nvSpPr>
          <p:cNvPr id="12294" name="Прямоугольник 7"/>
          <p:cNvSpPr>
            <a:spLocks noChangeArrowheads="1"/>
          </p:cNvSpPr>
          <p:nvPr/>
        </p:nvSpPr>
        <p:spPr bwMode="auto">
          <a:xfrm>
            <a:off x="4929188" y="1295400"/>
            <a:ext cx="3852862" cy="2030413"/>
          </a:xfrm>
          <a:prstGeom prst="rect">
            <a:avLst/>
          </a:prstGeom>
          <a:noFill/>
          <a:ln w="28575">
            <a:solidFill>
              <a:srgbClr val="0070C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5400" b="1">
                <a:cs typeface="Times New Roman" pitchFamily="18" charset="0"/>
              </a:rPr>
              <a:t>b=X3</a:t>
            </a:r>
          </a:p>
          <a:p>
            <a:r>
              <a:rPr lang="en-US" sz="7200" b="1">
                <a:cs typeface="Times New Roman" pitchFamily="18" charset="0"/>
              </a:rPr>
              <a:t>b:=x*x*x</a:t>
            </a:r>
            <a:endParaRPr lang="ru-RU" sz="7200" b="1">
              <a:cs typeface="Times New Roman" pitchFamily="18" charset="0"/>
            </a:endParaRPr>
          </a:p>
        </p:txBody>
      </p:sp>
      <p:sp>
        <p:nvSpPr>
          <p:cNvPr id="12295" name="Rectangle 2"/>
          <p:cNvSpPr>
            <a:spLocks noGrp="1" noChangeArrowheads="1"/>
          </p:cNvSpPr>
          <p:nvPr>
            <p:ph type="title"/>
          </p:nvPr>
        </p:nvSpPr>
        <p:spPr>
          <a:xfrm>
            <a:off x="428625" y="0"/>
            <a:ext cx="7543800" cy="1295400"/>
          </a:xfrm>
        </p:spPr>
        <p:txBody>
          <a:bodyPr/>
          <a:lstStyle/>
          <a:p>
            <a:pPr algn="ctr" eaLnBrk="1" hangingPunct="1"/>
            <a:r>
              <a:rPr lang="ru-RU" smtClean="0"/>
              <a:t>Вычисление степеней в Паскаль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428625" y="3571875"/>
            <a:ext cx="8501063" cy="3071813"/>
          </a:xfrm>
          <a:prstGeom prst="rect">
            <a:avLst/>
          </a:prstGeom>
          <a:noFill/>
          <a:ln w="3492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88913"/>
            <a:ext cx="7543800" cy="509587"/>
          </a:xfrm>
        </p:spPr>
        <p:txBody>
          <a:bodyPr/>
          <a:lstStyle/>
          <a:p>
            <a:pPr eaLnBrk="1" hangingPunct="1"/>
            <a:r>
              <a:rPr lang="ru-RU" sz="3500" smtClean="0"/>
              <a:t>Примеры программ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7950" y="981075"/>
            <a:ext cx="9036050" cy="5373688"/>
          </a:xfrm>
        </p:spPr>
        <p:txBody>
          <a:bodyPr/>
          <a:lstStyle/>
          <a:p>
            <a:pPr indent="-254000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3200" b="1" noProof="1" smtClean="0">
                <a:latin typeface="Times New Roman" pitchFamily="18" charset="0"/>
              </a:rPr>
              <a:t>program f</a:t>
            </a:r>
            <a:r>
              <a:rPr lang="ru-RU" sz="3200" b="1" noProof="1" smtClean="0">
                <a:latin typeface="Times New Roman" pitchFamily="18" charset="0"/>
              </a:rPr>
              <a:t>10</a:t>
            </a:r>
            <a:r>
              <a:rPr lang="en-US" sz="3200" b="1" noProof="1" smtClean="0">
                <a:latin typeface="Times New Roman" pitchFamily="18" charset="0"/>
              </a:rPr>
              <a:t>;</a:t>
            </a:r>
            <a:endParaRPr lang="ru-RU" sz="3200" b="1" noProof="1" smtClean="0">
              <a:latin typeface="Times New Roman" pitchFamily="18" charset="0"/>
            </a:endParaRPr>
          </a:p>
          <a:p>
            <a:pPr indent="-254000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4800" b="1" noProof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uses crt;</a:t>
            </a:r>
            <a:endParaRPr lang="ru-RU" sz="4800" b="1" noProof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</a:endParaRPr>
          </a:p>
          <a:p>
            <a:pPr indent="-254000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3200" b="1" noProof="1" smtClean="0">
                <a:latin typeface="Times New Roman" pitchFamily="18" charset="0"/>
              </a:rPr>
              <a:t>var n:integer;</a:t>
            </a:r>
          </a:p>
          <a:p>
            <a:pPr indent="-254000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3200" b="1" noProof="1" smtClean="0">
                <a:latin typeface="Times New Roman" pitchFamily="18" charset="0"/>
              </a:rPr>
              <a:t>begin</a:t>
            </a:r>
            <a:endParaRPr lang="ru-RU" sz="3200" b="1" noProof="1" smtClean="0">
              <a:latin typeface="Times New Roman" pitchFamily="18" charset="0"/>
            </a:endParaRPr>
          </a:p>
          <a:p>
            <a:pPr indent="-254000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z="3200" b="1" noProof="1" smtClean="0">
                <a:latin typeface="Times New Roman" pitchFamily="18" charset="0"/>
              </a:rPr>
              <a:t>		</a:t>
            </a:r>
            <a:r>
              <a:rPr lang="en-US" sz="4800" b="1" noProof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clrscr;</a:t>
            </a:r>
            <a:endParaRPr lang="ru-RU" sz="4800" b="1" noProof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</a:endParaRPr>
          </a:p>
          <a:p>
            <a:pPr indent="-254000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ru-RU" sz="3200" b="1" noProof="1" smtClean="0">
              <a:latin typeface="Times New Roman" pitchFamily="18" charset="0"/>
            </a:endParaRPr>
          </a:p>
          <a:p>
            <a:pPr indent="-254000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3200" noProof="1" smtClean="0"/>
              <a:t>{</a:t>
            </a:r>
            <a:r>
              <a:rPr lang="ru-RU" sz="3200" noProof="1" smtClean="0"/>
              <a:t>инструкций основной программы</a:t>
            </a:r>
            <a:r>
              <a:rPr lang="en-US" sz="3200" noProof="1" smtClean="0"/>
              <a:t>}</a:t>
            </a:r>
            <a:endParaRPr lang="en-US" sz="3200" b="1" noProof="1" smtClean="0">
              <a:latin typeface="Times New Roman" pitchFamily="18" charset="0"/>
            </a:endParaRPr>
          </a:p>
          <a:p>
            <a:pPr indent="-254000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z="3200" b="1" noProof="1" smtClean="0">
                <a:latin typeface="Times New Roman" pitchFamily="18" charset="0"/>
              </a:rPr>
              <a:t>		</a:t>
            </a:r>
            <a:endParaRPr lang="en-US" sz="4800" b="1" noProof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</a:endParaRPr>
          </a:p>
          <a:p>
            <a:pPr indent="-254000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3200" b="1" noProof="1" smtClean="0">
                <a:latin typeface="Times New Roman" pitchFamily="18" charset="0"/>
              </a:rPr>
              <a:t>end.</a:t>
            </a:r>
            <a:endParaRPr lang="ru-RU" sz="2500" noProof="1" smtClean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95288" y="765175"/>
            <a:ext cx="8229600" cy="575945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ru-RU" sz="2800" dirty="0" smtClean="0">
                <a:solidFill>
                  <a:schemeClr val="tx2"/>
                </a:solidFill>
              </a:rPr>
              <a:t>Написать программу, которая генерирует случайное число в диапазоне от 0 до </a:t>
            </a:r>
            <a:r>
              <a:rPr lang="en-US" sz="2800" dirty="0" smtClean="0">
                <a:solidFill>
                  <a:schemeClr val="tx2"/>
                </a:solidFill>
              </a:rPr>
              <a:t>x</a:t>
            </a:r>
            <a:r>
              <a:rPr lang="ru-RU" sz="2800" dirty="0" smtClean="0">
                <a:solidFill>
                  <a:schemeClr val="tx2"/>
                </a:solidFill>
              </a:rPr>
              <a:t>-1 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800" b="1" noProof="1" smtClean="0">
                <a:latin typeface="Times New Roman" pitchFamily="18" charset="0"/>
              </a:rPr>
              <a:t>Program f52;</a:t>
            </a:r>
            <a:endParaRPr lang="ru-RU" sz="2800" b="1" noProof="1" smtClean="0">
              <a:latin typeface="Times New Roman" pitchFamily="18" charset="0"/>
            </a:endParaRP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600" b="1" noProof="1" smtClean="0"/>
              <a:t>Var x,n:integer;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600" b="1" noProof="1" smtClean="0"/>
              <a:t>Begin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600" b="1" noProof="1" smtClean="0"/>
              <a:t>	 	</a:t>
            </a:r>
            <a:r>
              <a:rPr lang="en-US" sz="2600" b="1" noProof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randomize;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600" b="1" noProof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</a:t>
            </a:r>
            <a:r>
              <a:rPr lang="en-US" sz="2600" b="1" noProof="1" smtClean="0"/>
              <a:t>Write (‘x=‘); Readln(x);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600" b="1" noProof="1" smtClean="0"/>
              <a:t>		</a:t>
            </a:r>
            <a:r>
              <a:rPr lang="en-US" sz="2600" b="1" noProof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n:=random(x);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600" b="1" noProof="1" smtClean="0"/>
              <a:t>		writeln(‘n=‘,n);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600" b="1" noProof="1" smtClean="0"/>
              <a:t>		readln 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600" b="1" noProof="1" smtClean="0"/>
              <a:t>End.</a:t>
            </a:r>
            <a:r>
              <a:rPr lang="ru-RU" sz="2600" noProof="1" smtClean="0"/>
              <a:t> 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title"/>
          </p:nvPr>
        </p:nvSpPr>
        <p:spPr>
          <a:xfrm>
            <a:off x="457200" y="188913"/>
            <a:ext cx="7543800" cy="581025"/>
          </a:xfrm>
          <a:noFill/>
        </p:spPr>
        <p:txBody>
          <a:bodyPr/>
          <a:lstStyle/>
          <a:p>
            <a:pPr eaLnBrk="1" hangingPunct="1"/>
            <a:r>
              <a:rPr lang="ru-RU" sz="2400" smtClean="0"/>
              <a:t>Примеры программ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Line 2"/>
          <p:cNvSpPr>
            <a:spLocks noChangeShapeType="1"/>
          </p:cNvSpPr>
          <p:nvPr/>
        </p:nvSpPr>
        <p:spPr bwMode="auto">
          <a:xfrm>
            <a:off x="376238" y="795338"/>
            <a:ext cx="8464550" cy="0"/>
          </a:xfrm>
          <a:prstGeom prst="line">
            <a:avLst/>
          </a:prstGeom>
          <a:noFill/>
          <a:ln w="38100">
            <a:solidFill>
              <a:srgbClr val="00008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5363" name="Text Box 3"/>
          <p:cNvSpPr txBox="1">
            <a:spLocks noChangeArrowheads="1"/>
          </p:cNvSpPr>
          <p:nvPr/>
        </p:nvSpPr>
        <p:spPr bwMode="auto">
          <a:xfrm>
            <a:off x="395288" y="188913"/>
            <a:ext cx="81407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ru-RU" sz="3000"/>
              <a:t>Массив (Линейный, вектор)</a:t>
            </a:r>
          </a:p>
        </p:txBody>
      </p:sp>
      <p:sp>
        <p:nvSpPr>
          <p:cNvPr id="15364" name="Text Box 4"/>
          <p:cNvSpPr txBox="1">
            <a:spLocks noChangeArrowheads="1"/>
          </p:cNvSpPr>
          <p:nvPr/>
        </p:nvSpPr>
        <p:spPr bwMode="auto">
          <a:xfrm>
            <a:off x="346075" y="960438"/>
            <a:ext cx="8424863" cy="4616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74625" indent="-174625">
              <a:spcBef>
                <a:spcPct val="50000"/>
              </a:spcBef>
            </a:pPr>
            <a:r>
              <a:rPr lang="ru-RU" sz="2200">
                <a:solidFill>
                  <a:srgbClr val="3333FF"/>
                </a:solidFill>
              </a:rPr>
              <a:t>Объявление:</a:t>
            </a:r>
          </a:p>
          <a:p>
            <a:pPr marL="174625" indent="-174625">
              <a:spcBef>
                <a:spcPct val="350000"/>
              </a:spcBef>
            </a:pPr>
            <a:r>
              <a:rPr lang="ru-RU" sz="2200">
                <a:solidFill>
                  <a:srgbClr val="3333FF"/>
                </a:solidFill>
              </a:rPr>
              <a:t>Ввод с клавиатуры:</a:t>
            </a:r>
          </a:p>
          <a:p>
            <a:pPr marL="174625" indent="-174625">
              <a:spcBef>
                <a:spcPct val="450000"/>
              </a:spcBef>
            </a:pPr>
            <a:r>
              <a:rPr lang="ru-RU" sz="2200">
                <a:solidFill>
                  <a:srgbClr val="3333FF"/>
                </a:solidFill>
              </a:rPr>
              <a:t>Поэлементные операции:</a:t>
            </a:r>
          </a:p>
          <a:p>
            <a:pPr marL="174625" indent="-174625">
              <a:spcBef>
                <a:spcPct val="150000"/>
              </a:spcBef>
            </a:pPr>
            <a:r>
              <a:rPr lang="ru-RU" sz="2200">
                <a:solidFill>
                  <a:srgbClr val="3333FF"/>
                </a:solidFill>
              </a:rPr>
              <a:t>Вывод на экран:</a:t>
            </a:r>
          </a:p>
        </p:txBody>
      </p:sp>
      <p:sp>
        <p:nvSpPr>
          <p:cNvPr id="15365" name="Rectangle 5"/>
          <p:cNvSpPr>
            <a:spLocks noChangeArrowheads="1"/>
          </p:cNvSpPr>
          <p:nvPr/>
        </p:nvSpPr>
        <p:spPr bwMode="auto">
          <a:xfrm>
            <a:off x="847725" y="1446213"/>
            <a:ext cx="7727950" cy="1044575"/>
          </a:xfrm>
          <a:prstGeom prst="rect">
            <a:avLst/>
          </a:prstGeom>
          <a:solidFill>
            <a:srgbClr val="FFFF99"/>
          </a:solidFill>
          <a:ln w="12700">
            <a:noFill/>
            <a:miter lim="800000"/>
            <a:headEnd/>
            <a:tailEnd type="none" w="lg" len="lg"/>
          </a:ln>
          <a:effectLst>
            <a:outerShdw dist="35921" dir="2700000" algn="ctr" rotWithShape="0">
              <a:schemeClr val="tx1"/>
            </a:outerShdw>
          </a:effec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15000"/>
              </a:spcBef>
              <a:defRPr/>
            </a:pPr>
            <a:r>
              <a:rPr lang="en-US" sz="1900">
                <a:latin typeface="Courier New" pitchFamily="49" charset="0"/>
              </a:rPr>
              <a:t>const N = 5; </a:t>
            </a:r>
          </a:p>
          <a:p>
            <a:pPr>
              <a:spcBef>
                <a:spcPct val="15000"/>
              </a:spcBef>
              <a:defRPr/>
            </a:pPr>
            <a:r>
              <a:rPr lang="en-US" sz="1900">
                <a:latin typeface="Courier New" pitchFamily="49" charset="0"/>
              </a:rPr>
              <a:t>var a: array[1..N] of integer;</a:t>
            </a:r>
          </a:p>
          <a:p>
            <a:pPr>
              <a:spcBef>
                <a:spcPct val="15000"/>
              </a:spcBef>
              <a:defRPr/>
            </a:pPr>
            <a:r>
              <a:rPr lang="en-US" sz="1900">
                <a:latin typeface="Courier New" pitchFamily="49" charset="0"/>
              </a:rPr>
              <a:t>    i: </a:t>
            </a:r>
            <a:r>
              <a:rPr lang="es-ES" sz="1900">
                <a:latin typeface="Courier New" pitchFamily="49" charset="0"/>
              </a:rPr>
              <a:t>integer;</a:t>
            </a:r>
          </a:p>
        </p:txBody>
      </p:sp>
      <p:sp>
        <p:nvSpPr>
          <p:cNvPr id="15366" name="Rectangle 6"/>
          <p:cNvSpPr>
            <a:spLocks noChangeArrowheads="1"/>
          </p:cNvSpPr>
          <p:nvPr/>
        </p:nvSpPr>
        <p:spPr bwMode="auto">
          <a:xfrm>
            <a:off x="836613" y="2916238"/>
            <a:ext cx="3624262" cy="1376362"/>
          </a:xfrm>
          <a:prstGeom prst="rect">
            <a:avLst/>
          </a:prstGeom>
          <a:solidFill>
            <a:srgbClr val="FFFF99"/>
          </a:solidFill>
          <a:ln w="12700">
            <a:noFill/>
            <a:miter lim="800000"/>
            <a:headEnd/>
            <a:tailEnd type="none" w="lg" len="lg"/>
          </a:ln>
          <a:effectLst>
            <a:outerShdw dist="35921" dir="2700000" algn="ctr" rotWithShape="0">
              <a:schemeClr val="tx1"/>
            </a:outerShdw>
          </a:effec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15000"/>
              </a:spcBef>
              <a:defRPr/>
            </a:pPr>
            <a:r>
              <a:rPr lang="en-US" sz="1900">
                <a:latin typeface="Courier New" pitchFamily="49" charset="0"/>
              </a:rPr>
              <a:t>for i:=1 to N do begin</a:t>
            </a:r>
          </a:p>
          <a:p>
            <a:pPr>
              <a:spcBef>
                <a:spcPct val="15000"/>
              </a:spcBef>
              <a:defRPr/>
            </a:pPr>
            <a:r>
              <a:rPr lang="en-US" sz="1900">
                <a:latin typeface="Courier New" pitchFamily="49" charset="0"/>
              </a:rPr>
              <a:t>  write('a[', i, ']=');</a:t>
            </a:r>
          </a:p>
          <a:p>
            <a:pPr>
              <a:spcBef>
                <a:spcPct val="15000"/>
              </a:spcBef>
              <a:defRPr/>
            </a:pPr>
            <a:r>
              <a:rPr lang="en-US" sz="1900">
                <a:latin typeface="Courier New" pitchFamily="49" charset="0"/>
              </a:rPr>
              <a:t>  read ( a[i] );</a:t>
            </a:r>
          </a:p>
          <a:p>
            <a:pPr>
              <a:spcBef>
                <a:spcPct val="15000"/>
              </a:spcBef>
              <a:defRPr/>
            </a:pPr>
            <a:r>
              <a:rPr lang="en-US" sz="1900">
                <a:latin typeface="Courier New" pitchFamily="49" charset="0"/>
              </a:rPr>
              <a:t>end;</a:t>
            </a:r>
            <a:endParaRPr lang="es-ES" sz="1900">
              <a:latin typeface="Courier New" pitchFamily="49" charset="0"/>
            </a:endParaRPr>
          </a:p>
        </p:txBody>
      </p:sp>
      <p:sp>
        <p:nvSpPr>
          <p:cNvPr id="15367" name="Rectangle 7"/>
          <p:cNvSpPr>
            <a:spLocks noChangeArrowheads="1"/>
          </p:cNvSpPr>
          <p:nvPr/>
        </p:nvSpPr>
        <p:spPr bwMode="auto">
          <a:xfrm>
            <a:off x="4854575" y="2695575"/>
            <a:ext cx="1130300" cy="1708150"/>
          </a:xfrm>
          <a:prstGeom prst="rect">
            <a:avLst/>
          </a:prstGeom>
          <a:noFill/>
          <a:ln w="12700">
            <a:noFill/>
            <a:miter lim="800000"/>
            <a:headEnd/>
            <a:tailEnd type="none" w="lg" len="lg"/>
          </a:ln>
        </p:spPr>
        <p:txBody>
          <a:bodyPr lIns="90000" tIns="46800" rIns="90000" bIns="46800">
            <a:spAutoFit/>
          </a:bodyPr>
          <a:lstStyle/>
          <a:p>
            <a:pPr>
              <a:spcBef>
                <a:spcPct val="15000"/>
              </a:spcBef>
            </a:pPr>
            <a:r>
              <a:rPr lang="en-US" sz="1900">
                <a:latin typeface="Courier New" pitchFamily="49" charset="0"/>
              </a:rPr>
              <a:t>a[1]</a:t>
            </a:r>
            <a:r>
              <a:rPr lang="en-US"/>
              <a:t> </a:t>
            </a:r>
            <a:r>
              <a:rPr lang="en-US" sz="1900">
                <a:latin typeface="Courier New" pitchFamily="49" charset="0"/>
              </a:rPr>
              <a:t>=</a:t>
            </a:r>
            <a:r>
              <a:rPr lang="en-US" sz="1900"/>
              <a:t> </a:t>
            </a:r>
            <a:endParaRPr lang="en-US" sz="1900">
              <a:solidFill>
                <a:srgbClr val="FF0000"/>
              </a:solidFill>
              <a:latin typeface="Courier New" pitchFamily="49" charset="0"/>
            </a:endParaRPr>
          </a:p>
          <a:p>
            <a:pPr>
              <a:spcBef>
                <a:spcPct val="15000"/>
              </a:spcBef>
            </a:pPr>
            <a:r>
              <a:rPr lang="en-US" sz="1900">
                <a:latin typeface="Courier New" pitchFamily="49" charset="0"/>
              </a:rPr>
              <a:t>a[2]</a:t>
            </a:r>
            <a:r>
              <a:rPr lang="en-US"/>
              <a:t> </a:t>
            </a:r>
            <a:r>
              <a:rPr lang="en-US" sz="1900">
                <a:latin typeface="Courier New" pitchFamily="49" charset="0"/>
              </a:rPr>
              <a:t>=</a:t>
            </a:r>
            <a:r>
              <a:rPr lang="en-US" sz="1900"/>
              <a:t> </a:t>
            </a:r>
            <a:endParaRPr lang="es-ES" sz="1900">
              <a:solidFill>
                <a:srgbClr val="FF0000"/>
              </a:solidFill>
              <a:latin typeface="Courier New" pitchFamily="49" charset="0"/>
            </a:endParaRPr>
          </a:p>
          <a:p>
            <a:pPr>
              <a:spcBef>
                <a:spcPct val="15000"/>
              </a:spcBef>
            </a:pPr>
            <a:r>
              <a:rPr lang="en-US" sz="1900">
                <a:latin typeface="Courier New" pitchFamily="49" charset="0"/>
              </a:rPr>
              <a:t>a[3]</a:t>
            </a:r>
            <a:r>
              <a:rPr lang="en-US"/>
              <a:t> </a:t>
            </a:r>
            <a:r>
              <a:rPr lang="en-US" sz="1900">
                <a:latin typeface="Courier New" pitchFamily="49" charset="0"/>
              </a:rPr>
              <a:t>=</a:t>
            </a:r>
            <a:r>
              <a:rPr lang="en-US" sz="1900"/>
              <a:t> </a:t>
            </a:r>
            <a:endParaRPr lang="en-US" sz="1900">
              <a:solidFill>
                <a:srgbClr val="FF0000"/>
              </a:solidFill>
              <a:latin typeface="Courier New" pitchFamily="49" charset="0"/>
            </a:endParaRPr>
          </a:p>
          <a:p>
            <a:pPr>
              <a:spcBef>
                <a:spcPct val="15000"/>
              </a:spcBef>
            </a:pPr>
            <a:r>
              <a:rPr lang="en-US" sz="1900">
                <a:latin typeface="Courier New" pitchFamily="49" charset="0"/>
              </a:rPr>
              <a:t>a[4]</a:t>
            </a:r>
            <a:r>
              <a:rPr lang="en-US"/>
              <a:t> </a:t>
            </a:r>
            <a:r>
              <a:rPr lang="en-US" sz="1900">
                <a:latin typeface="Courier New" pitchFamily="49" charset="0"/>
              </a:rPr>
              <a:t>=</a:t>
            </a:r>
            <a:r>
              <a:rPr lang="en-US" sz="1900"/>
              <a:t> </a:t>
            </a:r>
            <a:endParaRPr lang="es-ES" sz="1900">
              <a:solidFill>
                <a:srgbClr val="FF0000"/>
              </a:solidFill>
              <a:latin typeface="Courier New" pitchFamily="49" charset="0"/>
            </a:endParaRPr>
          </a:p>
          <a:p>
            <a:pPr>
              <a:spcBef>
                <a:spcPct val="15000"/>
              </a:spcBef>
            </a:pPr>
            <a:r>
              <a:rPr lang="en-US" sz="1900">
                <a:latin typeface="Courier New" pitchFamily="49" charset="0"/>
              </a:rPr>
              <a:t>a[5]</a:t>
            </a:r>
            <a:r>
              <a:rPr lang="en-US"/>
              <a:t> </a:t>
            </a:r>
            <a:r>
              <a:rPr lang="en-US" sz="1900">
                <a:latin typeface="Courier New" pitchFamily="49" charset="0"/>
              </a:rPr>
              <a:t>=</a:t>
            </a:r>
            <a:r>
              <a:rPr lang="en-US" sz="1900"/>
              <a:t> </a:t>
            </a:r>
            <a:endParaRPr lang="es-ES" sz="1900">
              <a:solidFill>
                <a:srgbClr val="FF0000"/>
              </a:solidFill>
              <a:latin typeface="Courier New" pitchFamily="49" charset="0"/>
            </a:endParaRPr>
          </a:p>
        </p:txBody>
      </p:sp>
      <p:sp>
        <p:nvSpPr>
          <p:cNvPr id="15368" name="Rectangle 8"/>
          <p:cNvSpPr>
            <a:spLocks noChangeArrowheads="1"/>
          </p:cNvSpPr>
          <p:nvPr/>
        </p:nvSpPr>
        <p:spPr bwMode="auto">
          <a:xfrm>
            <a:off x="5791200" y="2695575"/>
            <a:ext cx="576263" cy="1708150"/>
          </a:xfrm>
          <a:prstGeom prst="rect">
            <a:avLst/>
          </a:prstGeom>
          <a:noFill/>
          <a:ln w="12700">
            <a:noFill/>
            <a:miter lim="800000"/>
            <a:headEnd/>
            <a:tailEnd type="none" w="lg" len="lg"/>
          </a:ln>
        </p:spPr>
        <p:txBody>
          <a:bodyPr lIns="90000" tIns="46800" rIns="90000" bIns="46800">
            <a:spAutoFit/>
          </a:bodyPr>
          <a:lstStyle/>
          <a:p>
            <a:pPr>
              <a:spcBef>
                <a:spcPct val="15000"/>
              </a:spcBef>
            </a:pPr>
            <a:r>
              <a:rPr lang="en-US" sz="1900">
                <a:solidFill>
                  <a:srgbClr val="FF0000"/>
                </a:solidFill>
                <a:latin typeface="Courier New" pitchFamily="49" charset="0"/>
              </a:rPr>
              <a:t>5</a:t>
            </a:r>
          </a:p>
          <a:p>
            <a:pPr>
              <a:spcBef>
                <a:spcPct val="15000"/>
              </a:spcBef>
            </a:pPr>
            <a:r>
              <a:rPr lang="en-US" sz="1900">
                <a:solidFill>
                  <a:srgbClr val="FF0000"/>
                </a:solidFill>
                <a:latin typeface="Courier New" pitchFamily="49" charset="0"/>
              </a:rPr>
              <a:t>12</a:t>
            </a:r>
            <a:endParaRPr lang="es-ES" sz="1900">
              <a:solidFill>
                <a:srgbClr val="FF0000"/>
              </a:solidFill>
              <a:latin typeface="Courier New" pitchFamily="49" charset="0"/>
            </a:endParaRPr>
          </a:p>
          <a:p>
            <a:pPr>
              <a:spcBef>
                <a:spcPct val="15000"/>
              </a:spcBef>
            </a:pPr>
            <a:r>
              <a:rPr lang="en-US" sz="1900">
                <a:solidFill>
                  <a:srgbClr val="FF0000"/>
                </a:solidFill>
                <a:latin typeface="Courier New" pitchFamily="49" charset="0"/>
              </a:rPr>
              <a:t>34</a:t>
            </a:r>
          </a:p>
          <a:p>
            <a:pPr>
              <a:spcBef>
                <a:spcPct val="15000"/>
              </a:spcBef>
            </a:pPr>
            <a:r>
              <a:rPr lang="en-US" sz="1900">
                <a:solidFill>
                  <a:srgbClr val="FF0000"/>
                </a:solidFill>
                <a:latin typeface="Courier New" pitchFamily="49" charset="0"/>
              </a:rPr>
              <a:t>56</a:t>
            </a:r>
            <a:endParaRPr lang="es-ES" sz="1900">
              <a:solidFill>
                <a:srgbClr val="FF0000"/>
              </a:solidFill>
              <a:latin typeface="Courier New" pitchFamily="49" charset="0"/>
            </a:endParaRPr>
          </a:p>
          <a:p>
            <a:pPr>
              <a:spcBef>
                <a:spcPct val="15000"/>
              </a:spcBef>
            </a:pPr>
            <a:r>
              <a:rPr lang="en-US" sz="1900">
                <a:solidFill>
                  <a:srgbClr val="FF0000"/>
                </a:solidFill>
                <a:latin typeface="Courier New" pitchFamily="49" charset="0"/>
              </a:rPr>
              <a:t>13</a:t>
            </a:r>
            <a:endParaRPr lang="es-ES" sz="1900">
              <a:solidFill>
                <a:srgbClr val="FF0000"/>
              </a:solidFill>
              <a:latin typeface="Courier New" pitchFamily="49" charset="0"/>
            </a:endParaRPr>
          </a:p>
        </p:txBody>
      </p:sp>
      <p:sp>
        <p:nvSpPr>
          <p:cNvPr id="15369" name="Rectangle 14"/>
          <p:cNvSpPr>
            <a:spLocks noChangeArrowheads="1"/>
          </p:cNvSpPr>
          <p:nvPr/>
        </p:nvSpPr>
        <p:spPr bwMode="auto">
          <a:xfrm>
            <a:off x="771525" y="4789488"/>
            <a:ext cx="4657725" cy="381000"/>
          </a:xfrm>
          <a:prstGeom prst="rect">
            <a:avLst/>
          </a:prstGeom>
          <a:solidFill>
            <a:srgbClr val="FFFF99"/>
          </a:solidFill>
          <a:ln w="12700">
            <a:noFill/>
            <a:miter lim="800000"/>
            <a:headEnd/>
            <a:tailEnd type="none" w="lg" len="lg"/>
          </a:ln>
          <a:effectLst>
            <a:outerShdw dist="35921" dir="2700000" algn="ctr" rotWithShape="0">
              <a:schemeClr val="tx1"/>
            </a:outerShdw>
          </a:effec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15000"/>
              </a:spcBef>
              <a:defRPr/>
            </a:pPr>
            <a:r>
              <a:rPr lang="en-US" sz="1900">
                <a:latin typeface="Courier New" pitchFamily="49" charset="0"/>
              </a:rPr>
              <a:t>for i:=1 to N do a[i]:=a[i]*2;</a:t>
            </a:r>
            <a:endParaRPr lang="es-ES" sz="1900">
              <a:latin typeface="Courier New" pitchFamily="49" charset="0"/>
            </a:endParaRPr>
          </a:p>
        </p:txBody>
      </p:sp>
      <p:sp>
        <p:nvSpPr>
          <p:cNvPr id="15370" name="Rectangle 15"/>
          <p:cNvSpPr>
            <a:spLocks noChangeArrowheads="1"/>
          </p:cNvSpPr>
          <p:nvPr/>
        </p:nvSpPr>
        <p:spPr bwMode="auto">
          <a:xfrm>
            <a:off x="771525" y="5637213"/>
            <a:ext cx="3624263" cy="1001712"/>
          </a:xfrm>
          <a:prstGeom prst="rect">
            <a:avLst/>
          </a:prstGeom>
          <a:solidFill>
            <a:srgbClr val="FFFF99"/>
          </a:solidFill>
          <a:ln w="12700">
            <a:noFill/>
            <a:miter lim="800000"/>
            <a:headEnd/>
            <a:tailEnd type="none" w="lg" len="lg"/>
          </a:ln>
          <a:effectLst>
            <a:outerShdw dist="35921" dir="2700000" algn="ctr" rotWithShape="0">
              <a:schemeClr val="tx1"/>
            </a:outerShdw>
          </a:effec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15000"/>
              </a:spcBef>
              <a:defRPr/>
            </a:pPr>
            <a:r>
              <a:rPr lang="en-US" sz="1900">
                <a:latin typeface="Courier New" pitchFamily="49" charset="0"/>
              </a:rPr>
              <a:t>writeln('</a:t>
            </a:r>
            <a:r>
              <a:rPr lang="ru-RU" sz="1900">
                <a:latin typeface="Courier New" pitchFamily="49" charset="0"/>
              </a:rPr>
              <a:t>Массив </a:t>
            </a:r>
            <a:r>
              <a:rPr lang="en-US" sz="1900">
                <a:latin typeface="Courier New" pitchFamily="49" charset="0"/>
              </a:rPr>
              <a:t>A:');</a:t>
            </a:r>
          </a:p>
          <a:p>
            <a:pPr>
              <a:spcBef>
                <a:spcPct val="15000"/>
              </a:spcBef>
              <a:defRPr/>
            </a:pPr>
            <a:r>
              <a:rPr lang="en-US" sz="1900">
                <a:latin typeface="Courier New" pitchFamily="49" charset="0"/>
              </a:rPr>
              <a:t>for i:=1 to N do       </a:t>
            </a:r>
            <a:br>
              <a:rPr lang="en-US" sz="1900">
                <a:latin typeface="Courier New" pitchFamily="49" charset="0"/>
              </a:rPr>
            </a:br>
            <a:r>
              <a:rPr lang="en-US" sz="1900">
                <a:latin typeface="Courier New" pitchFamily="49" charset="0"/>
              </a:rPr>
              <a:t>  write(a[i]:4);</a:t>
            </a:r>
            <a:endParaRPr lang="es-ES" sz="1900">
              <a:latin typeface="Courier New" pitchFamily="49" charset="0"/>
            </a:endParaRPr>
          </a:p>
        </p:txBody>
      </p:sp>
      <p:sp>
        <p:nvSpPr>
          <p:cNvPr id="15371" name="Rectangle 16"/>
          <p:cNvSpPr>
            <a:spLocks noChangeArrowheads="1"/>
          </p:cNvSpPr>
          <p:nvPr/>
        </p:nvSpPr>
        <p:spPr bwMode="auto">
          <a:xfrm>
            <a:off x="4752975" y="5727700"/>
            <a:ext cx="3741738" cy="712788"/>
          </a:xfrm>
          <a:prstGeom prst="rect">
            <a:avLst/>
          </a:prstGeom>
          <a:noFill/>
          <a:ln w="12700">
            <a:noFill/>
            <a:miter lim="800000"/>
            <a:headEnd/>
            <a:tailEnd type="none" w="lg" len="lg"/>
          </a:ln>
        </p:spPr>
        <p:txBody>
          <a:bodyPr lIns="90000" tIns="46800" rIns="90000" bIns="46800">
            <a:spAutoFit/>
          </a:bodyPr>
          <a:lstStyle/>
          <a:p>
            <a:pPr>
              <a:spcBef>
                <a:spcPct val="15000"/>
              </a:spcBef>
            </a:pPr>
            <a:r>
              <a:rPr lang="ru-RU" sz="1900">
                <a:latin typeface="Courier New" pitchFamily="49" charset="0"/>
              </a:rPr>
              <a:t>Массив </a:t>
            </a:r>
            <a:r>
              <a:rPr lang="en-US" sz="1900">
                <a:latin typeface="Courier New" pitchFamily="49" charset="0"/>
              </a:rPr>
              <a:t>A:</a:t>
            </a:r>
          </a:p>
          <a:p>
            <a:pPr>
              <a:spcBef>
                <a:spcPct val="15000"/>
              </a:spcBef>
            </a:pPr>
            <a:r>
              <a:rPr lang="en-US" sz="1900">
                <a:latin typeface="Courier New" pitchFamily="49" charset="0"/>
              </a:rPr>
              <a:t>  1</a:t>
            </a:r>
            <a:r>
              <a:rPr lang="ru-RU" sz="1900">
                <a:latin typeface="Courier New" pitchFamily="49" charset="0"/>
              </a:rPr>
              <a:t>0  24  68 112  26</a:t>
            </a:r>
            <a:endParaRPr lang="es-ES" sz="1900">
              <a:solidFill>
                <a:srgbClr val="FF0000"/>
              </a:solidFill>
              <a:latin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Line 2"/>
          <p:cNvSpPr>
            <a:spLocks noChangeShapeType="1"/>
          </p:cNvSpPr>
          <p:nvPr/>
        </p:nvSpPr>
        <p:spPr bwMode="auto">
          <a:xfrm>
            <a:off x="376238" y="795338"/>
            <a:ext cx="8464550" cy="0"/>
          </a:xfrm>
          <a:prstGeom prst="line">
            <a:avLst/>
          </a:prstGeom>
          <a:noFill/>
          <a:ln w="38100">
            <a:solidFill>
              <a:srgbClr val="00008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6387" name="Text Box 3"/>
          <p:cNvSpPr txBox="1">
            <a:spLocks noChangeArrowheads="1"/>
          </p:cNvSpPr>
          <p:nvPr/>
        </p:nvSpPr>
        <p:spPr bwMode="auto">
          <a:xfrm>
            <a:off x="395288" y="188913"/>
            <a:ext cx="81407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ru-RU" sz="3000"/>
              <a:t>Массив (Линейный, вектор)</a:t>
            </a:r>
          </a:p>
        </p:txBody>
      </p:sp>
      <p:sp>
        <p:nvSpPr>
          <p:cNvPr id="16388" name="Text Box 4"/>
          <p:cNvSpPr txBox="1">
            <a:spLocks noChangeArrowheads="1"/>
          </p:cNvSpPr>
          <p:nvPr/>
        </p:nvSpPr>
        <p:spPr bwMode="auto">
          <a:xfrm>
            <a:off x="346075" y="960438"/>
            <a:ext cx="8424863" cy="4616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74625" indent="-174625">
              <a:spcBef>
                <a:spcPct val="50000"/>
              </a:spcBef>
            </a:pPr>
            <a:r>
              <a:rPr lang="ru-RU" sz="2200">
                <a:solidFill>
                  <a:srgbClr val="3333FF"/>
                </a:solidFill>
              </a:rPr>
              <a:t>Объявление:</a:t>
            </a:r>
          </a:p>
          <a:p>
            <a:pPr marL="174625" indent="-174625">
              <a:spcBef>
                <a:spcPct val="350000"/>
              </a:spcBef>
            </a:pPr>
            <a:r>
              <a:rPr lang="ru-RU" sz="2200">
                <a:solidFill>
                  <a:srgbClr val="3333FF"/>
                </a:solidFill>
              </a:rPr>
              <a:t>Ввод с клавиатуры:</a:t>
            </a:r>
          </a:p>
          <a:p>
            <a:pPr marL="174625" indent="-174625">
              <a:spcBef>
                <a:spcPct val="450000"/>
              </a:spcBef>
            </a:pPr>
            <a:r>
              <a:rPr lang="ru-RU" sz="2200">
                <a:solidFill>
                  <a:srgbClr val="3333FF"/>
                </a:solidFill>
              </a:rPr>
              <a:t>Поэлементные операции:</a:t>
            </a:r>
          </a:p>
          <a:p>
            <a:pPr marL="174625" indent="-174625">
              <a:spcBef>
                <a:spcPct val="150000"/>
              </a:spcBef>
            </a:pPr>
            <a:r>
              <a:rPr lang="ru-RU" sz="2200">
                <a:solidFill>
                  <a:srgbClr val="3333FF"/>
                </a:solidFill>
              </a:rPr>
              <a:t>Вывод на экран:</a:t>
            </a:r>
          </a:p>
        </p:txBody>
      </p:sp>
      <p:sp>
        <p:nvSpPr>
          <p:cNvPr id="16389" name="Rectangle 5"/>
          <p:cNvSpPr>
            <a:spLocks noChangeArrowheads="1"/>
          </p:cNvSpPr>
          <p:nvPr/>
        </p:nvSpPr>
        <p:spPr bwMode="auto">
          <a:xfrm>
            <a:off x="847725" y="1446213"/>
            <a:ext cx="7727950" cy="1044575"/>
          </a:xfrm>
          <a:prstGeom prst="rect">
            <a:avLst/>
          </a:prstGeom>
          <a:solidFill>
            <a:srgbClr val="FFFF99"/>
          </a:solidFill>
          <a:ln w="12700">
            <a:noFill/>
            <a:miter lim="800000"/>
            <a:headEnd/>
            <a:tailEnd type="none" w="lg" len="lg"/>
          </a:ln>
          <a:effectLst>
            <a:outerShdw dist="35921" dir="2700000" algn="ctr" rotWithShape="0">
              <a:schemeClr val="tx1"/>
            </a:outerShdw>
          </a:effec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15000"/>
              </a:spcBef>
              <a:defRPr/>
            </a:pPr>
            <a:r>
              <a:rPr lang="en-US" sz="1900">
                <a:latin typeface="Courier New" pitchFamily="49" charset="0"/>
              </a:rPr>
              <a:t>const N = 5; </a:t>
            </a:r>
          </a:p>
          <a:p>
            <a:pPr>
              <a:spcBef>
                <a:spcPct val="15000"/>
              </a:spcBef>
              <a:defRPr/>
            </a:pPr>
            <a:r>
              <a:rPr lang="en-US" sz="1900">
                <a:latin typeface="Courier New" pitchFamily="49" charset="0"/>
              </a:rPr>
              <a:t>var a: array[1..N] of integer;</a:t>
            </a:r>
          </a:p>
          <a:p>
            <a:pPr>
              <a:spcBef>
                <a:spcPct val="15000"/>
              </a:spcBef>
              <a:defRPr/>
            </a:pPr>
            <a:r>
              <a:rPr lang="en-US" sz="1900">
                <a:latin typeface="Courier New" pitchFamily="49" charset="0"/>
              </a:rPr>
              <a:t>    i: </a:t>
            </a:r>
            <a:r>
              <a:rPr lang="es-ES" sz="1900">
                <a:latin typeface="Courier New" pitchFamily="49" charset="0"/>
              </a:rPr>
              <a:t>integer;</a:t>
            </a:r>
          </a:p>
        </p:txBody>
      </p:sp>
      <p:sp>
        <p:nvSpPr>
          <p:cNvPr id="16390" name="Rectangle 6"/>
          <p:cNvSpPr>
            <a:spLocks noChangeArrowheads="1"/>
          </p:cNvSpPr>
          <p:nvPr/>
        </p:nvSpPr>
        <p:spPr bwMode="auto">
          <a:xfrm>
            <a:off x="836613" y="2916238"/>
            <a:ext cx="6092825" cy="741362"/>
          </a:xfrm>
          <a:prstGeom prst="rect">
            <a:avLst/>
          </a:prstGeom>
          <a:solidFill>
            <a:srgbClr val="FFFF99"/>
          </a:solidFill>
          <a:ln w="12700">
            <a:noFill/>
            <a:miter lim="800000"/>
            <a:headEnd/>
            <a:tailEnd type="none" w="lg" len="lg"/>
          </a:ln>
          <a:effectLst>
            <a:outerShdw dist="35921" dir="2700000" algn="ctr" rotWithShape="0">
              <a:schemeClr val="tx1"/>
            </a:outerShdw>
          </a:effec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15000"/>
              </a:spcBef>
              <a:defRPr/>
            </a:pPr>
            <a:r>
              <a:rPr lang="en-US" sz="1900">
                <a:latin typeface="Courier New" pitchFamily="49" charset="0"/>
              </a:rPr>
              <a:t>for i:=1 to N do</a:t>
            </a:r>
          </a:p>
          <a:p>
            <a:pPr>
              <a:spcBef>
                <a:spcPct val="15000"/>
              </a:spcBef>
              <a:defRPr/>
            </a:pPr>
            <a:r>
              <a:rPr lang="en-US" sz="1900">
                <a:latin typeface="Courier New" pitchFamily="49" charset="0"/>
              </a:rPr>
              <a:t> </a:t>
            </a:r>
            <a:r>
              <a:rPr lang="en-US" sz="2000">
                <a:latin typeface="Courier New" pitchFamily="49" charset="0"/>
              </a:rPr>
              <a:t>A[i] := random(25) - 10; </a:t>
            </a:r>
            <a:endParaRPr lang="es-ES" sz="1900">
              <a:latin typeface="Courier New" pitchFamily="49" charset="0"/>
            </a:endParaRPr>
          </a:p>
        </p:txBody>
      </p:sp>
      <p:sp>
        <p:nvSpPr>
          <p:cNvPr id="16391" name="Rectangle 7"/>
          <p:cNvSpPr>
            <a:spLocks noChangeArrowheads="1"/>
          </p:cNvSpPr>
          <p:nvPr/>
        </p:nvSpPr>
        <p:spPr bwMode="auto">
          <a:xfrm>
            <a:off x="4854575" y="2695575"/>
            <a:ext cx="1130300" cy="1708150"/>
          </a:xfrm>
          <a:prstGeom prst="rect">
            <a:avLst/>
          </a:prstGeom>
          <a:noFill/>
          <a:ln w="12700">
            <a:noFill/>
            <a:miter lim="800000"/>
            <a:headEnd/>
            <a:tailEnd type="none" w="lg" len="lg"/>
          </a:ln>
        </p:spPr>
        <p:txBody>
          <a:bodyPr lIns="90000" tIns="46800" rIns="90000" bIns="46800">
            <a:spAutoFit/>
          </a:bodyPr>
          <a:lstStyle/>
          <a:p>
            <a:pPr>
              <a:spcBef>
                <a:spcPct val="15000"/>
              </a:spcBef>
            </a:pPr>
            <a:r>
              <a:rPr lang="en-US" sz="1900">
                <a:latin typeface="Courier New" pitchFamily="49" charset="0"/>
              </a:rPr>
              <a:t>a[1]</a:t>
            </a:r>
            <a:r>
              <a:rPr lang="en-US"/>
              <a:t> </a:t>
            </a:r>
            <a:r>
              <a:rPr lang="en-US" sz="1900">
                <a:latin typeface="Courier New" pitchFamily="49" charset="0"/>
              </a:rPr>
              <a:t>=</a:t>
            </a:r>
            <a:r>
              <a:rPr lang="en-US" sz="1900"/>
              <a:t> </a:t>
            </a:r>
            <a:endParaRPr lang="en-US" sz="1900">
              <a:solidFill>
                <a:srgbClr val="FF0000"/>
              </a:solidFill>
              <a:latin typeface="Courier New" pitchFamily="49" charset="0"/>
            </a:endParaRPr>
          </a:p>
          <a:p>
            <a:pPr>
              <a:spcBef>
                <a:spcPct val="15000"/>
              </a:spcBef>
            </a:pPr>
            <a:r>
              <a:rPr lang="en-US" sz="1900">
                <a:latin typeface="Courier New" pitchFamily="49" charset="0"/>
              </a:rPr>
              <a:t>a[2]</a:t>
            </a:r>
            <a:r>
              <a:rPr lang="en-US"/>
              <a:t> </a:t>
            </a:r>
            <a:r>
              <a:rPr lang="en-US" sz="1900">
                <a:latin typeface="Courier New" pitchFamily="49" charset="0"/>
              </a:rPr>
              <a:t>=</a:t>
            </a:r>
            <a:r>
              <a:rPr lang="en-US" sz="1900"/>
              <a:t> </a:t>
            </a:r>
            <a:endParaRPr lang="es-ES" sz="1900">
              <a:solidFill>
                <a:srgbClr val="FF0000"/>
              </a:solidFill>
              <a:latin typeface="Courier New" pitchFamily="49" charset="0"/>
            </a:endParaRPr>
          </a:p>
          <a:p>
            <a:pPr>
              <a:spcBef>
                <a:spcPct val="15000"/>
              </a:spcBef>
            </a:pPr>
            <a:r>
              <a:rPr lang="en-US" sz="1900">
                <a:latin typeface="Courier New" pitchFamily="49" charset="0"/>
              </a:rPr>
              <a:t>a[3]</a:t>
            </a:r>
            <a:r>
              <a:rPr lang="en-US"/>
              <a:t> </a:t>
            </a:r>
            <a:r>
              <a:rPr lang="en-US" sz="1900">
                <a:latin typeface="Courier New" pitchFamily="49" charset="0"/>
              </a:rPr>
              <a:t>=</a:t>
            </a:r>
            <a:r>
              <a:rPr lang="en-US" sz="1900"/>
              <a:t> </a:t>
            </a:r>
            <a:endParaRPr lang="en-US" sz="1900">
              <a:solidFill>
                <a:srgbClr val="FF0000"/>
              </a:solidFill>
              <a:latin typeface="Courier New" pitchFamily="49" charset="0"/>
            </a:endParaRPr>
          </a:p>
          <a:p>
            <a:pPr>
              <a:spcBef>
                <a:spcPct val="15000"/>
              </a:spcBef>
            </a:pPr>
            <a:r>
              <a:rPr lang="en-US" sz="1900">
                <a:latin typeface="Courier New" pitchFamily="49" charset="0"/>
              </a:rPr>
              <a:t>a[4]</a:t>
            </a:r>
            <a:r>
              <a:rPr lang="en-US"/>
              <a:t> </a:t>
            </a:r>
            <a:r>
              <a:rPr lang="en-US" sz="1900">
                <a:latin typeface="Courier New" pitchFamily="49" charset="0"/>
              </a:rPr>
              <a:t>=</a:t>
            </a:r>
            <a:r>
              <a:rPr lang="en-US" sz="1900"/>
              <a:t> </a:t>
            </a:r>
            <a:endParaRPr lang="es-ES" sz="1900">
              <a:solidFill>
                <a:srgbClr val="FF0000"/>
              </a:solidFill>
              <a:latin typeface="Courier New" pitchFamily="49" charset="0"/>
            </a:endParaRPr>
          </a:p>
          <a:p>
            <a:pPr>
              <a:spcBef>
                <a:spcPct val="15000"/>
              </a:spcBef>
            </a:pPr>
            <a:r>
              <a:rPr lang="en-US" sz="1900">
                <a:latin typeface="Courier New" pitchFamily="49" charset="0"/>
              </a:rPr>
              <a:t>a[5]</a:t>
            </a:r>
            <a:r>
              <a:rPr lang="en-US"/>
              <a:t> </a:t>
            </a:r>
            <a:r>
              <a:rPr lang="en-US" sz="1900">
                <a:latin typeface="Courier New" pitchFamily="49" charset="0"/>
              </a:rPr>
              <a:t>=</a:t>
            </a:r>
            <a:r>
              <a:rPr lang="en-US" sz="1900"/>
              <a:t> </a:t>
            </a:r>
            <a:endParaRPr lang="es-ES" sz="1900">
              <a:solidFill>
                <a:srgbClr val="FF0000"/>
              </a:solidFill>
              <a:latin typeface="Courier New" pitchFamily="49" charset="0"/>
            </a:endParaRPr>
          </a:p>
        </p:txBody>
      </p:sp>
      <p:sp>
        <p:nvSpPr>
          <p:cNvPr id="16392" name="Rectangle 8"/>
          <p:cNvSpPr>
            <a:spLocks noChangeArrowheads="1"/>
          </p:cNvSpPr>
          <p:nvPr/>
        </p:nvSpPr>
        <p:spPr bwMode="auto">
          <a:xfrm>
            <a:off x="5791200" y="2695575"/>
            <a:ext cx="576263" cy="1708150"/>
          </a:xfrm>
          <a:prstGeom prst="rect">
            <a:avLst/>
          </a:prstGeom>
          <a:noFill/>
          <a:ln w="12700">
            <a:noFill/>
            <a:miter lim="800000"/>
            <a:headEnd/>
            <a:tailEnd type="none" w="lg" len="lg"/>
          </a:ln>
        </p:spPr>
        <p:txBody>
          <a:bodyPr lIns="90000" tIns="46800" rIns="90000" bIns="46800">
            <a:spAutoFit/>
          </a:bodyPr>
          <a:lstStyle/>
          <a:p>
            <a:pPr>
              <a:spcBef>
                <a:spcPct val="15000"/>
              </a:spcBef>
            </a:pPr>
            <a:r>
              <a:rPr lang="en-US" sz="1900">
                <a:solidFill>
                  <a:srgbClr val="FF0000"/>
                </a:solidFill>
                <a:latin typeface="Courier New" pitchFamily="49" charset="0"/>
              </a:rPr>
              <a:t>5</a:t>
            </a:r>
          </a:p>
          <a:p>
            <a:pPr>
              <a:spcBef>
                <a:spcPct val="15000"/>
              </a:spcBef>
            </a:pPr>
            <a:r>
              <a:rPr lang="en-US" sz="1900">
                <a:solidFill>
                  <a:srgbClr val="FF0000"/>
                </a:solidFill>
                <a:latin typeface="Courier New" pitchFamily="49" charset="0"/>
              </a:rPr>
              <a:t>12</a:t>
            </a:r>
            <a:endParaRPr lang="es-ES" sz="1900">
              <a:solidFill>
                <a:srgbClr val="FF0000"/>
              </a:solidFill>
              <a:latin typeface="Courier New" pitchFamily="49" charset="0"/>
            </a:endParaRPr>
          </a:p>
          <a:p>
            <a:pPr>
              <a:spcBef>
                <a:spcPct val="15000"/>
              </a:spcBef>
            </a:pPr>
            <a:r>
              <a:rPr lang="en-US" sz="1900">
                <a:solidFill>
                  <a:srgbClr val="FF0000"/>
                </a:solidFill>
                <a:latin typeface="Courier New" pitchFamily="49" charset="0"/>
              </a:rPr>
              <a:t>34</a:t>
            </a:r>
          </a:p>
          <a:p>
            <a:pPr>
              <a:spcBef>
                <a:spcPct val="15000"/>
              </a:spcBef>
            </a:pPr>
            <a:r>
              <a:rPr lang="en-US" sz="1900">
                <a:solidFill>
                  <a:srgbClr val="FF0000"/>
                </a:solidFill>
                <a:latin typeface="Courier New" pitchFamily="49" charset="0"/>
              </a:rPr>
              <a:t>56</a:t>
            </a:r>
            <a:endParaRPr lang="es-ES" sz="1900">
              <a:solidFill>
                <a:srgbClr val="FF0000"/>
              </a:solidFill>
              <a:latin typeface="Courier New" pitchFamily="49" charset="0"/>
            </a:endParaRPr>
          </a:p>
          <a:p>
            <a:pPr>
              <a:spcBef>
                <a:spcPct val="15000"/>
              </a:spcBef>
            </a:pPr>
            <a:r>
              <a:rPr lang="en-US" sz="1900">
                <a:solidFill>
                  <a:srgbClr val="FF0000"/>
                </a:solidFill>
                <a:latin typeface="Courier New" pitchFamily="49" charset="0"/>
              </a:rPr>
              <a:t>13</a:t>
            </a:r>
            <a:endParaRPr lang="es-ES" sz="1900">
              <a:solidFill>
                <a:srgbClr val="FF0000"/>
              </a:solidFill>
              <a:latin typeface="Courier New" pitchFamily="49" charset="0"/>
            </a:endParaRPr>
          </a:p>
        </p:txBody>
      </p:sp>
      <p:sp>
        <p:nvSpPr>
          <p:cNvPr id="16393" name="Rectangle 14"/>
          <p:cNvSpPr>
            <a:spLocks noChangeArrowheads="1"/>
          </p:cNvSpPr>
          <p:nvPr/>
        </p:nvSpPr>
        <p:spPr bwMode="auto">
          <a:xfrm>
            <a:off x="771525" y="4789488"/>
            <a:ext cx="4657725" cy="381000"/>
          </a:xfrm>
          <a:prstGeom prst="rect">
            <a:avLst/>
          </a:prstGeom>
          <a:solidFill>
            <a:srgbClr val="FFFF99"/>
          </a:solidFill>
          <a:ln w="12700">
            <a:noFill/>
            <a:miter lim="800000"/>
            <a:headEnd/>
            <a:tailEnd type="none" w="lg" len="lg"/>
          </a:ln>
          <a:effectLst>
            <a:outerShdw dist="35921" dir="2700000" algn="ctr" rotWithShape="0">
              <a:schemeClr val="tx1"/>
            </a:outerShdw>
          </a:effec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15000"/>
              </a:spcBef>
              <a:defRPr/>
            </a:pPr>
            <a:r>
              <a:rPr lang="en-US" sz="1900">
                <a:latin typeface="Courier New" pitchFamily="49" charset="0"/>
              </a:rPr>
              <a:t>for i:=1 to N do a[i]:=a[i]*2;</a:t>
            </a:r>
            <a:endParaRPr lang="es-ES" sz="1900">
              <a:latin typeface="Courier New" pitchFamily="49" charset="0"/>
            </a:endParaRPr>
          </a:p>
        </p:txBody>
      </p:sp>
      <p:sp>
        <p:nvSpPr>
          <p:cNvPr id="16394" name="Rectangle 15"/>
          <p:cNvSpPr>
            <a:spLocks noChangeArrowheads="1"/>
          </p:cNvSpPr>
          <p:nvPr/>
        </p:nvSpPr>
        <p:spPr bwMode="auto">
          <a:xfrm>
            <a:off x="771525" y="5637213"/>
            <a:ext cx="3624263" cy="1001712"/>
          </a:xfrm>
          <a:prstGeom prst="rect">
            <a:avLst/>
          </a:prstGeom>
          <a:solidFill>
            <a:srgbClr val="FFFF99"/>
          </a:solidFill>
          <a:ln w="12700">
            <a:noFill/>
            <a:miter lim="800000"/>
            <a:headEnd/>
            <a:tailEnd type="none" w="lg" len="lg"/>
          </a:ln>
          <a:effectLst>
            <a:outerShdw dist="35921" dir="2700000" algn="ctr" rotWithShape="0">
              <a:schemeClr val="tx1"/>
            </a:outerShdw>
          </a:effec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15000"/>
              </a:spcBef>
              <a:defRPr/>
            </a:pPr>
            <a:r>
              <a:rPr lang="en-US" sz="1900">
                <a:latin typeface="Courier New" pitchFamily="49" charset="0"/>
              </a:rPr>
              <a:t>writeln('</a:t>
            </a:r>
            <a:r>
              <a:rPr lang="ru-RU" sz="1900">
                <a:latin typeface="Courier New" pitchFamily="49" charset="0"/>
              </a:rPr>
              <a:t>Массив </a:t>
            </a:r>
            <a:r>
              <a:rPr lang="en-US" sz="1900">
                <a:latin typeface="Courier New" pitchFamily="49" charset="0"/>
              </a:rPr>
              <a:t>A:');</a:t>
            </a:r>
          </a:p>
          <a:p>
            <a:pPr>
              <a:spcBef>
                <a:spcPct val="15000"/>
              </a:spcBef>
              <a:defRPr/>
            </a:pPr>
            <a:r>
              <a:rPr lang="en-US" sz="1900">
                <a:latin typeface="Courier New" pitchFamily="49" charset="0"/>
              </a:rPr>
              <a:t>for i:=1 to N do       </a:t>
            </a:r>
            <a:br>
              <a:rPr lang="en-US" sz="1900">
                <a:latin typeface="Courier New" pitchFamily="49" charset="0"/>
              </a:rPr>
            </a:br>
            <a:r>
              <a:rPr lang="en-US" sz="1900">
                <a:latin typeface="Courier New" pitchFamily="49" charset="0"/>
              </a:rPr>
              <a:t>  write(a[i]:4);</a:t>
            </a:r>
            <a:endParaRPr lang="es-ES" sz="1900">
              <a:latin typeface="Courier New" pitchFamily="49" charset="0"/>
            </a:endParaRPr>
          </a:p>
        </p:txBody>
      </p:sp>
      <p:sp>
        <p:nvSpPr>
          <p:cNvPr id="16395" name="Rectangle 16"/>
          <p:cNvSpPr>
            <a:spLocks noChangeArrowheads="1"/>
          </p:cNvSpPr>
          <p:nvPr/>
        </p:nvSpPr>
        <p:spPr bwMode="auto">
          <a:xfrm>
            <a:off x="4752975" y="5727700"/>
            <a:ext cx="3741738" cy="712788"/>
          </a:xfrm>
          <a:prstGeom prst="rect">
            <a:avLst/>
          </a:prstGeom>
          <a:noFill/>
          <a:ln w="12700">
            <a:noFill/>
            <a:miter lim="800000"/>
            <a:headEnd/>
            <a:tailEnd type="none" w="lg" len="lg"/>
          </a:ln>
        </p:spPr>
        <p:txBody>
          <a:bodyPr lIns="90000" tIns="46800" rIns="90000" bIns="46800">
            <a:spAutoFit/>
          </a:bodyPr>
          <a:lstStyle/>
          <a:p>
            <a:pPr>
              <a:spcBef>
                <a:spcPct val="15000"/>
              </a:spcBef>
            </a:pPr>
            <a:r>
              <a:rPr lang="ru-RU" sz="1900">
                <a:latin typeface="Courier New" pitchFamily="49" charset="0"/>
              </a:rPr>
              <a:t>Массив </a:t>
            </a:r>
            <a:r>
              <a:rPr lang="en-US" sz="1900">
                <a:latin typeface="Courier New" pitchFamily="49" charset="0"/>
              </a:rPr>
              <a:t>A:</a:t>
            </a:r>
          </a:p>
          <a:p>
            <a:pPr>
              <a:spcBef>
                <a:spcPct val="15000"/>
              </a:spcBef>
            </a:pPr>
            <a:r>
              <a:rPr lang="en-US" sz="1900">
                <a:latin typeface="Courier New" pitchFamily="49" charset="0"/>
              </a:rPr>
              <a:t>  1</a:t>
            </a:r>
            <a:r>
              <a:rPr lang="ru-RU" sz="1900">
                <a:latin typeface="Courier New" pitchFamily="49" charset="0"/>
              </a:rPr>
              <a:t>0  24  68 112  26</a:t>
            </a:r>
            <a:endParaRPr lang="es-ES" sz="1900">
              <a:solidFill>
                <a:srgbClr val="FF0000"/>
              </a:solidFill>
              <a:latin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Line 2"/>
          <p:cNvSpPr>
            <a:spLocks noChangeShapeType="1"/>
          </p:cNvSpPr>
          <p:nvPr/>
        </p:nvSpPr>
        <p:spPr bwMode="auto">
          <a:xfrm>
            <a:off x="376238" y="795338"/>
            <a:ext cx="8464550" cy="0"/>
          </a:xfrm>
          <a:prstGeom prst="line">
            <a:avLst/>
          </a:prstGeom>
          <a:noFill/>
          <a:ln w="38100">
            <a:solidFill>
              <a:srgbClr val="00008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395288" y="188913"/>
            <a:ext cx="81407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ru-RU" sz="3000"/>
              <a:t>Матрицы (Двумерный массив)</a:t>
            </a:r>
          </a:p>
        </p:txBody>
      </p:sp>
      <p:sp>
        <p:nvSpPr>
          <p:cNvPr id="17412" name="Text Box 4"/>
          <p:cNvSpPr txBox="1">
            <a:spLocks noChangeArrowheads="1"/>
          </p:cNvSpPr>
          <p:nvPr/>
        </p:nvSpPr>
        <p:spPr bwMode="auto">
          <a:xfrm>
            <a:off x="381000" y="844550"/>
            <a:ext cx="857250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165225" indent="-1165225">
              <a:spcBef>
                <a:spcPct val="50000"/>
              </a:spcBef>
            </a:pPr>
            <a:r>
              <a:rPr lang="ru-RU" sz="2600">
                <a:solidFill>
                  <a:srgbClr val="3333FF"/>
                </a:solidFill>
              </a:rPr>
              <a:t>Объявление:</a:t>
            </a:r>
            <a:endParaRPr lang="ru-RU" sz="2600"/>
          </a:p>
        </p:txBody>
      </p:sp>
      <p:sp>
        <p:nvSpPr>
          <p:cNvPr id="17413" name="Rectangle 5"/>
          <p:cNvSpPr>
            <a:spLocks noChangeArrowheads="1"/>
          </p:cNvSpPr>
          <p:nvPr/>
        </p:nvSpPr>
        <p:spPr bwMode="auto">
          <a:xfrm>
            <a:off x="682625" y="1327150"/>
            <a:ext cx="8094663" cy="1970088"/>
          </a:xfrm>
          <a:prstGeom prst="rect">
            <a:avLst/>
          </a:prstGeom>
          <a:solidFill>
            <a:srgbClr val="FFFF99"/>
          </a:solidFill>
          <a:ln w="12700">
            <a:noFill/>
            <a:miter lim="800000"/>
            <a:headEnd/>
            <a:tailEnd type="none" w="lg" len="lg"/>
          </a:ln>
          <a:effectLst>
            <a:outerShdw dist="35921" dir="2700000" algn="ctr" rotWithShape="0">
              <a:schemeClr val="tx1"/>
            </a:outerShdw>
          </a:effec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15000"/>
              </a:spcBef>
              <a:defRPr/>
            </a:pPr>
            <a:r>
              <a:rPr lang="en-US" sz="2200">
                <a:latin typeface="Courier New" pitchFamily="49" charset="0"/>
              </a:rPr>
              <a:t>const N = 3;</a:t>
            </a:r>
          </a:p>
          <a:p>
            <a:pPr>
              <a:spcBef>
                <a:spcPct val="15000"/>
              </a:spcBef>
              <a:defRPr/>
            </a:pPr>
            <a:r>
              <a:rPr lang="en-US" sz="2200">
                <a:latin typeface="Courier New" pitchFamily="49" charset="0"/>
              </a:rPr>
              <a:t>      M = 4;</a:t>
            </a:r>
          </a:p>
          <a:p>
            <a:pPr>
              <a:spcBef>
                <a:spcPct val="15000"/>
              </a:spcBef>
              <a:defRPr/>
            </a:pPr>
            <a:r>
              <a:rPr lang="en-US" sz="2200">
                <a:latin typeface="Courier New" pitchFamily="49" charset="0"/>
              </a:rPr>
              <a:t>var A: array[1..N,1..M] of integer;</a:t>
            </a:r>
          </a:p>
          <a:p>
            <a:pPr>
              <a:spcBef>
                <a:spcPct val="15000"/>
              </a:spcBef>
              <a:defRPr/>
            </a:pPr>
            <a:r>
              <a:rPr lang="en-US" sz="2200">
                <a:latin typeface="Courier New" pitchFamily="49" charset="0"/>
              </a:rPr>
              <a:t>    B: array[-3..0,-8..M] of integer;</a:t>
            </a:r>
          </a:p>
          <a:p>
            <a:pPr>
              <a:spcBef>
                <a:spcPct val="15000"/>
              </a:spcBef>
              <a:defRPr/>
            </a:pPr>
            <a:r>
              <a:rPr lang="en-US" sz="2200">
                <a:latin typeface="Courier New" pitchFamily="49" charset="0"/>
              </a:rPr>
              <a:t>    Q: array['a'..'d',False..True] of real;</a:t>
            </a:r>
            <a:endParaRPr lang="ru-RU" sz="2200">
              <a:latin typeface="Courier New" pitchFamily="49" charset="0"/>
            </a:endParaRPr>
          </a:p>
        </p:txBody>
      </p:sp>
      <p:sp>
        <p:nvSpPr>
          <p:cNvPr id="17414" name="Text Box 6"/>
          <p:cNvSpPr txBox="1">
            <a:spLocks noChangeArrowheads="1"/>
          </p:cNvSpPr>
          <p:nvPr/>
        </p:nvSpPr>
        <p:spPr bwMode="auto">
          <a:xfrm>
            <a:off x="390525" y="3479800"/>
            <a:ext cx="8529638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165225" indent="-1165225">
              <a:spcBef>
                <a:spcPct val="50000"/>
              </a:spcBef>
            </a:pPr>
            <a:r>
              <a:rPr lang="ru-RU" sz="2600">
                <a:solidFill>
                  <a:srgbClr val="3333FF"/>
                </a:solidFill>
              </a:rPr>
              <a:t>Ввод с клавиатуры:</a:t>
            </a:r>
            <a:endParaRPr lang="ru-RU" sz="2600"/>
          </a:p>
        </p:txBody>
      </p:sp>
      <p:sp>
        <p:nvSpPr>
          <p:cNvPr id="17415" name="Rectangle 7"/>
          <p:cNvSpPr>
            <a:spLocks noChangeArrowheads="1"/>
          </p:cNvSpPr>
          <p:nvPr/>
        </p:nvSpPr>
        <p:spPr bwMode="auto">
          <a:xfrm>
            <a:off x="660400" y="4092575"/>
            <a:ext cx="5372100" cy="1970088"/>
          </a:xfrm>
          <a:prstGeom prst="rect">
            <a:avLst/>
          </a:prstGeom>
          <a:solidFill>
            <a:srgbClr val="FFFF99"/>
          </a:solidFill>
          <a:ln w="12700">
            <a:noFill/>
            <a:miter lim="800000"/>
            <a:headEnd/>
            <a:tailEnd type="none" w="lg" len="lg"/>
          </a:ln>
          <a:effectLst>
            <a:outerShdw dist="35921" dir="2700000" algn="ctr" rotWithShape="0">
              <a:schemeClr val="tx1"/>
            </a:outerShdw>
          </a:effec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15000"/>
              </a:spcBef>
              <a:defRPr/>
            </a:pPr>
            <a:r>
              <a:rPr lang="en-US" sz="2200">
                <a:latin typeface="Courier New" pitchFamily="49" charset="0"/>
              </a:rPr>
              <a:t>for i:=1 to N do</a:t>
            </a:r>
          </a:p>
          <a:p>
            <a:pPr>
              <a:spcBef>
                <a:spcPct val="15000"/>
              </a:spcBef>
              <a:defRPr/>
            </a:pPr>
            <a:r>
              <a:rPr lang="en-US" sz="2200">
                <a:latin typeface="Courier New" pitchFamily="49" charset="0"/>
              </a:rPr>
              <a:t>  for j:=1 to M do begin</a:t>
            </a:r>
          </a:p>
          <a:p>
            <a:pPr>
              <a:spcBef>
                <a:spcPct val="15000"/>
              </a:spcBef>
              <a:defRPr/>
            </a:pPr>
            <a:r>
              <a:rPr lang="en-US" sz="2200">
                <a:latin typeface="Courier New" pitchFamily="49" charset="0"/>
              </a:rPr>
              <a:t>    write('A[',i,',',j,']=');</a:t>
            </a:r>
          </a:p>
          <a:p>
            <a:pPr>
              <a:spcBef>
                <a:spcPct val="15000"/>
              </a:spcBef>
              <a:defRPr/>
            </a:pPr>
            <a:r>
              <a:rPr lang="en-US" sz="2200">
                <a:latin typeface="Courier New" pitchFamily="49" charset="0"/>
              </a:rPr>
              <a:t>    read ( A[i,j] );</a:t>
            </a:r>
          </a:p>
          <a:p>
            <a:pPr>
              <a:spcBef>
                <a:spcPct val="15000"/>
              </a:spcBef>
              <a:defRPr/>
            </a:pPr>
            <a:r>
              <a:rPr lang="en-US" sz="2200">
                <a:latin typeface="Courier New" pitchFamily="49" charset="0"/>
              </a:rPr>
              <a:t>  end;</a:t>
            </a:r>
          </a:p>
        </p:txBody>
      </p:sp>
      <p:sp>
        <p:nvSpPr>
          <p:cNvPr id="17416" name="AutoShape 28"/>
          <p:cNvSpPr>
            <a:spLocks noChangeArrowheads="1"/>
          </p:cNvSpPr>
          <p:nvPr/>
        </p:nvSpPr>
        <p:spPr bwMode="auto">
          <a:xfrm>
            <a:off x="654050" y="4113213"/>
            <a:ext cx="4756150" cy="815975"/>
          </a:xfrm>
          <a:prstGeom prst="roundRect">
            <a:avLst>
              <a:gd name="adj" fmla="val 7704"/>
            </a:avLst>
          </a:prstGeom>
          <a:solidFill>
            <a:schemeClr val="bg1"/>
          </a:solidFill>
          <a:ln w="12700">
            <a:solidFill>
              <a:srgbClr val="FF0000"/>
            </a:solidFill>
            <a:round/>
            <a:headEnd/>
            <a:tailEnd type="none" w="lg" len="lg"/>
          </a:ln>
        </p:spPr>
        <p:txBody>
          <a:bodyPr wrap="none" lIns="90000" tIns="46800" rIns="90000" bIns="46800" anchor="ctr"/>
          <a:lstStyle/>
          <a:p>
            <a:pPr>
              <a:spcBef>
                <a:spcPct val="15000"/>
              </a:spcBef>
            </a:pPr>
            <a:r>
              <a:rPr lang="en-US" sz="2200">
                <a:latin typeface="Courier New" pitchFamily="49" charset="0"/>
              </a:rPr>
              <a:t>for j:=1 to M do</a:t>
            </a:r>
            <a:endParaRPr lang="ru-RU" sz="2200">
              <a:latin typeface="Courier New" pitchFamily="49" charset="0"/>
            </a:endParaRPr>
          </a:p>
          <a:p>
            <a:pPr>
              <a:spcBef>
                <a:spcPct val="15000"/>
              </a:spcBef>
            </a:pPr>
            <a:r>
              <a:rPr lang="en-US" sz="2200">
                <a:latin typeface="Courier New" pitchFamily="49" charset="0"/>
              </a:rPr>
              <a:t>  for i:=1 to N do begin</a:t>
            </a:r>
            <a:endParaRPr lang="ru-RU" sz="2200">
              <a:latin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Line 2"/>
          <p:cNvSpPr>
            <a:spLocks noChangeShapeType="1"/>
          </p:cNvSpPr>
          <p:nvPr/>
        </p:nvSpPr>
        <p:spPr bwMode="auto">
          <a:xfrm>
            <a:off x="376238" y="795338"/>
            <a:ext cx="8464550" cy="0"/>
          </a:xfrm>
          <a:prstGeom prst="line">
            <a:avLst/>
          </a:prstGeom>
          <a:noFill/>
          <a:ln w="38100">
            <a:solidFill>
              <a:srgbClr val="00008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8435" name="Text Box 3"/>
          <p:cNvSpPr txBox="1">
            <a:spLocks noChangeArrowheads="1"/>
          </p:cNvSpPr>
          <p:nvPr/>
        </p:nvSpPr>
        <p:spPr bwMode="auto">
          <a:xfrm>
            <a:off x="395288" y="188913"/>
            <a:ext cx="81407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ru-RU" sz="3000"/>
              <a:t>Матрицы</a:t>
            </a:r>
          </a:p>
        </p:txBody>
      </p:sp>
      <p:sp>
        <p:nvSpPr>
          <p:cNvPr id="18436" name="Text Box 4"/>
          <p:cNvSpPr txBox="1">
            <a:spLocks noChangeArrowheads="1"/>
          </p:cNvSpPr>
          <p:nvPr/>
        </p:nvSpPr>
        <p:spPr bwMode="auto">
          <a:xfrm>
            <a:off x="401638" y="911225"/>
            <a:ext cx="8529637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165225" indent="-1165225">
              <a:spcBef>
                <a:spcPct val="50000"/>
              </a:spcBef>
            </a:pPr>
            <a:r>
              <a:rPr lang="ru-RU" sz="2600">
                <a:solidFill>
                  <a:srgbClr val="3333FF"/>
                </a:solidFill>
              </a:rPr>
              <a:t>Заполнение случайными числами</a:t>
            </a:r>
            <a:endParaRPr lang="ru-RU" sz="2600"/>
          </a:p>
        </p:txBody>
      </p:sp>
      <p:sp>
        <p:nvSpPr>
          <p:cNvPr id="18437" name="Rectangle 5"/>
          <p:cNvSpPr>
            <a:spLocks noChangeArrowheads="1"/>
          </p:cNvSpPr>
          <p:nvPr/>
        </p:nvSpPr>
        <p:spPr bwMode="auto">
          <a:xfrm>
            <a:off x="693738" y="1643063"/>
            <a:ext cx="5372100" cy="1198562"/>
          </a:xfrm>
          <a:prstGeom prst="rect">
            <a:avLst/>
          </a:prstGeom>
          <a:solidFill>
            <a:srgbClr val="FFFF99"/>
          </a:solidFill>
          <a:ln w="12700">
            <a:noFill/>
            <a:miter lim="800000"/>
            <a:headEnd/>
            <a:tailEnd type="none" w="lg" len="lg"/>
          </a:ln>
          <a:effectLst>
            <a:outerShdw dist="35921" dir="2700000" algn="ctr" rotWithShape="0">
              <a:schemeClr val="tx1"/>
            </a:outerShdw>
          </a:effec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15000"/>
              </a:spcBef>
              <a:defRPr/>
            </a:pPr>
            <a:r>
              <a:rPr lang="en-US" sz="2200">
                <a:latin typeface="Courier New" pitchFamily="49" charset="0"/>
              </a:rPr>
              <a:t>for i:=1 to N do</a:t>
            </a:r>
          </a:p>
          <a:p>
            <a:pPr>
              <a:spcBef>
                <a:spcPct val="15000"/>
              </a:spcBef>
              <a:defRPr/>
            </a:pPr>
            <a:r>
              <a:rPr lang="en-US" sz="2200">
                <a:latin typeface="Courier New" pitchFamily="49" charset="0"/>
              </a:rPr>
              <a:t>  for j:=1 to M do</a:t>
            </a:r>
          </a:p>
          <a:p>
            <a:pPr>
              <a:spcBef>
                <a:spcPct val="15000"/>
              </a:spcBef>
              <a:defRPr/>
            </a:pPr>
            <a:r>
              <a:rPr lang="ru-RU" sz="2200">
                <a:latin typeface="Courier New" pitchFamily="49" charset="0"/>
              </a:rPr>
              <a:t>    </a:t>
            </a:r>
            <a:r>
              <a:rPr lang="en-US" sz="2200">
                <a:latin typeface="Courier New" pitchFamily="49" charset="0"/>
              </a:rPr>
              <a:t>A[i,j] := random(25) - 10;</a:t>
            </a:r>
          </a:p>
        </p:txBody>
      </p:sp>
      <p:sp>
        <p:nvSpPr>
          <p:cNvPr id="18438" name="AutoShape 10"/>
          <p:cNvSpPr>
            <a:spLocks noChangeArrowheads="1"/>
          </p:cNvSpPr>
          <p:nvPr/>
        </p:nvSpPr>
        <p:spPr bwMode="auto">
          <a:xfrm>
            <a:off x="4813300" y="1397000"/>
            <a:ext cx="2441575" cy="450850"/>
          </a:xfrm>
          <a:prstGeom prst="wedgeRoundRectCallout">
            <a:avLst>
              <a:gd name="adj1" fmla="val -98699"/>
              <a:gd name="adj2" fmla="val 63380"/>
              <a:gd name="adj3" fmla="val 16667"/>
            </a:avLst>
          </a:prstGeom>
          <a:solidFill>
            <a:srgbClr val="E6E6FF"/>
          </a:solidFill>
          <a:ln w="12700">
            <a:noFill/>
            <a:miter lim="800000"/>
            <a:headEnd/>
            <a:tailEnd type="none" w="lg" len="lg"/>
          </a:ln>
          <a:effectLst>
            <a:outerShdw dist="35921" dir="2700000" algn="ctr" rotWithShape="0">
              <a:schemeClr val="tx1"/>
            </a:outerShdw>
          </a:effectLst>
        </p:spPr>
        <p:txBody>
          <a:bodyPr lIns="90000" tIns="46800" rIns="90000" bIns="46800" anchor="ctr"/>
          <a:lstStyle/>
          <a:p>
            <a:pPr algn="ctr">
              <a:defRPr/>
            </a:pPr>
            <a:r>
              <a:rPr lang="ru-RU" sz="2000"/>
              <a:t>цикл по строкам</a:t>
            </a:r>
          </a:p>
        </p:txBody>
      </p:sp>
      <p:sp>
        <p:nvSpPr>
          <p:cNvPr id="18439" name="AutoShape 11"/>
          <p:cNvSpPr>
            <a:spLocks noChangeArrowheads="1"/>
          </p:cNvSpPr>
          <p:nvPr/>
        </p:nvSpPr>
        <p:spPr bwMode="auto">
          <a:xfrm>
            <a:off x="5313363" y="1897063"/>
            <a:ext cx="2627312" cy="450850"/>
          </a:xfrm>
          <a:prstGeom prst="wedgeRoundRectCallout">
            <a:avLst>
              <a:gd name="adj1" fmla="val -103958"/>
              <a:gd name="adj2" fmla="val 34509"/>
              <a:gd name="adj3" fmla="val 16667"/>
            </a:avLst>
          </a:prstGeom>
          <a:solidFill>
            <a:srgbClr val="E6E6FF"/>
          </a:solidFill>
          <a:ln w="12700">
            <a:noFill/>
            <a:miter lim="800000"/>
            <a:headEnd/>
            <a:tailEnd type="none" w="lg" len="lg"/>
          </a:ln>
          <a:effectLst>
            <a:outerShdw dist="35921" dir="2700000" algn="ctr" rotWithShape="0">
              <a:schemeClr val="tx1"/>
            </a:outerShdw>
          </a:effectLst>
        </p:spPr>
        <p:txBody>
          <a:bodyPr lIns="90000" tIns="46800" rIns="90000" bIns="46800" anchor="ctr"/>
          <a:lstStyle/>
          <a:p>
            <a:pPr algn="ctr">
              <a:defRPr/>
            </a:pPr>
            <a:r>
              <a:rPr lang="ru-RU" sz="2000"/>
              <a:t>цикл по столбцам</a:t>
            </a:r>
          </a:p>
        </p:txBody>
      </p:sp>
      <p:sp>
        <p:nvSpPr>
          <p:cNvPr id="18440" name="Text Box 12"/>
          <p:cNvSpPr txBox="1">
            <a:spLocks noChangeArrowheads="1"/>
          </p:cNvSpPr>
          <p:nvPr/>
        </p:nvSpPr>
        <p:spPr bwMode="auto">
          <a:xfrm>
            <a:off x="434975" y="2936875"/>
            <a:ext cx="8529638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165225" indent="-1165225">
              <a:spcBef>
                <a:spcPct val="50000"/>
              </a:spcBef>
            </a:pPr>
            <a:r>
              <a:rPr lang="ru-RU" sz="2600">
                <a:solidFill>
                  <a:srgbClr val="3333FF"/>
                </a:solidFill>
              </a:rPr>
              <a:t>Вывод на экран</a:t>
            </a:r>
            <a:endParaRPr lang="ru-RU" sz="2600"/>
          </a:p>
        </p:txBody>
      </p:sp>
      <p:sp>
        <p:nvSpPr>
          <p:cNvPr id="18441" name="Rectangle 13"/>
          <p:cNvSpPr>
            <a:spLocks noChangeArrowheads="1"/>
          </p:cNvSpPr>
          <p:nvPr/>
        </p:nvSpPr>
        <p:spPr bwMode="auto">
          <a:xfrm>
            <a:off x="714375" y="3536950"/>
            <a:ext cx="4240213" cy="1970088"/>
          </a:xfrm>
          <a:prstGeom prst="rect">
            <a:avLst/>
          </a:prstGeom>
          <a:solidFill>
            <a:srgbClr val="FFFF99"/>
          </a:solidFill>
          <a:ln w="12700">
            <a:noFill/>
            <a:miter lim="800000"/>
            <a:headEnd/>
            <a:tailEnd type="none" w="lg" len="lg"/>
          </a:ln>
          <a:effectLst>
            <a:outerShdw dist="35921" dir="2700000" algn="ctr" rotWithShape="0">
              <a:schemeClr val="tx1"/>
            </a:outerShdw>
          </a:effec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15000"/>
              </a:spcBef>
              <a:defRPr/>
            </a:pPr>
            <a:r>
              <a:rPr lang="en-US" sz="2200">
                <a:latin typeface="Courier New" pitchFamily="49" charset="0"/>
              </a:rPr>
              <a:t>for i:=1 to N do</a:t>
            </a:r>
            <a:r>
              <a:rPr lang="ru-RU" sz="2200">
                <a:latin typeface="Courier New" pitchFamily="49" charset="0"/>
              </a:rPr>
              <a:t> </a:t>
            </a:r>
            <a:r>
              <a:rPr lang="en-US" sz="2200">
                <a:latin typeface="Courier New" pitchFamily="49" charset="0"/>
              </a:rPr>
              <a:t>begin</a:t>
            </a:r>
          </a:p>
          <a:p>
            <a:pPr>
              <a:spcBef>
                <a:spcPct val="15000"/>
              </a:spcBef>
              <a:defRPr/>
            </a:pPr>
            <a:r>
              <a:rPr lang="en-US" sz="2200">
                <a:latin typeface="Courier New" pitchFamily="49" charset="0"/>
              </a:rPr>
              <a:t>  </a:t>
            </a:r>
          </a:p>
          <a:p>
            <a:pPr>
              <a:spcBef>
                <a:spcPct val="15000"/>
              </a:spcBef>
              <a:defRPr/>
            </a:pPr>
            <a:endParaRPr lang="en-US" sz="2200">
              <a:latin typeface="Courier New" pitchFamily="49" charset="0"/>
            </a:endParaRPr>
          </a:p>
          <a:p>
            <a:pPr>
              <a:spcBef>
                <a:spcPct val="15000"/>
              </a:spcBef>
              <a:defRPr/>
            </a:pPr>
            <a:r>
              <a:rPr lang="en-US" sz="2200">
                <a:latin typeface="Courier New" pitchFamily="49" charset="0"/>
              </a:rPr>
              <a:t>  writeln;</a:t>
            </a:r>
          </a:p>
          <a:p>
            <a:pPr>
              <a:spcBef>
                <a:spcPct val="15000"/>
              </a:spcBef>
              <a:defRPr/>
            </a:pPr>
            <a:r>
              <a:rPr lang="en-US" sz="2200">
                <a:latin typeface="Courier New" pitchFamily="49" charset="0"/>
              </a:rPr>
              <a:t>end;</a:t>
            </a:r>
          </a:p>
        </p:txBody>
      </p:sp>
      <p:sp>
        <p:nvSpPr>
          <p:cNvPr id="18442" name="AutoShape 15"/>
          <p:cNvSpPr>
            <a:spLocks noChangeArrowheads="1"/>
          </p:cNvSpPr>
          <p:nvPr/>
        </p:nvSpPr>
        <p:spPr bwMode="auto">
          <a:xfrm>
            <a:off x="1114425" y="5794375"/>
            <a:ext cx="1963738" cy="766763"/>
          </a:xfrm>
          <a:prstGeom prst="wedgeRoundRectCallout">
            <a:avLst>
              <a:gd name="adj1" fmla="val -9824"/>
              <a:gd name="adj2" fmla="val -146481"/>
              <a:gd name="adj3" fmla="val 16667"/>
            </a:avLst>
          </a:prstGeom>
          <a:solidFill>
            <a:srgbClr val="E6E6FF"/>
          </a:solidFill>
          <a:ln w="12700">
            <a:noFill/>
            <a:miter lim="800000"/>
            <a:headEnd/>
            <a:tailEnd type="none" w="lg" len="lg"/>
          </a:ln>
          <a:effectLst>
            <a:outerShdw dist="35921" dir="2700000" algn="ctr" rotWithShape="0">
              <a:schemeClr val="tx1"/>
            </a:outerShdw>
          </a:effectLst>
        </p:spPr>
        <p:txBody>
          <a:bodyPr lIns="90000" tIns="46800" rIns="90000" bIns="46800" anchor="ctr"/>
          <a:lstStyle/>
          <a:p>
            <a:pPr algn="ctr">
              <a:defRPr/>
            </a:pPr>
            <a:r>
              <a:rPr lang="ru-RU" sz="2000"/>
              <a:t>перейти на новую строку</a:t>
            </a:r>
          </a:p>
        </p:txBody>
      </p:sp>
      <p:sp>
        <p:nvSpPr>
          <p:cNvPr id="18443" name="Rectangle 16"/>
          <p:cNvSpPr>
            <a:spLocks noChangeArrowheads="1"/>
          </p:cNvSpPr>
          <p:nvPr/>
        </p:nvSpPr>
        <p:spPr bwMode="auto">
          <a:xfrm>
            <a:off x="1033463" y="3951288"/>
            <a:ext cx="3713162" cy="795337"/>
          </a:xfrm>
          <a:prstGeom prst="rect">
            <a:avLst/>
          </a:prstGeom>
          <a:solidFill>
            <a:srgbClr val="EAEAEA"/>
          </a:solidFill>
          <a:ln w="12700">
            <a:noFill/>
            <a:prstDash val="dash"/>
            <a:miter lim="800000"/>
            <a:headEnd/>
            <a:tailEnd type="none" w="lg" len="lg"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lIns="90000" tIns="46800" rIns="90000" bIns="46800" anchor="ctr"/>
          <a:lstStyle/>
          <a:p>
            <a:pPr>
              <a:spcBef>
                <a:spcPct val="15000"/>
              </a:spcBef>
              <a:defRPr/>
            </a:pPr>
            <a:r>
              <a:rPr lang="en-US" sz="2200">
                <a:latin typeface="Courier New" pitchFamily="49" charset="0"/>
              </a:rPr>
              <a:t>for j:=1 to M do</a:t>
            </a:r>
          </a:p>
          <a:p>
            <a:pPr>
              <a:spcBef>
                <a:spcPct val="15000"/>
              </a:spcBef>
              <a:defRPr/>
            </a:pPr>
            <a:r>
              <a:rPr lang="ru-RU" sz="2200">
                <a:latin typeface="Courier New" pitchFamily="49" charset="0"/>
              </a:rPr>
              <a:t>  </a:t>
            </a:r>
            <a:r>
              <a:rPr lang="en-US" sz="2200">
                <a:latin typeface="Courier New" pitchFamily="49" charset="0"/>
              </a:rPr>
              <a:t>write</a:t>
            </a:r>
            <a:r>
              <a:rPr lang="en-US" sz="2200"/>
              <a:t> </a:t>
            </a:r>
            <a:r>
              <a:rPr lang="en-US" sz="2200">
                <a:latin typeface="Courier New" pitchFamily="49" charset="0"/>
              </a:rPr>
              <a:t>( A[i,j]:5 );</a:t>
            </a:r>
            <a:endParaRPr lang="ru-RU" sz="2200">
              <a:latin typeface="Courier New" pitchFamily="49" charset="0"/>
            </a:endParaRPr>
          </a:p>
        </p:txBody>
      </p:sp>
      <p:graphicFrame>
        <p:nvGraphicFramePr>
          <p:cNvPr id="474176" name="Group 64"/>
          <p:cNvGraphicFramePr>
            <a:graphicFrameLocks noGrp="1"/>
          </p:cNvGraphicFramePr>
          <p:nvPr/>
        </p:nvGraphicFramePr>
        <p:xfrm>
          <a:off x="5694363" y="3748088"/>
          <a:ext cx="2982912" cy="1755776"/>
        </p:xfrm>
        <a:graphic>
          <a:graphicData uri="http://schemas.openxmlformats.org/drawingml/2006/table">
            <a:tbl>
              <a:tblPr/>
              <a:tblGrid>
                <a:gridCol w="746125"/>
                <a:gridCol w="746125"/>
                <a:gridCol w="746125"/>
                <a:gridCol w="744537"/>
              </a:tblGrid>
              <a:tr h="585788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</a:rPr>
                        <a:t>12</a:t>
                      </a:r>
                    </a:p>
                  </a:txBody>
                  <a:tcPr marL="90000" marR="90000" marT="46800" marB="46800" anchor="ctr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</a:rPr>
                        <a:t>25</a:t>
                      </a: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</a:rPr>
                        <a:t>1</a:t>
                      </a: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</a:rPr>
                        <a:t>13</a:t>
                      </a: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84200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</a:rPr>
                        <a:t>156</a:t>
                      </a:r>
                    </a:p>
                  </a:txBody>
                  <a:tcPr marL="90000" marR="90000" marT="46800" marB="46800"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</a:rPr>
                        <a:t>1</a:t>
                      </a: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</a:rPr>
                        <a:t>12</a:t>
                      </a: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</a:rPr>
                        <a:t>447</a:t>
                      </a: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85788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</a:rPr>
                        <a:t>1</a:t>
                      </a:r>
                    </a:p>
                  </a:txBody>
                  <a:tcPr marL="90000" marR="90000" marT="46800" marB="46800"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</a:rPr>
                        <a:t>456</a:t>
                      </a: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</a:rPr>
                        <a:t>222</a:t>
                      </a: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</a:rPr>
                        <a:t>23</a:t>
                      </a:r>
                    </a:p>
                  </a:txBody>
                  <a:tcPr marL="90000" marR="90000" marT="46800" marB="46800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8457" name="Freeform 66" descr="Орех"/>
          <p:cNvSpPr>
            <a:spLocks/>
          </p:cNvSpPr>
          <p:nvPr/>
        </p:nvSpPr>
        <p:spPr bwMode="auto">
          <a:xfrm>
            <a:off x="8599488" y="3854450"/>
            <a:ext cx="228600" cy="1577975"/>
          </a:xfrm>
          <a:custGeom>
            <a:avLst/>
            <a:gdLst>
              <a:gd name="T0" fmla="*/ 2147483647 w 144"/>
              <a:gd name="T1" fmla="*/ 0 h 994"/>
              <a:gd name="T2" fmla="*/ 0 w 144"/>
              <a:gd name="T3" fmla="*/ 0 h 994"/>
              <a:gd name="T4" fmla="*/ 0 w 144"/>
              <a:gd name="T5" fmla="*/ 2147483647 h 994"/>
              <a:gd name="T6" fmla="*/ 2147483647 w 144"/>
              <a:gd name="T7" fmla="*/ 2147483647 h 994"/>
              <a:gd name="T8" fmla="*/ 0 60000 65536"/>
              <a:gd name="T9" fmla="*/ 0 60000 65536"/>
              <a:gd name="T10" fmla="*/ 0 60000 65536"/>
              <a:gd name="T11" fmla="*/ 0 60000 65536"/>
              <a:gd name="T12" fmla="*/ 0 w 144"/>
              <a:gd name="T13" fmla="*/ 0 h 994"/>
              <a:gd name="T14" fmla="*/ 144 w 144"/>
              <a:gd name="T15" fmla="*/ 994 h 99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44" h="994">
                <a:moveTo>
                  <a:pt x="144" y="0"/>
                </a:moveTo>
                <a:lnTo>
                  <a:pt x="0" y="0"/>
                </a:lnTo>
                <a:lnTo>
                  <a:pt x="0" y="994"/>
                </a:lnTo>
                <a:lnTo>
                  <a:pt x="130" y="994"/>
                </a:lnTo>
              </a:path>
            </a:pathLst>
          </a:custGeom>
          <a:noFill/>
          <a:ln w="15875">
            <a:solidFill>
              <a:schemeClr val="tx1"/>
            </a:solidFill>
            <a:prstDash val="dash"/>
            <a:round/>
            <a:headEnd/>
            <a:tailEnd type="none" w="lg" len="lg"/>
          </a:ln>
        </p:spPr>
        <p:txBody>
          <a:bodyPr wrap="none" lIns="90000" tIns="46800" rIns="90000" bIns="46800" anchor="ctr"/>
          <a:lstStyle/>
          <a:p>
            <a:endParaRPr lang="ru-RU"/>
          </a:p>
        </p:txBody>
      </p:sp>
      <p:sp>
        <p:nvSpPr>
          <p:cNvPr id="18458" name="AutoShape 14"/>
          <p:cNvSpPr>
            <a:spLocks noChangeArrowheads="1"/>
          </p:cNvSpPr>
          <p:nvPr/>
        </p:nvSpPr>
        <p:spPr bwMode="auto">
          <a:xfrm>
            <a:off x="3454400" y="5175250"/>
            <a:ext cx="2441575" cy="450850"/>
          </a:xfrm>
          <a:prstGeom prst="wedgeRoundRectCallout">
            <a:avLst>
              <a:gd name="adj1" fmla="val -94343"/>
              <a:gd name="adj2" fmla="val -170773"/>
              <a:gd name="adj3" fmla="val 16667"/>
            </a:avLst>
          </a:prstGeom>
          <a:solidFill>
            <a:srgbClr val="FFFFCC"/>
          </a:solidFill>
          <a:ln w="12700">
            <a:noFill/>
            <a:miter lim="800000"/>
            <a:headEnd/>
            <a:tailEnd type="none" w="lg" len="lg"/>
          </a:ln>
          <a:effectLst>
            <a:outerShdw dist="35921" dir="2700000" algn="ctr" rotWithShape="0">
              <a:schemeClr val="tx1"/>
            </a:outerShdw>
          </a:effectLst>
        </p:spPr>
        <p:txBody>
          <a:bodyPr lIns="90000" tIns="46800" rIns="90000" bIns="46800" anchor="ctr"/>
          <a:lstStyle/>
          <a:p>
            <a:pPr algn="ctr">
              <a:defRPr/>
            </a:pPr>
            <a:r>
              <a:rPr lang="ru-RU" sz="2000"/>
              <a:t>в той же строке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Сеть">
  <a:themeElements>
    <a:clrScheme name="Сеть 10">
      <a:dk1>
        <a:srgbClr val="000000"/>
      </a:dk1>
      <a:lt1>
        <a:srgbClr val="FFFFFF"/>
      </a:lt1>
      <a:dk2>
        <a:srgbClr val="330066"/>
      </a:dk2>
      <a:lt2>
        <a:srgbClr val="808080"/>
      </a:lt2>
      <a:accent1>
        <a:srgbClr val="CCCC00"/>
      </a:accent1>
      <a:accent2>
        <a:srgbClr val="669999"/>
      </a:accent2>
      <a:accent3>
        <a:srgbClr val="FFFFFF"/>
      </a:accent3>
      <a:accent4>
        <a:srgbClr val="000000"/>
      </a:accent4>
      <a:accent5>
        <a:srgbClr val="E2E2AA"/>
      </a:accent5>
      <a:accent6>
        <a:srgbClr val="5C8A8A"/>
      </a:accent6>
      <a:hlink>
        <a:srgbClr val="7E9CE8"/>
      </a:hlink>
      <a:folHlink>
        <a:srgbClr val="D8D8EC"/>
      </a:folHlink>
    </a:clrScheme>
    <a:fontScheme name="Сеть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Сеть 1">
        <a:dk1>
          <a:srgbClr val="4F747B"/>
        </a:dk1>
        <a:lt1>
          <a:srgbClr val="FFFFFF"/>
        </a:lt1>
        <a:dk2>
          <a:srgbClr val="000000"/>
        </a:dk2>
        <a:lt2>
          <a:srgbClr val="C0C0C0"/>
        </a:lt2>
        <a:accent1>
          <a:srgbClr val="859868"/>
        </a:accent1>
        <a:accent2>
          <a:srgbClr val="5F5F5F"/>
        </a:accent2>
        <a:accent3>
          <a:srgbClr val="AAAAAA"/>
        </a:accent3>
        <a:accent4>
          <a:srgbClr val="DADADA"/>
        </a:accent4>
        <a:accent5>
          <a:srgbClr val="C2CAB9"/>
        </a:accent5>
        <a:accent6>
          <a:srgbClr val="555555"/>
        </a:accent6>
        <a:hlink>
          <a:srgbClr val="5F5F5F"/>
        </a:hlink>
        <a:folHlink>
          <a:srgbClr val="BA121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еть 2">
        <a:dk1>
          <a:srgbClr val="3C0000"/>
        </a:dk1>
        <a:lt1>
          <a:srgbClr val="FFFFFF"/>
        </a:lt1>
        <a:dk2>
          <a:srgbClr val="4D0B0B"/>
        </a:dk2>
        <a:lt2>
          <a:srgbClr val="FFFFFF"/>
        </a:lt2>
        <a:accent1>
          <a:srgbClr val="666633"/>
        </a:accent1>
        <a:accent2>
          <a:srgbClr val="CC3300"/>
        </a:accent2>
        <a:accent3>
          <a:srgbClr val="B2AAAA"/>
        </a:accent3>
        <a:accent4>
          <a:srgbClr val="DADADA"/>
        </a:accent4>
        <a:accent5>
          <a:srgbClr val="B8B8AD"/>
        </a:accent5>
        <a:accent6>
          <a:srgbClr val="B92D00"/>
        </a:accent6>
        <a:hlink>
          <a:srgbClr val="CC9900"/>
        </a:hlink>
        <a:folHlink>
          <a:srgbClr val="CCCC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еть 3">
        <a:dk1>
          <a:srgbClr val="666699"/>
        </a:dk1>
        <a:lt1>
          <a:srgbClr val="FFFFFF"/>
        </a:lt1>
        <a:dk2>
          <a:srgbClr val="15192B"/>
        </a:dk2>
        <a:lt2>
          <a:srgbClr val="CCCCFF"/>
        </a:lt2>
        <a:accent1>
          <a:srgbClr val="4F893D"/>
        </a:accent1>
        <a:accent2>
          <a:srgbClr val="666699"/>
        </a:accent2>
        <a:accent3>
          <a:srgbClr val="AAABAC"/>
        </a:accent3>
        <a:accent4>
          <a:srgbClr val="DADADA"/>
        </a:accent4>
        <a:accent5>
          <a:srgbClr val="B2C4AF"/>
        </a:accent5>
        <a:accent6>
          <a:srgbClr val="5C5C8A"/>
        </a:accent6>
        <a:hlink>
          <a:srgbClr val="CC9900"/>
        </a:hlink>
        <a:folHlink>
          <a:srgbClr val="4837C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еть 4">
        <a:dk1>
          <a:srgbClr val="666699"/>
        </a:dk1>
        <a:lt1>
          <a:srgbClr val="FFFFFF"/>
        </a:lt1>
        <a:dk2>
          <a:srgbClr val="86001A"/>
        </a:dk2>
        <a:lt2>
          <a:srgbClr val="CCCC66"/>
        </a:lt2>
        <a:accent1>
          <a:srgbClr val="FF3300"/>
        </a:accent1>
        <a:accent2>
          <a:srgbClr val="FF6600"/>
        </a:accent2>
        <a:accent3>
          <a:srgbClr val="C3AAAB"/>
        </a:accent3>
        <a:accent4>
          <a:srgbClr val="DADADA"/>
        </a:accent4>
        <a:accent5>
          <a:srgbClr val="FFADAA"/>
        </a:accent5>
        <a:accent6>
          <a:srgbClr val="E75C00"/>
        </a:accent6>
        <a:hlink>
          <a:srgbClr val="CC9900"/>
        </a:hlink>
        <a:folHlink>
          <a:srgbClr val="FF0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еть 5">
        <a:dk1>
          <a:srgbClr val="666699"/>
        </a:dk1>
        <a:lt1>
          <a:srgbClr val="FFFFFF"/>
        </a:lt1>
        <a:dk2>
          <a:srgbClr val="000054"/>
        </a:dk2>
        <a:lt2>
          <a:srgbClr val="FFFFFF"/>
        </a:lt2>
        <a:accent1>
          <a:srgbClr val="3333FF"/>
        </a:accent1>
        <a:accent2>
          <a:srgbClr val="006699"/>
        </a:accent2>
        <a:accent3>
          <a:srgbClr val="AAAAB3"/>
        </a:accent3>
        <a:accent4>
          <a:srgbClr val="DADADA"/>
        </a:accent4>
        <a:accent5>
          <a:srgbClr val="ADADFF"/>
        </a:accent5>
        <a:accent6>
          <a:srgbClr val="005C8A"/>
        </a:accent6>
        <a:hlink>
          <a:srgbClr val="669900"/>
        </a:hlink>
        <a:folHlink>
          <a:srgbClr val="000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еть 6">
        <a:dk1>
          <a:srgbClr val="808080"/>
        </a:dk1>
        <a:lt1>
          <a:srgbClr val="FFFFFF"/>
        </a:lt1>
        <a:dk2>
          <a:srgbClr val="30054B"/>
        </a:dk2>
        <a:lt2>
          <a:srgbClr val="FFFFFF"/>
        </a:lt2>
        <a:accent1>
          <a:srgbClr val="797B9B"/>
        </a:accent1>
        <a:accent2>
          <a:srgbClr val="6B4FB1"/>
        </a:accent2>
        <a:accent3>
          <a:srgbClr val="ADAAB1"/>
        </a:accent3>
        <a:accent4>
          <a:srgbClr val="DADADA"/>
        </a:accent4>
        <a:accent5>
          <a:srgbClr val="BEBFCB"/>
        </a:accent5>
        <a:accent6>
          <a:srgbClr val="6047A0"/>
        </a:accent6>
        <a:hlink>
          <a:srgbClr val="7AACCE"/>
        </a:hlink>
        <a:folHlink>
          <a:srgbClr val="D8D8E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еть 7">
        <a:dk1>
          <a:srgbClr val="808080"/>
        </a:dk1>
        <a:lt1>
          <a:srgbClr val="FFFFCC"/>
        </a:lt1>
        <a:dk2>
          <a:srgbClr val="29527B"/>
        </a:dk2>
        <a:lt2>
          <a:srgbClr val="FFFFFF"/>
        </a:lt2>
        <a:accent1>
          <a:srgbClr val="CCCC00"/>
        </a:accent1>
        <a:accent2>
          <a:srgbClr val="669999"/>
        </a:accent2>
        <a:accent3>
          <a:srgbClr val="ACB3BF"/>
        </a:accent3>
        <a:accent4>
          <a:srgbClr val="DADAAE"/>
        </a:accent4>
        <a:accent5>
          <a:srgbClr val="E2E2AA"/>
        </a:accent5>
        <a:accent6>
          <a:srgbClr val="5C8A8A"/>
        </a:accent6>
        <a:hlink>
          <a:srgbClr val="D8D8EC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еть 8">
        <a:dk1>
          <a:srgbClr val="666699"/>
        </a:dk1>
        <a:lt1>
          <a:srgbClr val="FFFFFF"/>
        </a:lt1>
        <a:dk2>
          <a:srgbClr val="476949"/>
        </a:dk2>
        <a:lt2>
          <a:srgbClr val="FFFFFF"/>
        </a:lt2>
        <a:accent1>
          <a:srgbClr val="CC6600"/>
        </a:accent1>
        <a:accent2>
          <a:srgbClr val="CC9900"/>
        </a:accent2>
        <a:accent3>
          <a:srgbClr val="B1B9B1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45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еть 9">
        <a:dk1>
          <a:srgbClr val="000000"/>
        </a:dk1>
        <a:lt1>
          <a:srgbClr val="FFFFFF"/>
        </a:lt1>
        <a:dk2>
          <a:srgbClr val="7C1302"/>
        </a:dk2>
        <a:lt2>
          <a:srgbClr val="CC9900"/>
        </a:lt2>
        <a:accent1>
          <a:srgbClr val="CC9900"/>
        </a:accent1>
        <a:accent2>
          <a:srgbClr val="CC3300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B92D00"/>
        </a:accent6>
        <a:hlink>
          <a:srgbClr val="808080"/>
        </a:hlink>
        <a:folHlink>
          <a:srgbClr val="CC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еть 10">
        <a:dk1>
          <a:srgbClr val="000000"/>
        </a:dk1>
        <a:lt1>
          <a:srgbClr val="FFFFFF"/>
        </a:lt1>
        <a:dk2>
          <a:srgbClr val="330066"/>
        </a:dk2>
        <a:lt2>
          <a:srgbClr val="808080"/>
        </a:lt2>
        <a:accent1>
          <a:srgbClr val="CCCC00"/>
        </a:accent1>
        <a:accent2>
          <a:srgbClr val="669999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5C8A8A"/>
        </a:accent6>
        <a:hlink>
          <a:srgbClr val="7E9CE8"/>
        </a:hlink>
        <a:folHlink>
          <a:srgbClr val="D8D8E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Network</Template>
  <TotalTime>488</TotalTime>
  <Words>706</Words>
  <Application>Microsoft Office PowerPoint</Application>
  <PresentationFormat>Экран (4:3)</PresentationFormat>
  <Paragraphs>223</Paragraphs>
  <Slides>16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2" baseType="lpstr">
      <vt:lpstr>Arial</vt:lpstr>
      <vt:lpstr>Wingdings</vt:lpstr>
      <vt:lpstr>Calibri</vt:lpstr>
      <vt:lpstr>Times New Roman</vt:lpstr>
      <vt:lpstr>Courier New</vt:lpstr>
      <vt:lpstr>Сеть</vt:lpstr>
      <vt:lpstr> PASCAL</vt:lpstr>
      <vt:lpstr>PascalABC</vt:lpstr>
      <vt:lpstr>Клавиши управления</vt:lpstr>
      <vt:lpstr>Структура программы в общем виде </vt:lpstr>
      <vt:lpstr>Пример программы  </vt:lpstr>
      <vt:lpstr>Целые типы</vt:lpstr>
      <vt:lpstr>Целые типы</vt:lpstr>
      <vt:lpstr>Арифметические операции</vt:lpstr>
      <vt:lpstr>Слайд 9</vt:lpstr>
      <vt:lpstr>Вычисление степеней в Паскаль</vt:lpstr>
      <vt:lpstr>Примеры программ</vt:lpstr>
      <vt:lpstr>Примеры программ</vt:lpstr>
      <vt:lpstr>Слайд 13</vt:lpstr>
      <vt:lpstr>Слайд 14</vt:lpstr>
      <vt:lpstr>Слайд 15</vt:lpstr>
      <vt:lpstr>Слайд 16</vt:lpstr>
    </vt:vector>
  </TitlesOfParts>
  <Company>дом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Введение в TURBO PASCAL</dc:title>
  <dc:creator>Ярослав</dc:creator>
  <cp:lastModifiedBy>bliss</cp:lastModifiedBy>
  <cp:revision>64</cp:revision>
  <dcterms:created xsi:type="dcterms:W3CDTF">2006-01-15T18:36:50Z</dcterms:created>
  <dcterms:modified xsi:type="dcterms:W3CDTF">2016-02-24T19:01:14Z</dcterms:modified>
</cp:coreProperties>
</file>