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5" r:id="rId1"/>
  </p:sldMasterIdLst>
  <p:notesMasterIdLst>
    <p:notesMasterId r:id="rId40"/>
  </p:notesMasterIdLst>
  <p:handoutMasterIdLst>
    <p:handoutMasterId r:id="rId41"/>
  </p:handoutMasterIdLst>
  <p:sldIdLst>
    <p:sldId id="256" r:id="rId2"/>
    <p:sldId id="289" r:id="rId3"/>
    <p:sldId id="288" r:id="rId4"/>
    <p:sldId id="290" r:id="rId5"/>
    <p:sldId id="291" r:id="rId6"/>
    <p:sldId id="271" r:id="rId7"/>
    <p:sldId id="260" r:id="rId8"/>
    <p:sldId id="283" r:id="rId9"/>
    <p:sldId id="292" r:id="rId10"/>
    <p:sldId id="264" r:id="rId11"/>
    <p:sldId id="265" r:id="rId12"/>
    <p:sldId id="286" r:id="rId13"/>
    <p:sldId id="310" r:id="rId14"/>
    <p:sldId id="311" r:id="rId15"/>
    <p:sldId id="266" r:id="rId16"/>
    <p:sldId id="312" r:id="rId17"/>
    <p:sldId id="267" r:id="rId18"/>
    <p:sldId id="280" r:id="rId19"/>
    <p:sldId id="297" r:id="rId20"/>
    <p:sldId id="284" r:id="rId21"/>
    <p:sldId id="281" r:id="rId22"/>
    <p:sldId id="308" r:id="rId23"/>
    <p:sldId id="295" r:id="rId24"/>
    <p:sldId id="296" r:id="rId25"/>
    <p:sldId id="298" r:id="rId26"/>
    <p:sldId id="270" r:id="rId27"/>
    <p:sldId id="299" r:id="rId28"/>
    <p:sldId id="300" r:id="rId29"/>
    <p:sldId id="278" r:id="rId30"/>
    <p:sldId id="301" r:id="rId31"/>
    <p:sldId id="302" r:id="rId32"/>
    <p:sldId id="306" r:id="rId33"/>
    <p:sldId id="307" r:id="rId34"/>
    <p:sldId id="309" r:id="rId35"/>
    <p:sldId id="303" r:id="rId36"/>
    <p:sldId id="304" r:id="rId37"/>
    <p:sldId id="305" r:id="rId38"/>
    <p:sldId id="282" r:id="rId39"/>
  </p:sldIdLst>
  <p:sldSz cx="9144000" cy="6858000" type="screen4x3"/>
  <p:notesSz cx="9926638" cy="67818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40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sz="40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sz="40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sz="40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sz="40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sz="40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sz="40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sz="40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sz="40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99"/>
    <a:srgbClr val="26004C"/>
    <a:srgbClr val="5100A2"/>
    <a:srgbClr val="141498"/>
    <a:srgbClr val="003399"/>
    <a:srgbClr val="860000"/>
    <a:srgbClr val="1E0589"/>
    <a:srgbClr val="3D51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644" autoAdjust="0"/>
    <p:restoredTop sz="94695" autoAdjust="0"/>
  </p:normalViewPr>
  <p:slideViewPr>
    <p:cSldViewPr>
      <p:cViewPr varScale="1">
        <p:scale>
          <a:sx n="65" d="100"/>
          <a:sy n="65" d="100"/>
        </p:scale>
        <p:origin x="-954" y="-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0538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24513" y="0"/>
            <a:ext cx="4300537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D6545655-7880-415A-B333-55E0DD5A0474}" type="datetimeFigureOut">
              <a:rPr lang="ru-RU"/>
              <a:pPr>
                <a:defRPr/>
              </a:pPr>
              <a:t>21.09.2011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440488"/>
            <a:ext cx="4300538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24513" y="6440488"/>
            <a:ext cx="4300537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F0709CD9-CC06-4153-AB13-D3BE364590F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65611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0538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4513" y="0"/>
            <a:ext cx="4300537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58E1D06-7BDE-415D-B5AB-79A0DB809D17}" type="datetimeFigureOut">
              <a:rPr lang="ru-RU"/>
              <a:pPr>
                <a:defRPr/>
              </a:pPr>
              <a:t>21.09.2011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267075" y="508000"/>
            <a:ext cx="3392488" cy="25447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188" y="3221038"/>
            <a:ext cx="7942262" cy="3052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440488"/>
            <a:ext cx="4300538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4513" y="6440488"/>
            <a:ext cx="4300537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B3547D45-46ED-4FF4-A37F-FB283D9EFD1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964378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4915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F3216D26-93CE-401D-ABAD-4AA189D9D231}" type="slidenum">
              <a:rPr lang="ru-RU" sz="1200" smtClean="0"/>
              <a:pPr eaLnBrk="1" hangingPunct="1"/>
              <a:t>1</a:t>
            </a:fld>
            <a:endParaRPr lang="ru-RU" sz="120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5018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302DCA47-31A7-486E-A088-5E400B3770A2}" type="slidenum">
              <a:rPr lang="ru-RU" sz="1200" smtClean="0"/>
              <a:pPr eaLnBrk="1" hangingPunct="1"/>
              <a:t>2</a:t>
            </a:fld>
            <a:endParaRPr lang="ru-RU" sz="120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5120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92E35148-506D-4C02-B457-89A6332A3956}" type="slidenum">
              <a:rPr lang="ru-RU" sz="1200" smtClean="0"/>
              <a:pPr eaLnBrk="1" hangingPunct="1"/>
              <a:t>3</a:t>
            </a:fld>
            <a:endParaRPr lang="ru-RU" sz="120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5222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166E316E-E125-445F-9D7F-4ED21005C622}" type="slidenum">
              <a:rPr lang="ru-RU" sz="1200" smtClean="0"/>
              <a:pPr eaLnBrk="1" hangingPunct="1"/>
              <a:t>4</a:t>
            </a:fld>
            <a:endParaRPr lang="ru-RU" sz="120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5325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255F7205-7672-4F86-BDCD-836196A26A60}" type="slidenum">
              <a:rPr lang="ru-RU" sz="1200" smtClean="0"/>
              <a:pPr eaLnBrk="1" hangingPunct="1"/>
              <a:t>5</a:t>
            </a:fld>
            <a:endParaRPr lang="ru-RU" sz="120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5427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3E478D8D-CCE4-44BB-AE72-E9F077E826DD}" type="slidenum">
              <a:rPr lang="ru-RU" sz="1200" smtClean="0"/>
              <a:pPr eaLnBrk="1" hangingPunct="1"/>
              <a:t>6</a:t>
            </a:fld>
            <a:endParaRPr lang="ru-RU" sz="120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29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5530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CC68D35D-771F-47F0-B608-2D516DB4C6C7}" type="slidenum">
              <a:rPr lang="ru-RU" sz="1200" smtClean="0"/>
              <a:pPr eaLnBrk="1" hangingPunct="1"/>
              <a:t>7</a:t>
            </a:fld>
            <a:endParaRPr lang="ru-RU" sz="120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563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EE95C158-8A8C-4E45-B405-E7905F8E8AA9}" type="slidenum">
              <a:rPr lang="ru-RU" sz="1200" smtClean="0"/>
              <a:pPr eaLnBrk="1" hangingPunct="1"/>
              <a:t>8</a:t>
            </a:fld>
            <a:endParaRPr lang="ru-RU" sz="120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5734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01AE7636-E7EF-42FD-BFD7-336554123D56}" type="slidenum">
              <a:rPr lang="ru-RU" sz="1200" smtClean="0"/>
              <a:pPr eaLnBrk="1" hangingPunct="1"/>
              <a:t>9</a:t>
            </a:fld>
            <a:endParaRPr lang="ru-RU" sz="120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5837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E7552306-7B81-4C9B-A235-FFDD97FC6314}" type="slidenum">
              <a:rPr lang="ru-RU" sz="1200" smtClean="0"/>
              <a:pPr eaLnBrk="1" hangingPunct="1"/>
              <a:t>10</a:t>
            </a:fld>
            <a:endParaRPr lang="ru-RU" sz="1200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5939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551F5E28-680A-4F4B-A25F-BB0618DCA8B4}" type="slidenum">
              <a:rPr lang="ru-RU" sz="1200" smtClean="0"/>
              <a:pPr eaLnBrk="1" hangingPunct="1"/>
              <a:t>11</a:t>
            </a:fld>
            <a:endParaRPr lang="ru-RU" sz="1200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041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6042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44AC86C2-CD28-486D-9A4A-3D429D335A28}" type="slidenum">
              <a:rPr lang="ru-RU" sz="1200" smtClean="0"/>
              <a:pPr eaLnBrk="1" hangingPunct="1"/>
              <a:t>12</a:t>
            </a:fld>
            <a:endParaRPr lang="ru-RU" sz="1200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614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3DACFB6C-C4AD-4263-83D0-600378E7DF5A}" type="slidenum">
              <a:rPr lang="ru-RU" sz="1200" smtClean="0"/>
              <a:pPr eaLnBrk="1" hangingPunct="1"/>
              <a:t>13</a:t>
            </a:fld>
            <a:endParaRPr lang="ru-RU" sz="1200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6246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0922FE62-723D-43F7-B936-B927A78C0A8C}" type="slidenum">
              <a:rPr lang="ru-RU" sz="1200" smtClean="0"/>
              <a:pPr eaLnBrk="1" hangingPunct="1"/>
              <a:t>14</a:t>
            </a:fld>
            <a:endParaRPr lang="ru-RU" sz="1200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634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7BD0AD99-C437-402F-AF04-2F2E1CB5366C}" type="slidenum">
              <a:rPr lang="ru-RU" sz="1200" smtClean="0"/>
              <a:pPr eaLnBrk="1" hangingPunct="1"/>
              <a:t>15</a:t>
            </a:fld>
            <a:endParaRPr lang="ru-RU" sz="1200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6451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D5869853-66DC-4C09-90E6-B59325F24B7E}" type="slidenum">
              <a:rPr lang="ru-RU" sz="1200" smtClean="0"/>
              <a:pPr eaLnBrk="1" hangingPunct="1"/>
              <a:t>17</a:t>
            </a:fld>
            <a:endParaRPr lang="ru-RU" sz="1200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5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6554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969B8AFC-CC3C-4227-8697-826ADED5E212}" type="slidenum">
              <a:rPr lang="ru-RU" sz="1200" smtClean="0"/>
              <a:pPr eaLnBrk="1" hangingPunct="1"/>
              <a:t>18</a:t>
            </a:fld>
            <a:endParaRPr lang="ru-RU" sz="1200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656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6656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9C89F3B6-DDD9-4CA0-A147-5F9C9DAFF19F}" type="slidenum">
              <a:rPr lang="ru-RU" sz="1200" smtClean="0"/>
              <a:pPr eaLnBrk="1" hangingPunct="1"/>
              <a:t>19</a:t>
            </a:fld>
            <a:endParaRPr lang="ru-RU" sz="1200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758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6758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D90F8940-CEF5-48B7-8C82-866FEE660420}" type="slidenum">
              <a:rPr lang="ru-RU" sz="1200" smtClean="0"/>
              <a:pPr eaLnBrk="1" hangingPunct="1"/>
              <a:t>20</a:t>
            </a:fld>
            <a:endParaRPr lang="ru-RU" sz="1200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861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6861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5A9D7043-9D7E-4A62-A172-06BD0BA7BCE7}" type="slidenum">
              <a:rPr lang="ru-RU" sz="1200" smtClean="0"/>
              <a:pPr eaLnBrk="1" hangingPunct="1"/>
              <a:t>21</a:t>
            </a:fld>
            <a:endParaRPr lang="ru-RU" sz="1200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963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6963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0CAF3C78-2833-4F0D-9AA3-34D5C2299197}" type="slidenum">
              <a:rPr lang="ru-RU" sz="1200" smtClean="0"/>
              <a:pPr eaLnBrk="1" hangingPunct="1"/>
              <a:t>22</a:t>
            </a:fld>
            <a:endParaRPr lang="ru-RU" sz="1200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5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7066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69AB9C59-A872-42DE-A142-CD5832162640}" type="slidenum">
              <a:rPr lang="ru-RU" sz="1200" smtClean="0"/>
              <a:pPr eaLnBrk="1" hangingPunct="1"/>
              <a:t>23</a:t>
            </a:fld>
            <a:endParaRPr lang="ru-RU" sz="1200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7168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F33EF25A-16DC-4043-BC5E-3AAD2E94E107}" type="slidenum">
              <a:rPr lang="ru-RU" sz="1200" smtClean="0"/>
              <a:pPr eaLnBrk="1" hangingPunct="1"/>
              <a:t>24</a:t>
            </a:fld>
            <a:endParaRPr lang="ru-RU" sz="1200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270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7270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8104A1B0-B1E8-4F40-96FA-9DA7629684C8}" type="slidenum">
              <a:rPr lang="ru-RU" sz="1200" smtClean="0"/>
              <a:pPr eaLnBrk="1" hangingPunct="1"/>
              <a:t>25</a:t>
            </a:fld>
            <a:endParaRPr lang="ru-RU" sz="1200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7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737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06EBFF13-52AB-4685-8467-1DF8D27AB7CF}" type="slidenum">
              <a:rPr lang="ru-RU" sz="1200" smtClean="0"/>
              <a:pPr eaLnBrk="1" hangingPunct="1"/>
              <a:t>26</a:t>
            </a:fld>
            <a:endParaRPr lang="ru-RU" sz="1200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475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7475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396D2057-E36C-4376-A234-DC14DC3B8423}" type="slidenum">
              <a:rPr lang="ru-RU" sz="1200" smtClean="0"/>
              <a:pPr eaLnBrk="1" hangingPunct="1"/>
              <a:t>27</a:t>
            </a:fld>
            <a:endParaRPr lang="ru-RU" sz="1200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7578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D703E96B-51F8-4005-808B-1933DC3F37AF}" type="slidenum">
              <a:rPr lang="ru-RU" sz="1200" smtClean="0"/>
              <a:pPr eaLnBrk="1" hangingPunct="1"/>
              <a:t>28</a:t>
            </a:fld>
            <a:endParaRPr lang="ru-RU" sz="1200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680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7680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2293D4FD-043D-4EC3-8483-4CA78B20F8AD}" type="slidenum">
              <a:rPr lang="ru-RU" sz="1200" smtClean="0"/>
              <a:pPr eaLnBrk="1" hangingPunct="1"/>
              <a:t>29</a:t>
            </a:fld>
            <a:endParaRPr lang="ru-RU" sz="1200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782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7782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25776282-99DD-4422-82CD-EA4BAA1DAB90}" type="slidenum">
              <a:rPr lang="ru-RU" sz="1200" smtClean="0"/>
              <a:pPr eaLnBrk="1" hangingPunct="1"/>
              <a:t>30</a:t>
            </a:fld>
            <a:endParaRPr lang="ru-RU" sz="1200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885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7885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A9A164E0-9914-4131-8D9E-0E75B1722C74}" type="slidenum">
              <a:rPr lang="ru-RU" sz="1200" smtClean="0"/>
              <a:pPr eaLnBrk="1" hangingPunct="1"/>
              <a:t>31</a:t>
            </a:fld>
            <a:endParaRPr lang="ru-RU" sz="1200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987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7987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8B5BD01A-364E-4274-A62F-CC08B7CF3A11}" type="slidenum">
              <a:rPr lang="ru-RU" sz="1200" smtClean="0"/>
              <a:pPr eaLnBrk="1" hangingPunct="1"/>
              <a:t>32</a:t>
            </a:fld>
            <a:endParaRPr lang="ru-RU" sz="1200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089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8090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497B14C2-C9F1-4800-8B76-DA44EC494BE9}" type="slidenum">
              <a:rPr lang="ru-RU" sz="1200" smtClean="0"/>
              <a:pPr eaLnBrk="1" hangingPunct="1"/>
              <a:t>33</a:t>
            </a:fld>
            <a:endParaRPr lang="ru-RU" sz="1200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819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D17D8835-2DB3-42B4-8EF3-DD3A6A07345B}" type="slidenum">
              <a:rPr lang="ru-RU" sz="1200" smtClean="0"/>
              <a:pPr eaLnBrk="1" hangingPunct="1"/>
              <a:t>34</a:t>
            </a:fld>
            <a:endParaRPr lang="ru-RU" sz="1200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294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8294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5879333E-94B9-4F58-8167-78F99C1E5E21}" type="slidenum">
              <a:rPr lang="ru-RU" sz="1200" smtClean="0"/>
              <a:pPr eaLnBrk="1" hangingPunct="1"/>
              <a:t>35</a:t>
            </a:fld>
            <a:endParaRPr lang="ru-RU" sz="1200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397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8397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8C42E2A8-2E9E-4963-B671-AE539B247E39}" type="slidenum">
              <a:rPr lang="ru-RU" sz="1200" smtClean="0"/>
              <a:pPr eaLnBrk="1" hangingPunct="1"/>
              <a:t>36</a:t>
            </a:fld>
            <a:endParaRPr lang="ru-RU" sz="1200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499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8499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2A8E097F-3F18-4523-8652-931844B5307B}" type="slidenum">
              <a:rPr lang="ru-RU" sz="1200" smtClean="0"/>
              <a:pPr eaLnBrk="1" hangingPunct="1"/>
              <a:t>37</a:t>
            </a:fld>
            <a:endParaRPr lang="ru-RU" sz="1200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601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8602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39D412FC-1026-4ED9-B485-77FF40910A00}" type="slidenum">
              <a:rPr lang="ru-RU" sz="1200" smtClean="0"/>
              <a:pPr eaLnBrk="1" hangingPunct="1"/>
              <a:t>38</a:t>
            </a:fld>
            <a:endParaRPr lang="ru-RU" sz="120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/>
          <p:nvPr/>
        </p:nvSpPr>
        <p:spPr>
          <a:xfrm>
            <a:off x="777875" y="144463"/>
            <a:ext cx="7897813" cy="472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6"/>
          <p:cNvSpPr/>
          <p:nvPr/>
        </p:nvSpPr>
        <p:spPr>
          <a:xfrm>
            <a:off x="777875" y="6172200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 algn="ctr">
              <a:defRPr sz="7200" b="1" spc="3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958680"/>
            <a:ext cx="6858000" cy="990600"/>
          </a:xfrm>
        </p:spPr>
        <p:txBody>
          <a:bodyPr anchor="t">
            <a:normAutofit/>
          </a:bodyPr>
          <a:lstStyle>
            <a:lvl1pPr marL="0" indent="0" algn="l">
              <a:buNone/>
              <a:defRPr sz="2800" b="1">
                <a:solidFill>
                  <a:schemeClr val="tx2"/>
                </a:solidFill>
                <a:latin typeface="Batang" pitchFamily="18" charset="-127"/>
                <a:ea typeface="Batang" pitchFamily="18" charset="-127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Образец подзаголовка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724CA3-460B-4511-8644-DE22C4B37279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39115248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548680"/>
            <a:ext cx="6781800" cy="864096"/>
          </a:xfrm>
        </p:spPr>
        <p:txBody>
          <a:bodyPr>
            <a:normAutofit/>
          </a:bodyPr>
          <a:lstStyle>
            <a:lvl1pPr>
              <a:defRPr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576" y="2204864"/>
            <a:ext cx="7543800" cy="3886200"/>
          </a:xfrm>
        </p:spPr>
        <p:txBody>
          <a:bodyPr/>
          <a:lstStyle>
            <a:lvl1pPr marL="0" indent="534988" algn="just">
              <a:buFontTx/>
              <a:buNone/>
              <a:defRPr/>
            </a:lvl1pPr>
            <a:lvl2pPr marL="0" indent="534988" algn="just">
              <a:buFontTx/>
              <a:buNone/>
              <a:defRPr/>
            </a:lvl2pPr>
            <a:lvl3pPr marL="0" indent="534988" algn="just">
              <a:buFontTx/>
              <a:buNone/>
              <a:defRPr/>
            </a:lvl3pPr>
            <a:lvl4pPr marL="0" indent="534988" algn="just">
              <a:buFontTx/>
              <a:buNone/>
              <a:defRPr/>
            </a:lvl4pPr>
            <a:lvl5pPr marL="0" indent="534988" algn="just">
              <a:buFontTx/>
              <a:buNone/>
              <a:defRPr/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3BC36F-5AA3-41CE-91D0-929869E10003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37583155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777875" y="309563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7"/>
          <p:cNvSpPr/>
          <p:nvPr/>
        </p:nvSpPr>
        <p:spPr>
          <a:xfrm>
            <a:off x="777875" y="6172200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/>
          <a:lstStyle>
            <a:lvl1pPr algn="l">
              <a:defRPr sz="54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3ED3A3-326D-4BAF-99D5-351FAD2A099F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13805994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1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777875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7"/>
          <p:cNvSpPr/>
          <p:nvPr/>
        </p:nvSpPr>
        <p:spPr>
          <a:xfrm>
            <a:off x="777875" y="6172200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/>
          <a:lstStyle>
            <a:lvl1pPr algn="l">
              <a:defRPr sz="54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E46D8E-9204-4E0C-B90B-830FE989B1B2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37954511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82BE80-B1E9-4A2D-8623-34C05F5B5535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15934024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10"/>
          <p:cNvCxnSpPr/>
          <p:nvPr/>
        </p:nvCxnSpPr>
        <p:spPr>
          <a:xfrm>
            <a:off x="758825" y="1249363"/>
            <a:ext cx="3657600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12"/>
          <p:cNvCxnSpPr/>
          <p:nvPr/>
        </p:nvCxnSpPr>
        <p:spPr>
          <a:xfrm>
            <a:off x="4645025" y="1249363"/>
            <a:ext cx="3657600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1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0433B1-21AB-4F5F-BB2F-50259F85383B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33795129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CD446C-B0E5-4058-8319-5F8037D5E796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9024856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2DEB57-6B91-4A7C-9052-95B1DCF2B397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31763071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9"/>
          <p:cNvCxnSpPr/>
          <p:nvPr/>
        </p:nvCxnSpPr>
        <p:spPr>
          <a:xfrm rot="5400000">
            <a:off x="1677194" y="2515394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431F91-CB63-4880-8A60-7727DB6E2003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28804438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FF999D-A02A-4C04-ABF2-236CD89F63F9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39657687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3CD606-88FF-4B55-8F63-CA2BD2FE7573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5095181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86FCFE-257D-46BB-BFCF-A0F5EA5628D1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21123032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19263"/>
            <a:ext cx="4038600" cy="44116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0061C9-A26B-4BAC-AE7D-E36D5FBF2606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26231344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30725"/>
          </a:xfrm>
        </p:spPr>
        <p:txBody>
          <a:bodyPr rtlCol="0"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10368118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762000" y="4572000"/>
            <a:ext cx="67818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762000" y="685800"/>
            <a:ext cx="75438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1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2000" y="6208713"/>
            <a:ext cx="48736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8013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>
              <a:defRPr/>
            </a:pPr>
            <a:fld id="{6F5D419B-BCD8-4D1D-914D-8B70262DBCC8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  <p:sp>
        <p:nvSpPr>
          <p:cNvPr id="8" name="Rectangle 7"/>
          <p:cNvSpPr/>
          <p:nvPr/>
        </p:nvSpPr>
        <p:spPr>
          <a:xfrm>
            <a:off x="777875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875" y="6172200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4" r:id="rId1"/>
    <p:sldLayoutId id="2147483797" r:id="rId2"/>
    <p:sldLayoutId id="2147483805" r:id="rId3"/>
    <p:sldLayoutId id="2147483806" r:id="rId4"/>
    <p:sldLayoutId id="2147483798" r:id="rId5"/>
    <p:sldLayoutId id="2147483807" r:id="rId6"/>
    <p:sldLayoutId id="2147483799" r:id="rId7"/>
    <p:sldLayoutId id="2147483800" r:id="rId8"/>
    <p:sldLayoutId id="2147483808" r:id="rId9"/>
    <p:sldLayoutId id="2147483801" r:id="rId10"/>
    <p:sldLayoutId id="2147483802" r:id="rId11"/>
    <p:sldLayoutId id="2147483803" r:id="rId12"/>
    <p:sldLayoutId id="2147483809" r:id="rId13"/>
    <p:sldLayoutId id="2147483810" r:id="rId14"/>
  </p:sldLayoutIdLst>
  <p:txStyles>
    <p:titleStyle>
      <a:lvl1pPr algn="l" rtl="0" fontAlgn="base">
        <a:spcBef>
          <a:spcPct val="0"/>
        </a:spcBef>
        <a:spcAft>
          <a:spcPct val="0"/>
        </a:spcAft>
        <a:defRPr sz="5400" kern="1200">
          <a:solidFill>
            <a:srgbClr val="262626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5400">
          <a:solidFill>
            <a:srgbClr val="262626"/>
          </a:solidFill>
          <a:latin typeface="Impact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5400">
          <a:solidFill>
            <a:srgbClr val="262626"/>
          </a:solidFill>
          <a:latin typeface="Impact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5400">
          <a:solidFill>
            <a:srgbClr val="262626"/>
          </a:solidFill>
          <a:latin typeface="Impact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5400">
          <a:solidFill>
            <a:srgbClr val="262626"/>
          </a:solidFill>
          <a:latin typeface="Impact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3050" indent="-27305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3725" indent="-27305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363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Arial" pitchFamily="34" charset="0"/>
        <a:buChar char="•"/>
        <a:defRPr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Arial" pitchFamily="34" charset="0"/>
        <a:buChar char="•"/>
        <a:defRPr kern="120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3356992"/>
            <a:ext cx="8929750" cy="2705104"/>
          </a:xfrm>
        </p:spPr>
        <p:txBody>
          <a:bodyPr rtlCol="0">
            <a:normAutofit fontScale="90000"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182880" fontAlgn="auto">
              <a:spcAft>
                <a:spcPts val="0"/>
              </a:spcAft>
              <a:defRPr/>
            </a:pPr>
            <a:r>
              <a:rPr lang="ru-RU" sz="66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Количество информации</a:t>
            </a:r>
            <a:r>
              <a:rPr lang="ru-RU" sz="6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/>
            </a:r>
            <a:br>
              <a:rPr lang="ru-RU" sz="6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</a:rPr>
              <a:t/>
            </a:r>
            <a:b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/>
            </a:r>
            <a:b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ru-RU" sz="32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Как измерить информацию?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Содержимое 2"/>
          <p:cNvSpPr>
            <a:spLocks noGrp="1"/>
          </p:cNvSpPr>
          <p:nvPr>
            <p:ph idx="1"/>
          </p:nvPr>
        </p:nvSpPr>
        <p:spPr>
          <a:xfrm>
            <a:off x="428625" y="4286250"/>
            <a:ext cx="8229600" cy="1928813"/>
          </a:xfrm>
        </p:spPr>
        <p:txBody>
          <a:bodyPr/>
          <a:lstStyle/>
          <a:p>
            <a:pPr indent="0" algn="ctr"/>
            <a:r>
              <a:rPr lang="ru-RU" sz="4000" smtClean="0">
                <a:solidFill>
                  <a:srgbClr val="7030A0"/>
                </a:solidFill>
              </a:rPr>
              <a:t>Существует множество подходов к измерению информации</a:t>
            </a:r>
          </a:p>
        </p:txBody>
      </p:sp>
      <p:sp>
        <p:nvSpPr>
          <p:cNvPr id="10243" name="Прямоугольник 3"/>
          <p:cNvSpPr>
            <a:spLocks noChangeArrowheads="1"/>
          </p:cNvSpPr>
          <p:nvPr/>
        </p:nvSpPr>
        <p:spPr bwMode="auto">
          <a:xfrm>
            <a:off x="285750" y="1714500"/>
            <a:ext cx="8572500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sz="3600"/>
              <a:t>Поскольку определять информацию можно по-разному, </a:t>
            </a:r>
            <a:br>
              <a:rPr lang="ru-RU" sz="3600"/>
            </a:br>
            <a:r>
              <a:rPr lang="ru-RU" sz="3600"/>
              <a:t>то и </a:t>
            </a:r>
            <a:r>
              <a:rPr lang="ru-RU" sz="3600" b="1"/>
              <a:t>способы измерения</a:t>
            </a:r>
            <a:br>
              <a:rPr lang="ru-RU" sz="3600" b="1"/>
            </a:br>
            <a:r>
              <a:rPr lang="ru-RU" sz="3600"/>
              <a:t> тоже </a:t>
            </a:r>
            <a:r>
              <a:rPr lang="ru-RU" sz="3600" b="1"/>
              <a:t>могут быть разными</a:t>
            </a:r>
            <a:r>
              <a:rPr lang="ru-RU" sz="360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5650" y="3789363"/>
            <a:ext cx="8177213" cy="2133600"/>
          </a:xfrm>
        </p:spPr>
        <p:txBody>
          <a:bodyPr rtlCol="0"/>
          <a:lstStyle/>
          <a:p>
            <a:pPr marL="182880" fontAlgn="auto">
              <a:lnSpc>
                <a:spcPct val="150000"/>
              </a:lnSpc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Алфавитный подход</a:t>
            </a:r>
            <a:b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/>
            </a:r>
            <a:b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ru-RU" sz="4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к измерению информации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>
          <a:xfrm>
            <a:off x="539750" y="1125538"/>
            <a:ext cx="7900988" cy="4410075"/>
          </a:xfrm>
        </p:spPr>
        <p:txBody>
          <a:bodyPr rtlCol="0">
            <a:normAutofit lnSpcReduction="10000"/>
          </a:bodyPr>
          <a:lstStyle/>
          <a:p>
            <a:pPr indent="630238" fontAlgn="auto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dirty="0">
                <a:solidFill>
                  <a:srgbClr val="26004C"/>
                </a:solidFill>
                <a:latin typeface="Arno Pro Subhead" pitchFamily="18" charset="0"/>
              </a:rPr>
              <a:t>Познакомимся с способом измерения </a:t>
            </a:r>
            <a:r>
              <a:rPr lang="ru-RU" dirty="0" smtClean="0">
                <a:solidFill>
                  <a:srgbClr val="26004C"/>
                </a:solidFill>
                <a:latin typeface="Arno Pro Subhead" pitchFamily="18" charset="0"/>
              </a:rPr>
              <a:t>информации</a:t>
            </a:r>
            <a:r>
              <a:rPr lang="ru-RU" dirty="0">
                <a:solidFill>
                  <a:srgbClr val="26004C"/>
                </a:solidFill>
                <a:latin typeface="Arno Pro Subhead" pitchFamily="18" charset="0"/>
              </a:rPr>
              <a:t>, который </a:t>
            </a:r>
            <a:r>
              <a:rPr lang="ru-RU" b="1" dirty="0">
                <a:solidFill>
                  <a:srgbClr val="26004C"/>
                </a:solidFill>
                <a:latin typeface="Arno Pro Subhead" pitchFamily="18" charset="0"/>
              </a:rPr>
              <a:t>не связывает</a:t>
            </a:r>
            <a:r>
              <a:rPr lang="ru-RU" dirty="0">
                <a:solidFill>
                  <a:srgbClr val="26004C"/>
                </a:solidFill>
                <a:latin typeface="Arno Pro Subhead" pitchFamily="18" charset="0"/>
              </a:rPr>
              <a:t> количество информации </a:t>
            </a:r>
            <a:r>
              <a:rPr lang="ru-RU" b="1" dirty="0">
                <a:solidFill>
                  <a:srgbClr val="26004C"/>
                </a:solidFill>
                <a:latin typeface="Arno Pro Subhead" pitchFamily="18" charset="0"/>
              </a:rPr>
              <a:t>с содержанием сообщения</a:t>
            </a:r>
            <a:r>
              <a:rPr lang="ru-RU" dirty="0">
                <a:solidFill>
                  <a:srgbClr val="26004C"/>
                </a:solidFill>
                <a:latin typeface="Arno Pro Subhead" pitchFamily="18" charset="0"/>
              </a:rPr>
              <a:t>, и называется он </a:t>
            </a:r>
            <a:r>
              <a:rPr lang="ru-RU" b="1" dirty="0">
                <a:solidFill>
                  <a:srgbClr val="26004C"/>
                </a:solidFill>
                <a:latin typeface="Arno Pro Subhead" pitchFamily="18" charset="0"/>
              </a:rPr>
              <a:t>алфавитным</a:t>
            </a:r>
            <a:r>
              <a:rPr lang="ru-RU" dirty="0">
                <a:solidFill>
                  <a:srgbClr val="26004C"/>
                </a:solidFill>
                <a:latin typeface="Arno Pro Subhead" pitchFamily="18" charset="0"/>
              </a:rPr>
              <a:t> подходом.</a:t>
            </a:r>
          </a:p>
          <a:p>
            <a:pPr indent="630238" fontAlgn="auto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dirty="0">
                <a:solidFill>
                  <a:srgbClr val="26004C"/>
                </a:solidFill>
                <a:latin typeface="Arno Pro Subhead" pitchFamily="18" charset="0"/>
              </a:rPr>
              <a:t>При алфавитном подходе к определению количества информации </a:t>
            </a:r>
            <a:r>
              <a:rPr lang="ru-RU" b="1" dirty="0">
                <a:solidFill>
                  <a:srgbClr val="26004C"/>
                </a:solidFill>
                <a:latin typeface="Arno Pro Subhead" pitchFamily="18" charset="0"/>
              </a:rPr>
              <a:t>отвлекаются от содержания</a:t>
            </a:r>
            <a:r>
              <a:rPr lang="ru-RU" dirty="0">
                <a:solidFill>
                  <a:srgbClr val="26004C"/>
                </a:solidFill>
                <a:latin typeface="Arno Pro Subhead" pitchFamily="18" charset="0"/>
              </a:rPr>
              <a:t> информации и рассматривают информационное сообщение как </a:t>
            </a:r>
            <a:r>
              <a:rPr lang="ru-RU" b="1" dirty="0">
                <a:solidFill>
                  <a:srgbClr val="26004C"/>
                </a:solidFill>
                <a:latin typeface="Arno Pro Subhead" pitchFamily="18" charset="0"/>
              </a:rPr>
              <a:t>последовательность знаков</a:t>
            </a:r>
            <a:r>
              <a:rPr lang="ru-RU" dirty="0">
                <a:solidFill>
                  <a:srgbClr val="26004C"/>
                </a:solidFill>
                <a:latin typeface="Arno Pro Subhead" pitchFamily="18" charset="0"/>
              </a:rPr>
              <a:t> определенной знаковой системы.</a:t>
            </a:r>
            <a:endParaRPr lang="en-US" dirty="0">
              <a:solidFill>
                <a:srgbClr val="26004C"/>
              </a:solidFill>
              <a:latin typeface="Arno Pro Subhead" pitchFamily="18" charset="0"/>
            </a:endParaRPr>
          </a:p>
          <a:p>
            <a:pPr indent="630238" fontAlgn="auto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dirty="0">
                <a:solidFill>
                  <a:srgbClr val="26004C"/>
                </a:solidFill>
                <a:latin typeface="Arno Pro Subhead" pitchFamily="18" charset="0"/>
              </a:rPr>
              <a:t>Применение алфавитного подхода удобно прежде всего при использовании технических средств работы с информацией. В этом случае теряют смысл понятия «новые — старые», «понятные — непонятные» сведения</a:t>
            </a:r>
            <a:r>
              <a:rPr lang="ru-RU" dirty="0" smtClean="0">
                <a:solidFill>
                  <a:srgbClr val="26004C"/>
                </a:solidFill>
                <a:latin typeface="Arno Pro Subhead" pitchFamily="18" charset="0"/>
              </a:rPr>
              <a:t>.</a:t>
            </a:r>
          </a:p>
          <a:p>
            <a:pPr indent="630238" fontAlgn="auto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dirty="0" smtClean="0">
                <a:solidFill>
                  <a:srgbClr val="26004C"/>
                </a:solidFill>
                <a:latin typeface="Arno Pro Subhead" pitchFamily="18" charset="0"/>
              </a:rPr>
              <a:t> </a:t>
            </a:r>
            <a:r>
              <a:rPr lang="ru-RU" b="1" dirty="0">
                <a:solidFill>
                  <a:srgbClr val="26004C"/>
                </a:solidFill>
                <a:latin typeface="Arno Pro Subhead" pitchFamily="18" charset="0"/>
              </a:rPr>
              <a:t>Алфавитный подход </a:t>
            </a:r>
            <a:r>
              <a:rPr lang="ru-RU" dirty="0">
                <a:solidFill>
                  <a:srgbClr val="26004C"/>
                </a:solidFill>
                <a:latin typeface="Arno Pro Subhead" pitchFamily="18" charset="0"/>
              </a:rPr>
              <a:t>является объективным способом измерения информации в отличие от субъективного содержательного подхода.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0"/>
            <a:ext cx="6781800" cy="1600200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Алфавит и его мощность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827088" y="2060575"/>
            <a:ext cx="7543800" cy="3886200"/>
          </a:xfrm>
        </p:spPr>
        <p:txBody>
          <a:bodyPr rtlCol="0">
            <a:normAutofit fontScale="85000" lnSpcReduction="10000"/>
          </a:bodyPr>
          <a:lstStyle/>
          <a:p>
            <a:pPr indent="536575"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dirty="0">
                <a:solidFill>
                  <a:srgbClr val="1E0589"/>
                </a:solidFill>
                <a:latin typeface="Arno Pro Subhead" pitchFamily="18" charset="0"/>
              </a:rPr>
              <a:t>Все</a:t>
            </a:r>
            <a:r>
              <a:rPr lang="ru-RU" b="1" dirty="0">
                <a:solidFill>
                  <a:srgbClr val="1E0589"/>
                </a:solidFill>
                <a:latin typeface="Arno Pro Subhead" pitchFamily="18" charset="0"/>
              </a:rPr>
              <a:t> множество </a:t>
            </a:r>
            <a:r>
              <a:rPr lang="ru-RU" dirty="0">
                <a:solidFill>
                  <a:srgbClr val="1E0589"/>
                </a:solidFill>
                <a:latin typeface="Arno Pro Subhead" pitchFamily="18" charset="0"/>
              </a:rPr>
              <a:t>используемых в языке </a:t>
            </a:r>
            <a:r>
              <a:rPr lang="ru-RU" b="1" dirty="0">
                <a:solidFill>
                  <a:srgbClr val="1E0589"/>
                </a:solidFill>
                <a:latin typeface="Arno Pro Subhead" pitchFamily="18" charset="0"/>
              </a:rPr>
              <a:t>символов </a:t>
            </a:r>
            <a:r>
              <a:rPr lang="ru-RU" dirty="0">
                <a:solidFill>
                  <a:srgbClr val="1E0589"/>
                </a:solidFill>
                <a:latin typeface="Arno Pro Subhead" pitchFamily="18" charset="0"/>
              </a:rPr>
              <a:t>будем традиционно называть </a:t>
            </a:r>
            <a:r>
              <a:rPr lang="ru-RU" b="1" i="1" dirty="0">
                <a:solidFill>
                  <a:srgbClr val="1E0589"/>
                </a:solidFill>
                <a:latin typeface="Arno Pro Subhead" pitchFamily="18" charset="0"/>
              </a:rPr>
              <a:t>алфавитом</a:t>
            </a:r>
            <a:r>
              <a:rPr lang="ru-RU" dirty="0">
                <a:solidFill>
                  <a:srgbClr val="1E0589"/>
                </a:solidFill>
                <a:latin typeface="Arno Pro Subhead" pitchFamily="18" charset="0"/>
              </a:rPr>
              <a:t>. </a:t>
            </a:r>
          </a:p>
          <a:p>
            <a:pPr indent="536575"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dirty="0">
                <a:solidFill>
                  <a:srgbClr val="1E0589"/>
                </a:solidFill>
                <a:latin typeface="Arno Pro Subhead" pitchFamily="18" charset="0"/>
              </a:rPr>
              <a:t>Обычно под алфавитом понимают только буквы, но поскольку в тексте могут встречаться знаки препинания, цифры, скобки, то мы их тоже включим в алфавит. В алфавит также следует включить и пробел, т.е. пропуск между словами.</a:t>
            </a:r>
          </a:p>
          <a:p>
            <a:pPr indent="536575"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dirty="0">
                <a:solidFill>
                  <a:srgbClr val="1E0589"/>
                </a:solidFill>
                <a:latin typeface="Arno Pro Subhead" pitchFamily="18" charset="0"/>
              </a:rPr>
              <a:t>Полное </a:t>
            </a:r>
            <a:r>
              <a:rPr lang="ru-RU" b="1" dirty="0">
                <a:solidFill>
                  <a:srgbClr val="1E0589"/>
                </a:solidFill>
                <a:latin typeface="Arno Pro Subhead" pitchFamily="18" charset="0"/>
              </a:rPr>
              <a:t>количество символов алфавита </a:t>
            </a:r>
            <a:r>
              <a:rPr lang="ru-RU" dirty="0">
                <a:solidFill>
                  <a:srgbClr val="1E0589"/>
                </a:solidFill>
                <a:latin typeface="Arno Pro Subhead" pitchFamily="18" charset="0"/>
              </a:rPr>
              <a:t>принято называть </a:t>
            </a:r>
            <a:r>
              <a:rPr lang="ru-RU" b="1" spc="300" dirty="0">
                <a:solidFill>
                  <a:srgbClr val="1E0589"/>
                </a:solidFill>
                <a:latin typeface="Arno Pro Subhead" pitchFamily="18" charset="0"/>
              </a:rPr>
              <a:t>мощностью</a:t>
            </a:r>
            <a:r>
              <a:rPr lang="ru-RU" dirty="0">
                <a:solidFill>
                  <a:srgbClr val="1E0589"/>
                </a:solidFill>
                <a:latin typeface="Arno Pro Subhead" pitchFamily="18" charset="0"/>
              </a:rPr>
              <a:t> алфавита. </a:t>
            </a:r>
          </a:p>
          <a:p>
            <a:pPr indent="536575"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dirty="0">
                <a:solidFill>
                  <a:srgbClr val="1E0589"/>
                </a:solidFill>
                <a:latin typeface="Arno Pro Subhead" pitchFamily="18" charset="0"/>
              </a:rPr>
              <a:t>Будем обозначать эту величину буквой </a:t>
            </a:r>
            <a:r>
              <a:rPr lang="ru-RU" b="1" dirty="0">
                <a:solidFill>
                  <a:srgbClr val="1E0589"/>
                </a:solidFill>
                <a:latin typeface="Arno Pro Subhead" pitchFamily="18" charset="0"/>
              </a:rPr>
              <a:t>N</a:t>
            </a:r>
            <a:r>
              <a:rPr lang="ru-RU" dirty="0">
                <a:solidFill>
                  <a:srgbClr val="1E0589"/>
                </a:solidFill>
                <a:latin typeface="Arno Pro Subhead" pitchFamily="18" charset="0"/>
              </a:rPr>
              <a:t>. </a:t>
            </a:r>
            <a:endParaRPr lang="ru-RU" dirty="0" smtClean="0">
              <a:solidFill>
                <a:srgbClr val="1E0589"/>
              </a:solidFill>
              <a:latin typeface="Arno Pro Subhead" pitchFamily="18" charset="0"/>
            </a:endParaRPr>
          </a:p>
          <a:p>
            <a:pPr indent="536575"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dirty="0" smtClean="0">
                <a:solidFill>
                  <a:srgbClr val="1E0589"/>
                </a:solidFill>
                <a:latin typeface="Arno Pro Subhead" pitchFamily="18" charset="0"/>
              </a:rPr>
              <a:t>Например</a:t>
            </a:r>
            <a:r>
              <a:rPr lang="ru-RU" dirty="0">
                <a:solidFill>
                  <a:srgbClr val="1E0589"/>
                </a:solidFill>
                <a:latin typeface="Arno Pro Subhead" pitchFamily="18" charset="0"/>
              </a:rPr>
              <a:t>, мощность алфавита из заглавных русских букв и отмеченных дополнительных символов равна 54.</a:t>
            </a:r>
          </a:p>
          <a:p>
            <a:pPr indent="536575" algn="ctr"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b="1" spc="600" dirty="0">
                <a:solidFill>
                  <a:srgbClr val="860000"/>
                </a:solidFill>
                <a:latin typeface="Arno Pro Subhead" pitchFamily="18" charset="0"/>
              </a:rPr>
              <a:t>АБВГДЕЁЖЗИЙКЛМНОПРСТУФХЦЧШЩЬЪЭЮЯ0123456789().,!</a:t>
            </a:r>
            <a:r>
              <a:rPr lang="en-US" b="1" spc="600" dirty="0">
                <a:solidFill>
                  <a:srgbClr val="860000"/>
                </a:solidFill>
                <a:latin typeface="Arno Pro Subhead" pitchFamily="18" charset="0"/>
              </a:rPr>
              <a:t>?</a:t>
            </a:r>
            <a:r>
              <a:rPr lang="ru-RU" b="1" spc="600" dirty="0">
                <a:solidFill>
                  <a:srgbClr val="860000"/>
                </a:solidFill>
                <a:latin typeface="Arno Pro Subhead" pitchFamily="18" charset="0"/>
              </a:rPr>
              <a:t>«»</a:t>
            </a:r>
            <a:r>
              <a:rPr lang="en-US" b="1" spc="600" dirty="0">
                <a:solidFill>
                  <a:srgbClr val="860000"/>
                </a:solidFill>
                <a:latin typeface="Arno Pro Subhead" pitchFamily="18" charset="0"/>
              </a:rPr>
              <a:t>:-;</a:t>
            </a:r>
            <a:r>
              <a:rPr lang="ru-RU" b="1" spc="600" dirty="0">
                <a:solidFill>
                  <a:srgbClr val="860000"/>
                </a:solidFill>
                <a:latin typeface="Arno Pro Subhead" pitchFamily="18" charset="0"/>
              </a:rPr>
              <a:t> (пробел)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3"/>
          <p:cNvSpPr>
            <a:spLocks noGrp="1" noChangeArrowheads="1"/>
          </p:cNvSpPr>
          <p:nvPr>
            <p:ph idx="1"/>
          </p:nvPr>
        </p:nvSpPr>
        <p:spPr>
          <a:xfrm>
            <a:off x="323850" y="692150"/>
            <a:ext cx="8640763" cy="3886200"/>
          </a:xfrm>
        </p:spPr>
        <p:txBody>
          <a:bodyPr rtlCol="0">
            <a:normAutofit/>
          </a:bodyPr>
          <a:lstStyle/>
          <a:p>
            <a:pPr indent="0" algn="ctr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3900" b="1" spc="300" dirty="0" smtClean="0">
                <a:solidFill>
                  <a:srgbClr val="5100A2"/>
                </a:solidFill>
                <a:latin typeface="Arno Pro Smbd SmText" pitchFamily="18" charset="0"/>
              </a:rPr>
              <a:t>Алфавит</a:t>
            </a:r>
            <a:r>
              <a:rPr lang="ru-RU" sz="39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no Pro Smbd SmText" pitchFamily="18" charset="0"/>
              </a:rPr>
              <a:t> </a:t>
            </a:r>
            <a:r>
              <a:rPr lang="ru-RU" sz="3900" dirty="0" smtClean="0">
                <a:solidFill>
                  <a:srgbClr val="210042"/>
                </a:solidFill>
                <a:latin typeface="Arno Pro Smbd SmText" pitchFamily="18" charset="0"/>
              </a:rPr>
              <a:t>— это вся совокупность символов, используемых в некотором языке для представления информации. </a:t>
            </a:r>
          </a:p>
        </p:txBody>
      </p:sp>
      <p:sp>
        <p:nvSpPr>
          <p:cNvPr id="7171" name="WordArt 4"/>
          <p:cNvSpPr>
            <a:spLocks noChangeArrowheads="1" noChangeShapeType="1" noTextEdit="1"/>
          </p:cNvSpPr>
          <p:nvPr/>
        </p:nvSpPr>
        <p:spPr bwMode="auto">
          <a:xfrm>
            <a:off x="827584" y="904875"/>
            <a:ext cx="2736850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3600" b="1" kern="10" dirty="0">
                <a:ln w="11430">
                  <a:solidFill>
                    <a:schemeClr val="tx2">
                      <a:lumMod val="75000"/>
                    </a:schemeClr>
                  </a:solidFill>
                </a:ln>
                <a:solidFill>
                  <a:srgbClr val="99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Impact"/>
              </a:rPr>
              <a:t>Запиши</a:t>
            </a:r>
            <a:r>
              <a:rPr lang="ru-RU" sz="3600" b="1" kern="10" dirty="0">
                <a:ln w="11430"/>
                <a:solidFill>
                  <a:srgbClr val="99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Impact"/>
              </a:rPr>
              <a:t>!</a:t>
            </a:r>
          </a:p>
        </p:txBody>
      </p:sp>
      <p:pic>
        <p:nvPicPr>
          <p:cNvPr id="14340" name="Picture 5" descr="40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5516563"/>
            <a:ext cx="1008063" cy="100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5" name="Text Box 7"/>
          <p:cNvSpPr txBox="1">
            <a:spLocks noChangeArrowheads="1"/>
          </p:cNvSpPr>
          <p:nvPr/>
        </p:nvSpPr>
        <p:spPr bwMode="auto">
          <a:xfrm>
            <a:off x="250825" y="3857625"/>
            <a:ext cx="8713788" cy="221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  <a:defRPr/>
            </a:pPr>
            <a:r>
              <a:rPr lang="ru-RU" sz="3900" b="1" spc="300" dirty="0">
                <a:solidFill>
                  <a:srgbClr val="5100A2"/>
                </a:solidFill>
                <a:latin typeface="Arno Pro Smbd SmText" pitchFamily="18" charset="0"/>
                <a:cs typeface="+mn-cs"/>
              </a:rPr>
              <a:t>Мощность алфавита </a:t>
            </a:r>
            <a:r>
              <a:rPr lang="ru-RU" sz="3900" b="1" spc="300" dirty="0">
                <a:solidFill>
                  <a:srgbClr val="210042"/>
                </a:solidFill>
                <a:latin typeface="Arno Pro Smbd SmText" pitchFamily="18" charset="0"/>
                <a:cs typeface="+mn-cs"/>
              </a:rPr>
              <a:t>— это число символов в алфавите (</a:t>
            </a:r>
            <a:r>
              <a:rPr lang="en-US" sz="3900" b="1" spc="300" dirty="0">
                <a:solidFill>
                  <a:srgbClr val="210042"/>
                </a:solidFill>
                <a:latin typeface="Arno Pro Smbd SmText" pitchFamily="18" charset="0"/>
                <a:cs typeface="+mn-cs"/>
              </a:rPr>
              <a:t>N</a:t>
            </a:r>
            <a:r>
              <a:rPr lang="ru-RU" sz="3900" b="1" spc="300" dirty="0">
                <a:solidFill>
                  <a:srgbClr val="210042"/>
                </a:solidFill>
                <a:latin typeface="Arno Pro Smbd SmText" pitchFamily="18" charset="0"/>
                <a:cs typeface="+mn-cs"/>
              </a:rPr>
              <a:t>).</a:t>
            </a:r>
          </a:p>
          <a:p>
            <a:pPr>
              <a:spcBef>
                <a:spcPct val="50000"/>
              </a:spcBef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1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60350"/>
            <a:ext cx="8229600" cy="765175"/>
          </a:xfrm>
        </p:spPr>
        <p:txBody>
          <a:bodyPr rtlCol="0"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350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Информационный вес символа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250825" y="2997200"/>
            <a:ext cx="8642350" cy="3214688"/>
          </a:xfrm>
        </p:spPr>
        <p:txBody>
          <a:bodyPr/>
          <a:lstStyle/>
          <a:p>
            <a:pPr indent="0" algn="ctr">
              <a:buFont typeface="Wingdings" pitchFamily="2" charset="2"/>
              <a:buNone/>
            </a:pPr>
            <a:r>
              <a:rPr lang="ru-RU" smtClean="0"/>
              <a:t>При алфавитном подходе считается, что каждый символ текста имеет определенный </a:t>
            </a:r>
            <a:r>
              <a:rPr lang="ru-RU" i="1" smtClean="0"/>
              <a:t>информационный вес. </a:t>
            </a:r>
            <a:r>
              <a:rPr lang="ru-RU" smtClean="0"/>
              <a:t>Информационный вес символа зависит от мощности алфавита. </a:t>
            </a:r>
          </a:p>
          <a:p>
            <a:pPr indent="0" algn="ctr">
              <a:buFont typeface="Wingdings" pitchFamily="2" charset="2"/>
              <a:buNone/>
            </a:pPr>
            <a:endParaRPr lang="ru-RU" smtClean="0"/>
          </a:p>
          <a:p>
            <a:pPr indent="0" algn="ctr">
              <a:buFont typeface="Wingdings" pitchFamily="2" charset="2"/>
              <a:buNone/>
            </a:pPr>
            <a:r>
              <a:rPr lang="ru-RU" smtClean="0"/>
              <a:t>А каким может быть наименьшее число символов в алфавите? 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214313" y="1341438"/>
            <a:ext cx="8715375" cy="2125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indent="536575" algn="just" eaLnBrk="0" hangingPunct="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  <a:defRPr/>
            </a:pPr>
            <a:r>
              <a:rPr lang="ru-RU" sz="2100" kern="0" dirty="0">
                <a:latin typeface="+mn-lt"/>
                <a:cs typeface="+mn-cs"/>
              </a:rPr>
              <a:t>Представьте себе, что текст к вам поступает последовательно, по одному знаку, словно бумажная ленточка, выползающая из телеграфного аппарата. Предположим, что каждый появляющийся на ленте символ с одинаковой вероятностью может быть любым символом алфавита. </a:t>
            </a:r>
            <a:endParaRPr lang="ru-RU" sz="2100" kern="0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/>
          <p:cNvSpPr>
            <a:spLocks noGrp="1" noChangeArrowheads="1"/>
          </p:cNvSpPr>
          <p:nvPr>
            <p:ph idx="1"/>
          </p:nvPr>
        </p:nvSpPr>
        <p:spPr>
          <a:xfrm>
            <a:off x="285750" y="2428875"/>
            <a:ext cx="8229600" cy="1428750"/>
          </a:xfrm>
        </p:spPr>
        <p:txBody>
          <a:bodyPr/>
          <a:lstStyle/>
          <a:p>
            <a:pPr indent="0" algn="ctr">
              <a:buFont typeface="Wingdings" pitchFamily="2" charset="2"/>
              <a:buNone/>
            </a:pPr>
            <a:r>
              <a:rPr lang="ru-RU" sz="4000" b="1" i="1" smtClean="0">
                <a:solidFill>
                  <a:srgbClr val="26004C"/>
                </a:solidFill>
              </a:rPr>
              <a:t>Двоичным</a:t>
            </a:r>
            <a:r>
              <a:rPr lang="ru-RU" sz="4000" smtClean="0">
                <a:solidFill>
                  <a:srgbClr val="26004C"/>
                </a:solidFill>
              </a:rPr>
              <a:t> называется алфавит, </a:t>
            </a:r>
            <a:r>
              <a:rPr lang="ru-RU" sz="4000" i="1" smtClean="0">
                <a:solidFill>
                  <a:srgbClr val="26004C"/>
                </a:solidFill>
              </a:rPr>
              <a:t>мощность</a:t>
            </a:r>
            <a:r>
              <a:rPr lang="ru-RU" sz="4000" smtClean="0">
                <a:solidFill>
                  <a:srgbClr val="26004C"/>
                </a:solidFill>
              </a:rPr>
              <a:t> которого равна</a:t>
            </a:r>
            <a:r>
              <a:rPr lang="ru-RU" sz="4000" b="1" i="1" smtClean="0">
                <a:solidFill>
                  <a:srgbClr val="26004C"/>
                </a:solidFill>
              </a:rPr>
              <a:t> 2</a:t>
            </a:r>
            <a:r>
              <a:rPr lang="ru-RU" sz="4000" smtClean="0">
                <a:solidFill>
                  <a:srgbClr val="26004C"/>
                </a:solidFill>
              </a:rPr>
              <a:t>.</a:t>
            </a:r>
          </a:p>
          <a:p>
            <a:pPr indent="0" algn="ctr">
              <a:buFont typeface="Wingdings" pitchFamily="2" charset="2"/>
              <a:buNone/>
            </a:pPr>
            <a:endParaRPr lang="ru-RU" sz="4000" smtClean="0">
              <a:solidFill>
                <a:srgbClr val="26004C"/>
              </a:solidFill>
            </a:endParaRPr>
          </a:p>
          <a:p>
            <a:pPr indent="0" algn="ctr">
              <a:buFont typeface="Wingdings" pitchFamily="2" charset="2"/>
              <a:buNone/>
            </a:pPr>
            <a:endParaRPr lang="ru-RU" sz="4000" smtClean="0">
              <a:solidFill>
                <a:srgbClr val="26004C"/>
              </a:solidFill>
            </a:endParaRPr>
          </a:p>
          <a:p>
            <a:pPr indent="0" algn="ctr">
              <a:buFont typeface="Wingdings" pitchFamily="2" charset="2"/>
              <a:buNone/>
            </a:pPr>
            <a:endParaRPr lang="ru-RU" sz="4000" smtClean="0">
              <a:solidFill>
                <a:srgbClr val="26004C"/>
              </a:solidFill>
            </a:endParaRPr>
          </a:p>
        </p:txBody>
      </p:sp>
      <p:pic>
        <p:nvPicPr>
          <p:cNvPr id="16387" name="Picture 5" descr="40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5938" y="5849938"/>
            <a:ext cx="1008062" cy="100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8" name="Rectangle 3"/>
          <p:cNvSpPr>
            <a:spLocks noChangeArrowheads="1"/>
          </p:cNvSpPr>
          <p:nvPr/>
        </p:nvSpPr>
        <p:spPr bwMode="auto">
          <a:xfrm>
            <a:off x="357188" y="3398838"/>
            <a:ext cx="8229600" cy="150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ru-RU" sz="2800">
                <a:solidFill>
                  <a:srgbClr val="26004C"/>
                </a:solidFill>
              </a:rPr>
              <a:t>Информационный вес  1 символа </a:t>
            </a:r>
          </a:p>
          <a:p>
            <a:pPr algn="ctr"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ru-RU" sz="2800">
                <a:solidFill>
                  <a:srgbClr val="26004C"/>
                </a:solidFill>
              </a:rPr>
              <a:t> двоичного алфавита принят</a:t>
            </a:r>
          </a:p>
          <a:p>
            <a:pPr algn="ctr"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ru-RU" sz="2800">
                <a:solidFill>
                  <a:srgbClr val="26004C"/>
                </a:solidFill>
              </a:rPr>
              <a:t> за единицу информации и равен </a:t>
            </a:r>
            <a:r>
              <a:rPr lang="ru-RU" sz="2800" b="1" i="1">
                <a:solidFill>
                  <a:srgbClr val="26004C"/>
                </a:solidFill>
              </a:rPr>
              <a:t>1 бит</a:t>
            </a:r>
            <a:r>
              <a:rPr lang="ru-RU" sz="2800">
                <a:solidFill>
                  <a:srgbClr val="26004C"/>
                </a:solidFill>
              </a:rPr>
              <a:t>.</a:t>
            </a:r>
          </a:p>
        </p:txBody>
      </p:sp>
      <p:sp>
        <p:nvSpPr>
          <p:cNvPr id="7" name="WordArt 4"/>
          <p:cNvSpPr>
            <a:spLocks noChangeArrowheads="1" noChangeShapeType="1" noTextEdit="1"/>
          </p:cNvSpPr>
          <p:nvPr/>
        </p:nvSpPr>
        <p:spPr bwMode="auto">
          <a:xfrm>
            <a:off x="1043608" y="764704"/>
            <a:ext cx="2736850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3600" b="1" kern="10" dirty="0">
                <a:ln w="11430">
                  <a:solidFill>
                    <a:schemeClr val="tx2">
                      <a:lumMod val="75000"/>
                    </a:schemeClr>
                  </a:solidFill>
                </a:ln>
                <a:solidFill>
                  <a:srgbClr val="99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Impact"/>
              </a:rPr>
              <a:t>Запиши</a:t>
            </a:r>
            <a:r>
              <a:rPr lang="ru-RU" sz="3600" b="1" kern="10" dirty="0">
                <a:ln w="11430"/>
                <a:solidFill>
                  <a:srgbClr val="99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Impact"/>
              </a:rPr>
              <a:t>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5" descr="40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5938" y="5849938"/>
            <a:ext cx="1008062" cy="100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323850" y="620713"/>
            <a:ext cx="8229600" cy="150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ru-RU" sz="2400">
                <a:solidFill>
                  <a:srgbClr val="26004C"/>
                </a:solidFill>
              </a:rPr>
              <a:t>Информационный вес  1 символа </a:t>
            </a:r>
          </a:p>
          <a:p>
            <a:pPr algn="ctr"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ru-RU" sz="2400">
                <a:solidFill>
                  <a:srgbClr val="26004C"/>
                </a:solidFill>
              </a:rPr>
              <a:t> двоичного алфавита принят</a:t>
            </a:r>
          </a:p>
          <a:p>
            <a:pPr algn="ctr"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ru-RU" sz="2400">
                <a:solidFill>
                  <a:srgbClr val="26004C"/>
                </a:solidFill>
              </a:rPr>
              <a:t> за единицу информации и называется </a:t>
            </a:r>
            <a:r>
              <a:rPr lang="ru-RU" sz="2400" b="1" i="1">
                <a:solidFill>
                  <a:srgbClr val="26004C"/>
                </a:solidFill>
              </a:rPr>
              <a:t>1 бит</a:t>
            </a:r>
            <a:r>
              <a:rPr lang="ru-RU" sz="2400">
                <a:solidFill>
                  <a:srgbClr val="26004C"/>
                </a:solidFill>
              </a:rPr>
              <a:t>.</a:t>
            </a:r>
          </a:p>
        </p:txBody>
      </p:sp>
      <p:graphicFrame>
        <p:nvGraphicFramePr>
          <p:cNvPr id="7" name="Group 67"/>
          <p:cNvGraphicFramePr>
            <a:graphicFrameLocks noGrp="1"/>
          </p:cNvGraphicFramePr>
          <p:nvPr/>
        </p:nvGraphicFramePr>
        <p:xfrm>
          <a:off x="615950" y="3789363"/>
          <a:ext cx="7643813" cy="974725"/>
        </p:xfrm>
        <a:graphic>
          <a:graphicData uri="http://schemas.openxmlformats.org/drawingml/2006/table">
            <a:tbl>
              <a:tblPr/>
              <a:tblGrid>
                <a:gridCol w="5144690"/>
                <a:gridCol w="1242818"/>
                <a:gridCol w="1256305"/>
              </a:tblGrid>
              <a:tr h="48736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Порядковый номер символа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39" marR="91439" marT="45690" marB="4569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</a:t>
                      </a:r>
                      <a:endParaRPr kumimoji="0" lang="ru-RU" sz="3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39" marR="91439" marT="45690" marB="4569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</a:t>
                      </a:r>
                      <a:endParaRPr kumimoji="0" lang="ru-RU" sz="3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39" marR="91439" marT="45690" marB="4569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736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Двузначный двоичный код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39" marR="91439" marT="45690" marB="4569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</a:t>
                      </a:r>
                      <a:endParaRPr kumimoji="0" lang="ru-RU" sz="3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39" marR="91439" marT="45690" marB="4569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</a:t>
                      </a:r>
                      <a:endParaRPr kumimoji="0" lang="ru-RU" sz="3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39" marR="91439" marT="45690" marB="4569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7426" name="Прямоугольник 7"/>
          <p:cNvSpPr>
            <a:spLocks noChangeArrowheads="1"/>
          </p:cNvSpPr>
          <p:nvPr/>
        </p:nvSpPr>
        <p:spPr bwMode="auto">
          <a:xfrm>
            <a:off x="2643188" y="2273300"/>
            <a:ext cx="2678112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 sz="3600">
                <a:solidFill>
                  <a:srgbClr val="990099"/>
                </a:solidFill>
                <a:latin typeface="Calibri" pitchFamily="34" charset="0"/>
                <a:cs typeface="Times New Roman" pitchFamily="18" charset="0"/>
              </a:rPr>
              <a:t>Алфавит- 0,1</a:t>
            </a:r>
            <a:endParaRPr lang="ru-RU" sz="3600">
              <a:solidFill>
                <a:srgbClr val="990099"/>
              </a:solidFill>
            </a:endParaRPr>
          </a:p>
        </p:txBody>
      </p:sp>
      <p:sp>
        <p:nvSpPr>
          <p:cNvPr id="17427" name="Прямоугольник 8"/>
          <p:cNvSpPr>
            <a:spLocks noChangeArrowheads="1"/>
          </p:cNvSpPr>
          <p:nvPr/>
        </p:nvSpPr>
        <p:spPr bwMode="auto">
          <a:xfrm>
            <a:off x="2643188" y="2987675"/>
            <a:ext cx="3221037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 sz="3600">
                <a:solidFill>
                  <a:srgbClr val="990099"/>
                </a:solidFill>
                <a:latin typeface="Calibri" pitchFamily="34" charset="0"/>
                <a:cs typeface="Times New Roman" pitchFamily="18" charset="0"/>
              </a:rPr>
              <a:t>Мощность </a:t>
            </a:r>
            <a:r>
              <a:rPr lang="en-US" sz="3600">
                <a:solidFill>
                  <a:srgbClr val="990099"/>
                </a:solidFill>
                <a:latin typeface="Calibri" pitchFamily="34" charset="0"/>
                <a:cs typeface="Times New Roman" pitchFamily="18" charset="0"/>
              </a:rPr>
              <a:t>N=</a:t>
            </a:r>
            <a:r>
              <a:rPr lang="ru-RU" sz="3600">
                <a:solidFill>
                  <a:srgbClr val="990099"/>
                </a:solidFill>
                <a:latin typeface="Calibri" pitchFamily="34" charset="0"/>
                <a:cs typeface="Times New Roman" pitchFamily="18" charset="0"/>
              </a:rPr>
              <a:t> 2</a:t>
            </a:r>
            <a:endParaRPr lang="ru-RU" sz="3600">
              <a:solidFill>
                <a:srgbClr val="990099"/>
              </a:solidFill>
            </a:endParaRPr>
          </a:p>
        </p:txBody>
      </p:sp>
      <p:sp>
        <p:nvSpPr>
          <p:cNvPr id="17428" name="Прямоугольник 9"/>
          <p:cNvSpPr>
            <a:spLocks noChangeArrowheads="1"/>
          </p:cNvSpPr>
          <p:nvPr/>
        </p:nvSpPr>
        <p:spPr bwMode="auto">
          <a:xfrm>
            <a:off x="60325" y="5062538"/>
            <a:ext cx="90836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 sz="3600">
                <a:solidFill>
                  <a:srgbClr val="990099"/>
                </a:solidFill>
                <a:latin typeface="Calibri" pitchFamily="34" charset="0"/>
                <a:cs typeface="Times New Roman" pitchFamily="18" charset="0"/>
              </a:rPr>
              <a:t>Кодируется одним битом(0,1)- 2 комбинации</a:t>
            </a:r>
            <a:endParaRPr lang="ru-RU" sz="3600">
              <a:solidFill>
                <a:srgbClr val="9900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379" name="Group 67"/>
          <p:cNvGraphicFramePr>
            <a:graphicFrameLocks noGrp="1"/>
          </p:cNvGraphicFramePr>
          <p:nvPr/>
        </p:nvGraphicFramePr>
        <p:xfrm>
          <a:off x="357188" y="3789363"/>
          <a:ext cx="8353425" cy="1223962"/>
        </p:xfrm>
        <a:graphic>
          <a:graphicData uri="http://schemas.openxmlformats.org/drawingml/2006/table">
            <a:tbl>
              <a:tblPr/>
              <a:tblGrid>
                <a:gridCol w="4238625"/>
                <a:gridCol w="1023937"/>
                <a:gridCol w="1035050"/>
                <a:gridCol w="998538"/>
                <a:gridCol w="1057275"/>
              </a:tblGrid>
              <a:tr h="612774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Порядковый номер символа</a:t>
                      </a:r>
                      <a:endParaRPr kumimoji="0" lang="ru-RU" sz="3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</a:t>
                      </a:r>
                      <a:endParaRPr kumimoji="0" lang="ru-RU" sz="3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</a:t>
                      </a:r>
                      <a:endParaRPr kumimoji="0" lang="ru-RU" sz="3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endParaRPr kumimoji="0" lang="ru-RU" sz="3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</a:t>
                      </a:r>
                      <a:endParaRPr kumimoji="0" lang="ru-RU" sz="3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118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Двузначный двоичный код</a:t>
                      </a:r>
                      <a:endParaRPr kumimoji="0" lang="ru-RU" sz="3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00</a:t>
                      </a:r>
                      <a:endParaRPr kumimoji="0" lang="ru-RU" sz="3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01</a:t>
                      </a:r>
                      <a:endParaRPr kumimoji="0" lang="ru-RU" sz="3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10</a:t>
                      </a:r>
                      <a:endParaRPr kumimoji="0" lang="ru-RU" sz="3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11</a:t>
                      </a:r>
                      <a:endParaRPr kumimoji="0" lang="ru-RU" sz="3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8454" name="Text Box 25"/>
          <p:cNvSpPr txBox="1">
            <a:spLocks noChangeArrowheads="1"/>
          </p:cNvSpPr>
          <p:nvPr/>
        </p:nvSpPr>
        <p:spPr bwMode="auto">
          <a:xfrm>
            <a:off x="357188" y="2286000"/>
            <a:ext cx="774065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ru-RU" sz="3200">
                <a:solidFill>
                  <a:srgbClr val="990099"/>
                </a:solidFill>
              </a:rPr>
              <a:t>Один символ из четырехсимвольного </a:t>
            </a:r>
          </a:p>
          <a:p>
            <a:pPr algn="ctr" eaLnBrk="1" hangingPunct="1"/>
            <a:r>
              <a:rPr lang="ru-RU" sz="3200">
                <a:solidFill>
                  <a:srgbClr val="990099"/>
                </a:solidFill>
              </a:rPr>
              <a:t>алфавита </a:t>
            </a:r>
            <a:r>
              <a:rPr lang="ru-RU" sz="3200" i="1">
                <a:solidFill>
                  <a:srgbClr val="990099"/>
                </a:solidFill>
              </a:rPr>
              <a:t>(</a:t>
            </a:r>
            <a:r>
              <a:rPr lang="en-US" sz="3200" i="1">
                <a:solidFill>
                  <a:srgbClr val="990099"/>
                </a:solidFill>
              </a:rPr>
              <a:t>N </a:t>
            </a:r>
            <a:r>
              <a:rPr lang="ru-RU" sz="3200">
                <a:solidFill>
                  <a:srgbClr val="990099"/>
                </a:solidFill>
              </a:rPr>
              <a:t>= 4) «весит» 2 бита.</a:t>
            </a:r>
          </a:p>
        </p:txBody>
      </p:sp>
      <p:sp>
        <p:nvSpPr>
          <p:cNvPr id="18455" name="Содержимое 2"/>
          <p:cNvSpPr>
            <a:spLocks noGrp="1"/>
          </p:cNvSpPr>
          <p:nvPr>
            <p:ph idx="1"/>
          </p:nvPr>
        </p:nvSpPr>
        <p:spPr>
          <a:xfrm>
            <a:off x="285750" y="928688"/>
            <a:ext cx="8229600" cy="852487"/>
          </a:xfrm>
        </p:spPr>
        <p:txBody>
          <a:bodyPr/>
          <a:lstStyle/>
          <a:p>
            <a:pPr indent="466725"/>
            <a:r>
              <a:rPr lang="ru-RU" sz="2000" smtClean="0"/>
              <a:t>С увеличение мощности алфавита увеличивает информационный вес символов алфавита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908050"/>
            <a:ext cx="8002588" cy="1087438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ru-RU" smtClean="0"/>
              <a:t>Используя три двоичные цифры, можно составить 8 различных комбинаций.</a:t>
            </a:r>
          </a:p>
        </p:txBody>
      </p:sp>
      <p:graphicFrame>
        <p:nvGraphicFramePr>
          <p:cNvPr id="14460" name="Group 124"/>
          <p:cNvGraphicFramePr>
            <a:graphicFrameLocks noGrp="1"/>
          </p:cNvGraphicFramePr>
          <p:nvPr>
            <p:ph sz="half" idx="2"/>
          </p:nvPr>
        </p:nvGraphicFramePr>
        <p:xfrm>
          <a:off x="285750" y="3071813"/>
          <a:ext cx="8569325" cy="1365250"/>
        </p:xfrm>
        <a:graphic>
          <a:graphicData uri="http://schemas.openxmlformats.org/drawingml/2006/table">
            <a:tbl>
              <a:tblPr/>
              <a:tblGrid>
                <a:gridCol w="2176463"/>
                <a:gridCol w="730250"/>
                <a:gridCol w="860425"/>
                <a:gridCol w="749300"/>
                <a:gridCol w="831850"/>
                <a:gridCol w="804862"/>
                <a:gridCol w="957263"/>
                <a:gridCol w="712787"/>
                <a:gridCol w="746125"/>
              </a:tblGrid>
              <a:tr h="70495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Порядковый номер символа</a:t>
                      </a:r>
                      <a:endParaRPr kumimoji="0" lang="ru-RU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</a:t>
                      </a:r>
                      <a:endParaRPr kumimoji="0" lang="ru-RU" sz="3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</a:t>
                      </a:r>
                      <a:endParaRPr kumimoji="0" lang="ru-RU" sz="3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endParaRPr kumimoji="0" lang="ru-RU" sz="3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</a:t>
                      </a:r>
                      <a:endParaRPr kumimoji="0" lang="ru-RU" sz="3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4</a:t>
                      </a:r>
                      <a:endParaRPr kumimoji="0" lang="ru-RU" sz="3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5</a:t>
                      </a:r>
                      <a:endParaRPr kumimoji="0" lang="ru-RU" sz="3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6</a:t>
                      </a:r>
                      <a:endParaRPr kumimoji="0" lang="ru-RU" sz="3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7</a:t>
                      </a:r>
                      <a:endParaRPr kumimoji="0" lang="ru-RU" sz="3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02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Трехзначный двоичный код</a:t>
                      </a: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000</a:t>
                      </a:r>
                      <a:endParaRPr kumimoji="0" lang="ru-RU" sz="3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001</a:t>
                      </a:r>
                      <a:endParaRPr kumimoji="0" lang="ru-RU" sz="3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010</a:t>
                      </a:r>
                      <a:endParaRPr kumimoji="0" lang="ru-RU" sz="3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011</a:t>
                      </a:r>
                      <a:endParaRPr kumimoji="0" lang="ru-RU" sz="3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100</a:t>
                      </a:r>
                      <a:endParaRPr kumimoji="0" lang="ru-RU" sz="3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101</a:t>
                      </a:r>
                      <a:endParaRPr kumimoji="0" lang="ru-RU" sz="3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110</a:t>
                      </a:r>
                      <a:endParaRPr kumimoji="0" lang="ru-RU" sz="3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111</a:t>
                      </a:r>
                      <a:endParaRPr kumimoji="0" lang="ru-RU" sz="3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5" descr="40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5516563"/>
            <a:ext cx="1008063" cy="100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214313" y="2000250"/>
            <a:ext cx="8642350" cy="192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ct val="1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ru-RU" sz="3600">
                <a:solidFill>
                  <a:srgbClr val="141498"/>
                </a:solidFill>
                <a:latin typeface="Times New Roman" pitchFamily="18" charset="0"/>
              </a:rPr>
              <a:t>Комбинацию из нескольких </a:t>
            </a:r>
          </a:p>
          <a:p>
            <a:pPr algn="ctr">
              <a:spcBef>
                <a:spcPct val="1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ru-RU" sz="3600">
                <a:solidFill>
                  <a:srgbClr val="141498"/>
                </a:solidFill>
                <a:latin typeface="Times New Roman" pitchFamily="18" charset="0"/>
              </a:rPr>
              <a:t>(двух, трех и т. д.) знаков двоичного алфавита (0,1) назовем </a:t>
            </a:r>
            <a:r>
              <a:rPr lang="ru-RU" sz="3600" b="1" i="1">
                <a:solidFill>
                  <a:srgbClr val="141498"/>
                </a:solidFill>
                <a:latin typeface="Times New Roman" pitchFamily="18" charset="0"/>
              </a:rPr>
              <a:t>двоичным кодом</a:t>
            </a:r>
            <a:r>
              <a:rPr lang="ru-RU" sz="3600" b="1">
                <a:solidFill>
                  <a:srgbClr val="141498"/>
                </a:solidFill>
                <a:latin typeface="Times New Roman" pitchFamily="18" charset="0"/>
              </a:rPr>
              <a:t>.</a:t>
            </a:r>
          </a:p>
          <a:p>
            <a:pPr>
              <a:spcBef>
                <a:spcPct val="1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endParaRPr lang="ru-RU" sz="4200" b="1" u="sng">
              <a:solidFill>
                <a:schemeClr val="tx2"/>
              </a:solidFill>
              <a:latin typeface="Times New Roman" pitchFamily="18" charset="0"/>
            </a:endParaRPr>
          </a:p>
          <a:p>
            <a:pPr>
              <a:spcBef>
                <a:spcPct val="1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endParaRPr lang="ru-RU" sz="3800">
              <a:solidFill>
                <a:srgbClr val="003399"/>
              </a:solidFill>
            </a:endParaRPr>
          </a:p>
        </p:txBody>
      </p:sp>
      <p:sp>
        <p:nvSpPr>
          <p:cNvPr id="6" name="WordArt 4"/>
          <p:cNvSpPr>
            <a:spLocks noChangeArrowheads="1" noChangeShapeType="1" noTextEdit="1"/>
          </p:cNvSpPr>
          <p:nvPr/>
        </p:nvSpPr>
        <p:spPr bwMode="auto">
          <a:xfrm>
            <a:off x="827584" y="904875"/>
            <a:ext cx="2736850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3600" b="1" kern="10" dirty="0">
                <a:ln w="11430">
                  <a:solidFill>
                    <a:schemeClr val="tx2">
                      <a:lumMod val="75000"/>
                    </a:schemeClr>
                  </a:solidFill>
                </a:ln>
                <a:solidFill>
                  <a:srgbClr val="99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Impact"/>
              </a:rPr>
              <a:t>Запиши</a:t>
            </a:r>
            <a:r>
              <a:rPr lang="ru-RU" sz="3600" b="1" kern="10" dirty="0">
                <a:ln w="11430"/>
                <a:solidFill>
                  <a:srgbClr val="99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Impact"/>
              </a:rPr>
              <a:t>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908050"/>
            <a:ext cx="8002588" cy="1087438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ru-RU" smtClean="0"/>
              <a:t>Используя три двоичные цифры, можно составить 8 различных комбинаций.</a:t>
            </a:r>
          </a:p>
        </p:txBody>
      </p:sp>
      <p:graphicFrame>
        <p:nvGraphicFramePr>
          <p:cNvPr id="14460" name="Group 124"/>
          <p:cNvGraphicFramePr>
            <a:graphicFrameLocks noGrp="1"/>
          </p:cNvGraphicFramePr>
          <p:nvPr>
            <p:ph sz="half" idx="2"/>
          </p:nvPr>
        </p:nvGraphicFramePr>
        <p:xfrm>
          <a:off x="285750" y="3071813"/>
          <a:ext cx="8569325" cy="1365250"/>
        </p:xfrm>
        <a:graphic>
          <a:graphicData uri="http://schemas.openxmlformats.org/drawingml/2006/table">
            <a:tbl>
              <a:tblPr/>
              <a:tblGrid>
                <a:gridCol w="2176463"/>
                <a:gridCol w="730250"/>
                <a:gridCol w="860425"/>
                <a:gridCol w="749300"/>
                <a:gridCol w="831850"/>
                <a:gridCol w="804862"/>
                <a:gridCol w="957263"/>
                <a:gridCol w="712787"/>
                <a:gridCol w="746125"/>
              </a:tblGrid>
              <a:tr h="70495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Порядковый номер символа</a:t>
                      </a:r>
                      <a:endParaRPr kumimoji="0" lang="ru-RU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</a:t>
                      </a:r>
                      <a:endParaRPr kumimoji="0" lang="ru-RU" sz="3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</a:t>
                      </a:r>
                      <a:endParaRPr kumimoji="0" lang="ru-RU" sz="3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endParaRPr kumimoji="0" lang="ru-RU" sz="3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</a:t>
                      </a:r>
                      <a:endParaRPr kumimoji="0" lang="ru-RU" sz="3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4</a:t>
                      </a:r>
                      <a:endParaRPr kumimoji="0" lang="ru-RU" sz="3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5</a:t>
                      </a:r>
                      <a:endParaRPr kumimoji="0" lang="ru-RU" sz="3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6</a:t>
                      </a:r>
                      <a:endParaRPr kumimoji="0" lang="ru-RU" sz="3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7</a:t>
                      </a:r>
                      <a:endParaRPr kumimoji="0" lang="ru-RU" sz="3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02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Трехзначный двоичный код</a:t>
                      </a: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000</a:t>
                      </a:r>
                      <a:endParaRPr kumimoji="0" lang="ru-RU" sz="3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001</a:t>
                      </a:r>
                      <a:endParaRPr kumimoji="0" lang="ru-RU" sz="3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010</a:t>
                      </a:r>
                      <a:endParaRPr kumimoji="0" lang="ru-RU" sz="3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011</a:t>
                      </a:r>
                      <a:endParaRPr kumimoji="0" lang="ru-RU" sz="3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100</a:t>
                      </a:r>
                      <a:endParaRPr kumimoji="0" lang="ru-RU" sz="3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101</a:t>
                      </a:r>
                      <a:endParaRPr kumimoji="0" lang="ru-RU" sz="3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110</a:t>
                      </a:r>
                      <a:endParaRPr kumimoji="0" lang="ru-RU" sz="3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111</a:t>
                      </a:r>
                      <a:endParaRPr kumimoji="0" lang="ru-RU" sz="3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42938" y="857250"/>
            <a:ext cx="8002587" cy="1087438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ru-RU" smtClean="0"/>
              <a:t>Используя четыре двоичные цифры, можно составить </a:t>
            </a:r>
            <a:br>
              <a:rPr lang="ru-RU" smtClean="0"/>
            </a:br>
            <a:r>
              <a:rPr lang="ru-RU" smtClean="0"/>
              <a:t>16 различных комбинаций.</a:t>
            </a:r>
          </a:p>
        </p:txBody>
      </p:sp>
      <p:graphicFrame>
        <p:nvGraphicFramePr>
          <p:cNvPr id="14460" name="Group 124"/>
          <p:cNvGraphicFramePr>
            <a:graphicFrameLocks noGrp="1"/>
          </p:cNvGraphicFramePr>
          <p:nvPr>
            <p:ph sz="half" idx="2"/>
          </p:nvPr>
        </p:nvGraphicFramePr>
        <p:xfrm>
          <a:off x="642938" y="2286000"/>
          <a:ext cx="8064500" cy="1744663"/>
        </p:xfrm>
        <a:graphic>
          <a:graphicData uri="http://schemas.openxmlformats.org/drawingml/2006/table">
            <a:tbl>
              <a:tblPr/>
              <a:tblGrid>
                <a:gridCol w="1008063"/>
                <a:gridCol w="1008063"/>
                <a:gridCol w="1008063"/>
                <a:gridCol w="1008063"/>
                <a:gridCol w="1008063"/>
                <a:gridCol w="1008063"/>
                <a:gridCol w="1008063"/>
                <a:gridCol w="1008063"/>
              </a:tblGrid>
              <a:tr h="872332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39372" marR="39372" marT="19694" marB="1969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39372" marR="39372" marT="19694" marB="196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39372" marR="39372" marT="19694" marB="196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39372" marR="39372" marT="19694" marB="196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4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39372" marR="39372" marT="19694" marB="196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5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39372" marR="39372" marT="19694" marB="196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6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39372" marR="39372" marT="19694" marB="196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7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39372" marR="39372" marT="19694" marB="196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72332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0000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39372" marR="39372" marT="19694" marB="1969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0001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39372" marR="39372" marT="19694" marB="196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0010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39372" marR="39372" marT="19694" marB="196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0011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39372" marR="39372" marT="19694" marB="196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0100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39372" marR="39372" marT="19694" marB="196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0101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39372" marR="39372" marT="19694" marB="196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0110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39372" marR="39372" marT="19694" marB="196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0111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39372" marR="39372" marT="19694" marB="196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5" name="Group 124"/>
          <p:cNvGraphicFramePr>
            <a:graphicFrameLocks/>
          </p:cNvGraphicFramePr>
          <p:nvPr/>
        </p:nvGraphicFramePr>
        <p:xfrm>
          <a:off x="642938" y="4214813"/>
          <a:ext cx="8064500" cy="1744662"/>
        </p:xfrm>
        <a:graphic>
          <a:graphicData uri="http://schemas.openxmlformats.org/drawingml/2006/table">
            <a:tbl>
              <a:tblPr/>
              <a:tblGrid>
                <a:gridCol w="1008063"/>
                <a:gridCol w="1008063"/>
                <a:gridCol w="1008063"/>
                <a:gridCol w="1008063"/>
                <a:gridCol w="1008063"/>
                <a:gridCol w="1008063"/>
                <a:gridCol w="1008063"/>
                <a:gridCol w="1008063"/>
              </a:tblGrid>
              <a:tr h="872331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8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39372" marR="39372" marT="19694" marB="1969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9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39372" marR="39372" marT="19694" marB="196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10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39372" marR="39372" marT="19694" marB="196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11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39372" marR="39372" marT="19694" marB="196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12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39372" marR="39372" marT="19694" marB="196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13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39372" marR="39372" marT="19694" marB="196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14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39372" marR="39372" marT="19694" marB="196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15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39372" marR="39372" marT="19694" marB="196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72331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</a:t>
                      </a: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000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39372" marR="39372" marT="19694" marB="1969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</a:t>
                      </a: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001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39372" marR="39372" marT="19694" marB="196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</a:t>
                      </a: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010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39372" marR="39372" marT="19694" marB="196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</a:t>
                      </a: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011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39372" marR="39372" marT="19694" marB="196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</a:t>
                      </a: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100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39372" marR="39372" marT="19694" marB="196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</a:t>
                      </a: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101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39372" marR="39372" marT="19694" marB="196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</a:t>
                      </a: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110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39372" marR="39372" marT="19694" marB="196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</a:t>
                      </a: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111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39372" marR="39372" marT="19694" marB="1969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3"/>
          <p:cNvSpPr>
            <a:spLocks noGrp="1" noChangeArrowheads="1"/>
          </p:cNvSpPr>
          <p:nvPr>
            <p:ph idx="1"/>
          </p:nvPr>
        </p:nvSpPr>
        <p:spPr>
          <a:xfrm>
            <a:off x="179388" y="260350"/>
            <a:ext cx="8229600" cy="1800225"/>
          </a:xfrm>
        </p:spPr>
        <p:txBody>
          <a:bodyPr/>
          <a:lstStyle/>
          <a:p>
            <a:pPr indent="0" algn="ctr">
              <a:spcBef>
                <a:spcPct val="0"/>
              </a:spcBef>
              <a:buFont typeface="Wingdings" pitchFamily="2" charset="2"/>
              <a:buNone/>
            </a:pPr>
            <a:r>
              <a:rPr lang="ru-RU" sz="3200" smtClean="0"/>
              <a:t>Зависимость между мощностью алфавита </a:t>
            </a:r>
            <a:r>
              <a:rPr lang="en-US" sz="3200" b="1" i="1" smtClean="0"/>
              <a:t>N</a:t>
            </a:r>
            <a:r>
              <a:rPr lang="ru-RU" sz="3200" smtClean="0"/>
              <a:t> и </a:t>
            </a:r>
          </a:p>
          <a:p>
            <a:pPr indent="0" algn="ctr">
              <a:spcBef>
                <a:spcPct val="0"/>
              </a:spcBef>
              <a:buFont typeface="Wingdings" pitchFamily="2" charset="2"/>
              <a:buNone/>
            </a:pPr>
            <a:r>
              <a:rPr lang="ru-RU" sz="3200" smtClean="0"/>
              <a:t>количеством знаков в коде </a:t>
            </a:r>
            <a:r>
              <a:rPr lang="en-US" sz="3200" b="1" i="1" smtClean="0"/>
              <a:t>i</a:t>
            </a:r>
            <a:r>
              <a:rPr lang="ru-RU" sz="3200" b="1" i="1" smtClean="0"/>
              <a:t>.</a:t>
            </a:r>
            <a:endParaRPr lang="ru-RU" sz="3200" b="1" smtClean="0"/>
          </a:p>
        </p:txBody>
      </p:sp>
      <p:sp>
        <p:nvSpPr>
          <p:cNvPr id="14339" name="Text Box 4"/>
          <p:cNvSpPr txBox="1">
            <a:spLocks noChangeArrowheads="1"/>
          </p:cNvSpPr>
          <p:nvPr/>
        </p:nvSpPr>
        <p:spPr bwMode="auto">
          <a:xfrm>
            <a:off x="0" y="4076700"/>
            <a:ext cx="9144000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ru-RU" sz="3200">
                <a:latin typeface="Times New Roman" pitchFamily="18" charset="0"/>
              </a:rPr>
              <a:t>В общем виде это записывается </a:t>
            </a:r>
          </a:p>
          <a:p>
            <a:pPr algn="ctr" eaLnBrk="1" hangingPunct="1"/>
            <a:r>
              <a:rPr lang="ru-RU" sz="3200">
                <a:latin typeface="Times New Roman" pitchFamily="18" charset="0"/>
              </a:rPr>
              <a:t>следующим образом:</a:t>
            </a:r>
            <a:endParaRPr lang="en-US" sz="3200" b="1" i="1">
              <a:latin typeface="Times New Roman" pitchFamily="18" charset="0"/>
            </a:endParaRPr>
          </a:p>
          <a:p>
            <a:pPr algn="ctr" eaLnBrk="1" hangingPunct="1"/>
            <a:r>
              <a:rPr lang="en-US" sz="6000" b="1" i="1">
                <a:solidFill>
                  <a:srgbClr val="990099"/>
                </a:solidFill>
                <a:latin typeface="Times New Roman" pitchFamily="18" charset="0"/>
              </a:rPr>
              <a:t>N</a:t>
            </a:r>
            <a:r>
              <a:rPr lang="ru-RU" sz="6000" b="1" i="1">
                <a:solidFill>
                  <a:srgbClr val="990099"/>
                </a:solidFill>
                <a:latin typeface="Times New Roman" pitchFamily="18" charset="0"/>
              </a:rPr>
              <a:t>= 2</a:t>
            </a:r>
            <a:r>
              <a:rPr lang="en-US" sz="6000" i="1" baseline="50000">
                <a:solidFill>
                  <a:srgbClr val="990099"/>
                </a:solidFill>
                <a:latin typeface="Times New Roman" pitchFamily="18" charset="0"/>
              </a:rPr>
              <a:t>i</a:t>
            </a:r>
            <a:endParaRPr lang="ru-RU" sz="6000" i="1" baseline="50000">
              <a:solidFill>
                <a:srgbClr val="990099"/>
              </a:solidFill>
              <a:latin typeface="Times New Roman" pitchFamily="18" charset="0"/>
            </a:endParaRPr>
          </a:p>
        </p:txBody>
      </p:sp>
      <p:graphicFrame>
        <p:nvGraphicFramePr>
          <p:cNvPr id="14363" name="Group 27"/>
          <p:cNvGraphicFramePr>
            <a:graphicFrameLocks noGrp="1"/>
          </p:cNvGraphicFramePr>
          <p:nvPr/>
        </p:nvGraphicFramePr>
        <p:xfrm>
          <a:off x="395288" y="1773238"/>
          <a:ext cx="8175625" cy="2095500"/>
        </p:xfrm>
        <a:graphic>
          <a:graphicData uri="http://schemas.openxmlformats.org/drawingml/2006/table">
            <a:tbl>
              <a:tblPr/>
              <a:tblGrid>
                <a:gridCol w="1663514"/>
                <a:gridCol w="1665110"/>
                <a:gridCol w="1663515"/>
                <a:gridCol w="1665110"/>
                <a:gridCol w="1518376"/>
              </a:tblGrid>
              <a:tr h="68258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N</a:t>
                      </a:r>
                      <a:endParaRPr kumimoji="0" lang="ru-RU" sz="34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3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3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3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3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16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3163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42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i</a:t>
                      </a:r>
                      <a:endParaRPr kumimoji="0" lang="ru-RU" sz="42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3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 бит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3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 бита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3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 бита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3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 бита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128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lang="ru-RU" sz="3200" dirty="0" smtClean="0">
                          <a:latin typeface="Times New Roman" pitchFamily="18" charset="0"/>
                        </a:rPr>
                        <a:t>Заметим</a:t>
                      </a:r>
                      <a:endParaRPr kumimoji="0" lang="ru-RU" sz="32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lang="ru-RU" sz="3600" b="1" dirty="0" smtClean="0">
                          <a:solidFill>
                            <a:srgbClr val="990099"/>
                          </a:solidFill>
                          <a:latin typeface="Times New Roman" pitchFamily="18" charset="0"/>
                        </a:rPr>
                        <a:t>2 = 2</a:t>
                      </a:r>
                      <a:r>
                        <a:rPr lang="ru-RU" sz="3600" b="1" baseline="50000" dirty="0" smtClean="0">
                          <a:solidFill>
                            <a:srgbClr val="990099"/>
                          </a:solidFill>
                          <a:latin typeface="Times New Roman" pitchFamily="18" charset="0"/>
                        </a:rPr>
                        <a:t>1</a:t>
                      </a:r>
                      <a:endParaRPr kumimoji="0" lang="ru-RU" sz="3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99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lang="ru-RU" sz="3600" b="1" dirty="0" smtClean="0">
                          <a:solidFill>
                            <a:srgbClr val="990099"/>
                          </a:solidFill>
                          <a:latin typeface="Times New Roman" pitchFamily="18" charset="0"/>
                        </a:rPr>
                        <a:t>4 </a:t>
                      </a:r>
                      <a:r>
                        <a:rPr lang="en-US" sz="3600" b="1" dirty="0" smtClean="0">
                          <a:solidFill>
                            <a:srgbClr val="990099"/>
                          </a:solidFill>
                          <a:latin typeface="Times New Roman" pitchFamily="18" charset="0"/>
                        </a:rPr>
                        <a:t>=</a:t>
                      </a:r>
                      <a:r>
                        <a:rPr lang="ru-RU" sz="3600" b="1" dirty="0" smtClean="0">
                          <a:solidFill>
                            <a:srgbClr val="990099"/>
                          </a:solidFill>
                          <a:latin typeface="Times New Roman" pitchFamily="18" charset="0"/>
                        </a:rPr>
                        <a:t> 2</a:t>
                      </a:r>
                      <a:r>
                        <a:rPr lang="ru-RU" sz="3600" b="1" baseline="50000" dirty="0" smtClean="0">
                          <a:solidFill>
                            <a:srgbClr val="990099"/>
                          </a:solidFill>
                          <a:latin typeface="Times New Roman" pitchFamily="18" charset="0"/>
                        </a:rPr>
                        <a:t>2</a:t>
                      </a:r>
                      <a:endParaRPr kumimoji="0" lang="ru-RU" sz="3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99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lang="ru-RU" sz="3600" b="1" dirty="0" smtClean="0">
                          <a:solidFill>
                            <a:srgbClr val="990099"/>
                          </a:solidFill>
                          <a:latin typeface="Times New Roman" pitchFamily="18" charset="0"/>
                        </a:rPr>
                        <a:t>8 = 2</a:t>
                      </a:r>
                      <a:r>
                        <a:rPr lang="ru-RU" sz="3600" b="1" baseline="50000" dirty="0" smtClean="0">
                          <a:solidFill>
                            <a:srgbClr val="990099"/>
                          </a:solidFill>
                          <a:latin typeface="Times New Roman" pitchFamily="18" charset="0"/>
                        </a:rPr>
                        <a:t>3</a:t>
                      </a:r>
                      <a:endParaRPr kumimoji="0" lang="ru-RU" sz="3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99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lang="ru-RU" sz="3600" b="1" dirty="0" smtClean="0">
                          <a:solidFill>
                            <a:srgbClr val="990099"/>
                          </a:solidFill>
                          <a:latin typeface="Times New Roman" pitchFamily="18" charset="0"/>
                        </a:rPr>
                        <a:t>16 = 2</a:t>
                      </a:r>
                      <a:r>
                        <a:rPr lang="ru-RU" sz="3600" b="1" baseline="50000" dirty="0" smtClean="0">
                          <a:solidFill>
                            <a:srgbClr val="990099"/>
                          </a:solidFill>
                          <a:latin typeface="Times New Roman" pitchFamily="18" charset="0"/>
                        </a:rPr>
                        <a:t>4</a:t>
                      </a:r>
                      <a:endParaRPr kumimoji="0" lang="ru-RU" sz="3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99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088" y="549275"/>
            <a:ext cx="6781800" cy="863600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endParaRPr lang="ru-RU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1258888" y="1484313"/>
          <a:ext cx="5905500" cy="4221162"/>
        </p:xfrm>
        <a:graphic>
          <a:graphicData uri="http://schemas.openxmlformats.org/drawingml/2006/table">
            <a:tbl>
              <a:tblPr/>
              <a:tblGrid>
                <a:gridCol w="2592947"/>
                <a:gridCol w="864316"/>
                <a:gridCol w="2448238"/>
              </a:tblGrid>
              <a:tr h="82582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lang="ru-RU" sz="3200" b="1" dirty="0" smtClean="0">
                          <a:solidFill>
                            <a:srgbClr val="990099"/>
                          </a:solidFill>
                          <a:latin typeface="+mn-lt"/>
                        </a:rPr>
                        <a:t>2</a:t>
                      </a:r>
                      <a:r>
                        <a:rPr lang="ru-RU" sz="3200" b="1" baseline="50000" dirty="0" smtClean="0">
                          <a:solidFill>
                            <a:srgbClr val="990099"/>
                          </a:solidFill>
                          <a:latin typeface="+mn-lt"/>
                        </a:rPr>
                        <a:t>1 </a:t>
                      </a:r>
                      <a:r>
                        <a:rPr lang="ru-RU" sz="3200" b="1" dirty="0" smtClean="0">
                          <a:solidFill>
                            <a:srgbClr val="990099"/>
                          </a:solidFill>
                          <a:latin typeface="+mn-lt"/>
                        </a:rPr>
                        <a:t>= 2</a:t>
                      </a:r>
                      <a:endParaRPr kumimoji="0" lang="ru-RU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99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91463" marR="91463" marT="45726" marB="45726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99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91463" marR="91463" marT="45726" marB="45726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99"/>
                          </a:solidFill>
                          <a:effectLst/>
                          <a:latin typeface="+mn-lt"/>
                          <a:cs typeface="Arial" charset="0"/>
                        </a:rPr>
                        <a:t>2</a:t>
                      </a:r>
                      <a:r>
                        <a:rPr kumimoji="0" lang="ru-RU" sz="32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990099"/>
                          </a:solidFill>
                          <a:effectLst/>
                          <a:latin typeface="+mn-lt"/>
                          <a:cs typeface="Arial" charset="0"/>
                        </a:rPr>
                        <a:t>7</a:t>
                      </a:r>
                      <a:r>
                        <a:rPr lang="ru-RU" sz="3200" b="1" dirty="0" smtClean="0">
                          <a:solidFill>
                            <a:srgbClr val="990099"/>
                          </a:solidFill>
                          <a:latin typeface="+mn-lt"/>
                        </a:rPr>
                        <a:t>= 128</a:t>
                      </a:r>
                      <a:endParaRPr kumimoji="0" lang="ru-RU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99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91463" marR="91463" marT="45726" marB="45726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582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sz="3200" b="1" dirty="0" smtClean="0">
                          <a:solidFill>
                            <a:srgbClr val="990099"/>
                          </a:solidFill>
                          <a:latin typeface="+mn-lt"/>
                        </a:rPr>
                        <a:t>2</a:t>
                      </a:r>
                      <a:r>
                        <a:rPr lang="ru-RU" sz="3200" b="1" baseline="50000" dirty="0" smtClean="0">
                          <a:solidFill>
                            <a:srgbClr val="990099"/>
                          </a:solidFill>
                          <a:latin typeface="+mn-lt"/>
                        </a:rPr>
                        <a:t>2</a:t>
                      </a:r>
                      <a:r>
                        <a:rPr lang="ru-RU" sz="3200" b="1" dirty="0" smtClean="0">
                          <a:solidFill>
                            <a:srgbClr val="990099"/>
                          </a:solidFill>
                          <a:latin typeface="+mn-lt"/>
                        </a:rPr>
                        <a:t>= 4</a:t>
                      </a:r>
                      <a:endParaRPr kumimoji="0" lang="ru-RU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99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91463" marR="91463" marT="45726" marB="45726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99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91463" marR="91463" marT="45726" marB="45726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99"/>
                          </a:solidFill>
                          <a:effectLst/>
                          <a:latin typeface="+mn-lt"/>
                          <a:cs typeface="Arial" charset="0"/>
                        </a:rPr>
                        <a:t>2</a:t>
                      </a:r>
                      <a:r>
                        <a:rPr kumimoji="0" lang="ru-RU" sz="32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990099"/>
                          </a:solidFill>
                          <a:effectLst/>
                          <a:latin typeface="+mn-lt"/>
                          <a:cs typeface="Arial" charset="0"/>
                        </a:rPr>
                        <a:t>8</a:t>
                      </a:r>
                      <a:r>
                        <a:rPr lang="ru-RU" sz="3200" b="1" dirty="0" smtClean="0">
                          <a:solidFill>
                            <a:srgbClr val="990099"/>
                          </a:solidFill>
                          <a:latin typeface="+mn-lt"/>
                        </a:rPr>
                        <a:t>= 256</a:t>
                      </a:r>
                      <a:endParaRPr kumimoji="0" lang="ru-RU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99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91463" marR="91463" marT="45726" marB="45726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582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sz="3200" b="1" dirty="0" smtClean="0">
                          <a:solidFill>
                            <a:srgbClr val="990099"/>
                          </a:solidFill>
                          <a:latin typeface="+mn-lt"/>
                        </a:rPr>
                        <a:t>2</a:t>
                      </a:r>
                      <a:r>
                        <a:rPr lang="ru-RU" sz="3200" b="1" baseline="50000" dirty="0" smtClean="0">
                          <a:solidFill>
                            <a:srgbClr val="990099"/>
                          </a:solidFill>
                          <a:latin typeface="+mn-lt"/>
                        </a:rPr>
                        <a:t>3</a:t>
                      </a:r>
                      <a:r>
                        <a:rPr lang="ru-RU" sz="3200" b="1" dirty="0" smtClean="0">
                          <a:solidFill>
                            <a:srgbClr val="990099"/>
                          </a:solidFill>
                          <a:latin typeface="+mn-lt"/>
                        </a:rPr>
                        <a:t>= 8</a:t>
                      </a:r>
                      <a:endParaRPr kumimoji="0" lang="ru-RU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99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91463" marR="91463" marT="45726" marB="45726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99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91463" marR="91463" marT="45726" marB="45726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99"/>
                          </a:solidFill>
                          <a:effectLst/>
                          <a:latin typeface="+mn-lt"/>
                          <a:cs typeface="Arial" charset="0"/>
                        </a:rPr>
                        <a:t>2</a:t>
                      </a:r>
                      <a:r>
                        <a:rPr kumimoji="0" lang="ru-RU" sz="32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990099"/>
                          </a:solidFill>
                          <a:effectLst/>
                          <a:latin typeface="+mn-lt"/>
                          <a:cs typeface="Arial" charset="0"/>
                        </a:rPr>
                        <a:t>9</a:t>
                      </a:r>
                      <a:r>
                        <a:rPr lang="ru-RU" sz="3200" b="1" dirty="0" smtClean="0">
                          <a:solidFill>
                            <a:srgbClr val="990099"/>
                          </a:solidFill>
                          <a:latin typeface="+mn-lt"/>
                        </a:rPr>
                        <a:t>= 512</a:t>
                      </a:r>
                      <a:endParaRPr kumimoji="0" lang="ru-RU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99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91463" marR="91463" marT="45726" marB="45726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6448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lang="ru-RU" sz="3200" b="1" dirty="0" smtClean="0">
                          <a:solidFill>
                            <a:srgbClr val="990099"/>
                          </a:solidFill>
                          <a:latin typeface="+mn-lt"/>
                        </a:rPr>
                        <a:t>2</a:t>
                      </a:r>
                      <a:r>
                        <a:rPr lang="ru-RU" sz="3200" b="1" baseline="50000" dirty="0" smtClean="0">
                          <a:solidFill>
                            <a:srgbClr val="990099"/>
                          </a:solidFill>
                          <a:latin typeface="+mn-lt"/>
                        </a:rPr>
                        <a:t>4</a:t>
                      </a:r>
                      <a:r>
                        <a:rPr lang="ru-RU" sz="3200" b="1" dirty="0" smtClean="0">
                          <a:solidFill>
                            <a:srgbClr val="990099"/>
                          </a:solidFill>
                          <a:latin typeface="+mn-lt"/>
                        </a:rPr>
                        <a:t>= 16</a:t>
                      </a:r>
                      <a:endParaRPr kumimoji="0" lang="ru-RU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99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91463" marR="91463" marT="45726" marB="45726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99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91463" marR="91463" marT="45726" marB="45726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99"/>
                          </a:solidFill>
                          <a:effectLst/>
                          <a:latin typeface="+mn-lt"/>
                          <a:cs typeface="Arial" charset="0"/>
                        </a:rPr>
                        <a:t>2 </a:t>
                      </a:r>
                      <a:r>
                        <a:rPr kumimoji="0" lang="ru-RU" sz="32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990099"/>
                          </a:solidFill>
                          <a:effectLst/>
                          <a:latin typeface="+mn-lt"/>
                          <a:cs typeface="Arial" charset="0"/>
                        </a:rPr>
                        <a:t>10</a:t>
                      </a:r>
                      <a:r>
                        <a:rPr lang="ru-RU" sz="3200" b="1" dirty="0" smtClean="0">
                          <a:solidFill>
                            <a:srgbClr val="990099"/>
                          </a:solidFill>
                          <a:latin typeface="+mn-lt"/>
                        </a:rPr>
                        <a:t>= 1024</a:t>
                      </a:r>
                      <a:endParaRPr kumimoji="0" lang="ru-RU" sz="3200" b="1" i="0" u="none" strike="noStrike" cap="none" normalizeH="0" baseline="30000" dirty="0" smtClean="0">
                        <a:ln>
                          <a:noFill/>
                        </a:ln>
                        <a:solidFill>
                          <a:srgbClr val="990099"/>
                        </a:solidFill>
                        <a:effectLst/>
                        <a:latin typeface="+mn-lt"/>
                        <a:cs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99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91463" marR="91463" marT="45726" marB="45726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919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99"/>
                          </a:solidFill>
                          <a:effectLst/>
                          <a:latin typeface="+mn-lt"/>
                          <a:cs typeface="Arial" charset="0"/>
                        </a:rPr>
                        <a:t>2</a:t>
                      </a:r>
                      <a:r>
                        <a:rPr kumimoji="0" lang="ru-RU" sz="32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990099"/>
                          </a:solidFill>
                          <a:effectLst/>
                          <a:latin typeface="+mn-lt"/>
                          <a:cs typeface="Arial" charset="0"/>
                        </a:rPr>
                        <a:t>6</a:t>
                      </a:r>
                      <a:r>
                        <a:rPr lang="ru-RU" sz="3200" b="1" dirty="0" smtClean="0">
                          <a:solidFill>
                            <a:srgbClr val="990099"/>
                          </a:solidFill>
                          <a:latin typeface="+mn-lt"/>
                        </a:rPr>
                        <a:t>= 64</a:t>
                      </a:r>
                      <a:endParaRPr kumimoji="0" lang="ru-RU" sz="3200" b="1" i="0" u="none" strike="noStrike" cap="none" normalizeH="0" baseline="30000" dirty="0" smtClean="0">
                        <a:ln>
                          <a:noFill/>
                        </a:ln>
                        <a:solidFill>
                          <a:srgbClr val="990099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91463" marR="91463" marT="45726" marB="45726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99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91463" marR="91463" marT="45726" marB="45726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99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91463" marR="91463" marT="45726" marB="45726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3"/>
          <p:cNvSpPr>
            <a:spLocks noGrp="1" noChangeArrowheads="1"/>
          </p:cNvSpPr>
          <p:nvPr>
            <p:ph idx="1"/>
          </p:nvPr>
        </p:nvSpPr>
        <p:spPr>
          <a:xfrm>
            <a:off x="446088" y="1268413"/>
            <a:ext cx="8229600" cy="5761037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ru-RU" sz="4200" smtClean="0"/>
              <a:t>Информационный вес каждого символа, выраженный в битах </a:t>
            </a:r>
            <a:r>
              <a:rPr lang="ru-RU" sz="4200" i="1" smtClean="0"/>
              <a:t>(</a:t>
            </a:r>
            <a:r>
              <a:rPr lang="en-US" sz="4200" i="1" smtClean="0">
                <a:cs typeface="Times New Roman" pitchFamily="18" charset="0"/>
              </a:rPr>
              <a:t>i</a:t>
            </a:r>
            <a:r>
              <a:rPr lang="ru-RU" sz="4200" i="1" smtClean="0"/>
              <a:t>)</a:t>
            </a:r>
            <a:r>
              <a:rPr lang="en-US" sz="4200" i="1" smtClean="0"/>
              <a:t> </a:t>
            </a:r>
            <a:r>
              <a:rPr lang="ru-RU" sz="4200" smtClean="0"/>
              <a:t>и мощность алфавита </a:t>
            </a:r>
            <a:r>
              <a:rPr lang="ru-RU" sz="4200" i="1" smtClean="0"/>
              <a:t>(</a:t>
            </a:r>
            <a:r>
              <a:rPr lang="en-US" sz="4200" i="1" smtClean="0"/>
              <a:t>N</a:t>
            </a:r>
            <a:r>
              <a:rPr lang="ru-RU" sz="4200" i="1" smtClean="0"/>
              <a:t>) </a:t>
            </a:r>
            <a:r>
              <a:rPr lang="ru-RU" sz="4200" smtClean="0"/>
              <a:t>связаны между собой формулой: </a:t>
            </a:r>
          </a:p>
          <a:p>
            <a:pPr algn="ctr">
              <a:buFont typeface="Wingdings" pitchFamily="2" charset="2"/>
              <a:buNone/>
            </a:pPr>
            <a:r>
              <a:rPr lang="en-US" sz="6200" b="1" i="1" smtClean="0"/>
              <a:t>N</a:t>
            </a:r>
            <a:r>
              <a:rPr lang="ru-RU" sz="6200" b="1" i="1" smtClean="0"/>
              <a:t>= 2</a:t>
            </a:r>
            <a:r>
              <a:rPr lang="en-US" sz="7500" b="1" i="1" baseline="50000" smtClean="0"/>
              <a:t>i</a:t>
            </a:r>
            <a:r>
              <a:rPr lang="ru-RU" sz="4600" b="1" smtClean="0"/>
              <a:t> </a:t>
            </a:r>
            <a:r>
              <a:rPr lang="ru-RU" sz="4600" b="1" i="1" smtClean="0"/>
              <a:t>.</a:t>
            </a:r>
          </a:p>
        </p:txBody>
      </p:sp>
      <p:pic>
        <p:nvPicPr>
          <p:cNvPr id="25603" name="Picture 5" descr="40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5516563"/>
            <a:ext cx="1008063" cy="100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WordArt 4"/>
          <p:cNvSpPr>
            <a:spLocks noChangeArrowheads="1" noChangeShapeType="1" noTextEdit="1"/>
          </p:cNvSpPr>
          <p:nvPr/>
        </p:nvSpPr>
        <p:spPr bwMode="auto">
          <a:xfrm>
            <a:off x="827584" y="904875"/>
            <a:ext cx="2736850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3600" b="1" kern="10" dirty="0">
                <a:ln w="11430">
                  <a:solidFill>
                    <a:schemeClr val="tx2">
                      <a:lumMod val="75000"/>
                    </a:schemeClr>
                  </a:solidFill>
                </a:ln>
                <a:solidFill>
                  <a:srgbClr val="99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Impact"/>
              </a:rPr>
              <a:t>Запиши</a:t>
            </a:r>
            <a:r>
              <a:rPr lang="ru-RU" sz="3600" b="1" kern="10" dirty="0">
                <a:ln w="11430"/>
                <a:solidFill>
                  <a:srgbClr val="99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Impact"/>
              </a:rPr>
              <a:t>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3"/>
          <p:cNvSpPr>
            <a:spLocks noGrp="1" noChangeArrowheads="1"/>
          </p:cNvSpPr>
          <p:nvPr>
            <p:ph idx="1"/>
          </p:nvPr>
        </p:nvSpPr>
        <p:spPr>
          <a:xfrm>
            <a:off x="539750" y="1828800"/>
            <a:ext cx="7993063" cy="1425575"/>
          </a:xfrm>
          <a:solidFill>
            <a:schemeClr val="bg1"/>
          </a:solidFill>
        </p:spPr>
        <p:txBody>
          <a:bodyPr/>
          <a:lstStyle/>
          <a:p>
            <a:pPr indent="538163">
              <a:buFont typeface="Wingdings" pitchFamily="2" charset="2"/>
              <a:buNone/>
            </a:pPr>
            <a:r>
              <a:rPr lang="ru-RU" smtClean="0"/>
              <a:t>Алфавит племени Мульти состоит из 8 букв. Какое количество информации несет одна буква этого алфавита?</a:t>
            </a:r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1000125" y="3571875"/>
            <a:ext cx="2081213" cy="2714625"/>
            <a:chOff x="793" y="1678"/>
            <a:chExt cx="1311" cy="1710"/>
          </a:xfrm>
        </p:grpSpPr>
        <p:sp>
          <p:nvSpPr>
            <p:cNvPr id="26630" name="Text Box 5"/>
            <p:cNvSpPr txBox="1">
              <a:spLocks noChangeArrowheads="1"/>
            </p:cNvSpPr>
            <p:nvPr/>
          </p:nvSpPr>
          <p:spPr bwMode="auto">
            <a:xfrm>
              <a:off x="1072" y="1683"/>
              <a:ext cx="909" cy="1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4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 sz="4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 sz="4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 sz="4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 sz="4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4800">
                  <a:latin typeface="Times New Roman" pitchFamily="18" charset="0"/>
                </a:rPr>
                <a:t>N=8</a:t>
              </a:r>
            </a:p>
            <a:p>
              <a:pPr eaLnBrk="1" hangingPunct="1">
                <a:spcBef>
                  <a:spcPct val="50000"/>
                </a:spcBef>
              </a:pPr>
              <a:endParaRPr lang="en-US" sz="2000" i="1">
                <a:latin typeface="Times New Roman" pitchFamily="18" charset="0"/>
              </a:endParaRPr>
            </a:p>
            <a:p>
              <a:pPr eaLnBrk="1" hangingPunct="1">
                <a:spcBef>
                  <a:spcPct val="50000"/>
                </a:spcBef>
              </a:pPr>
              <a:r>
                <a:rPr lang="en-US" sz="4800" i="1">
                  <a:latin typeface="Times New Roman" pitchFamily="18" charset="0"/>
                </a:rPr>
                <a:t>i</a:t>
              </a:r>
              <a:r>
                <a:rPr lang="en-US" sz="4800">
                  <a:latin typeface="Times New Roman" pitchFamily="18" charset="0"/>
                </a:rPr>
                <a:t>-</a:t>
              </a:r>
              <a:r>
                <a:rPr lang="ru-RU" sz="4800">
                  <a:latin typeface="Times New Roman" pitchFamily="18" charset="0"/>
                </a:rPr>
                <a:t>?</a:t>
              </a:r>
            </a:p>
          </p:txBody>
        </p:sp>
        <p:sp>
          <p:nvSpPr>
            <p:cNvPr id="26631" name="Line 6"/>
            <p:cNvSpPr>
              <a:spLocks noChangeShapeType="1"/>
            </p:cNvSpPr>
            <p:nvPr/>
          </p:nvSpPr>
          <p:spPr bwMode="auto">
            <a:xfrm flipV="1">
              <a:off x="793" y="2421"/>
              <a:ext cx="128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6632" name="Line 7"/>
            <p:cNvSpPr>
              <a:spLocks noChangeShapeType="1"/>
            </p:cNvSpPr>
            <p:nvPr/>
          </p:nvSpPr>
          <p:spPr bwMode="auto">
            <a:xfrm>
              <a:off x="2075" y="1678"/>
              <a:ext cx="29" cy="171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8439" name="Text Box 8"/>
          <p:cNvSpPr txBox="1">
            <a:spLocks noChangeArrowheads="1"/>
          </p:cNvSpPr>
          <p:nvPr/>
        </p:nvSpPr>
        <p:spPr bwMode="auto">
          <a:xfrm>
            <a:off x="3635375" y="3643313"/>
            <a:ext cx="4294188" cy="221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4800">
                <a:latin typeface="Times New Roman" pitchFamily="18" charset="0"/>
              </a:rPr>
              <a:t>8=2</a:t>
            </a:r>
            <a:r>
              <a:rPr lang="en-US" sz="4800" i="1" baseline="50000">
                <a:latin typeface="Times New Roman" pitchFamily="18" charset="0"/>
              </a:rPr>
              <a:t>i</a:t>
            </a:r>
          </a:p>
          <a:p>
            <a:pPr eaLnBrk="1" hangingPunct="1">
              <a:spcBef>
                <a:spcPct val="50000"/>
              </a:spcBef>
            </a:pPr>
            <a:r>
              <a:rPr lang="ru-RU" sz="4800" i="1">
                <a:latin typeface="Times New Roman" pitchFamily="18" charset="0"/>
              </a:rPr>
              <a:t>2</a:t>
            </a:r>
            <a:r>
              <a:rPr lang="ru-RU" sz="4800" i="1" baseline="50000">
                <a:latin typeface="Times New Roman" pitchFamily="18" charset="0"/>
              </a:rPr>
              <a:t>3</a:t>
            </a:r>
            <a:r>
              <a:rPr lang="ru-RU" sz="4800" i="1">
                <a:latin typeface="Times New Roman" pitchFamily="18" charset="0"/>
              </a:rPr>
              <a:t>=2</a:t>
            </a:r>
            <a:r>
              <a:rPr lang="en-US" sz="4800" i="1" baseline="50000">
                <a:latin typeface="Times New Roman" pitchFamily="18" charset="0"/>
              </a:rPr>
              <a:t>i</a:t>
            </a:r>
            <a:r>
              <a:rPr lang="ru-RU" sz="4800" i="1" baseline="50000">
                <a:latin typeface="Times New Roman" pitchFamily="18" charset="0"/>
              </a:rPr>
              <a:t> </a:t>
            </a:r>
            <a:r>
              <a:rPr lang="ru-RU" sz="4800" i="1">
                <a:latin typeface="Times New Roman" pitchFamily="18" charset="0"/>
                <a:sym typeface="Wingdings 3" pitchFamily="18" charset="2"/>
              </a:rPr>
              <a:t></a:t>
            </a:r>
            <a:r>
              <a:rPr lang="en-US" sz="4800" i="1">
                <a:latin typeface="Times New Roman" pitchFamily="18" charset="0"/>
                <a:sym typeface="Wingdings 3" pitchFamily="18" charset="2"/>
              </a:rPr>
              <a:t> </a:t>
            </a:r>
            <a:r>
              <a:rPr lang="en-US" sz="5400" i="1">
                <a:latin typeface="Times New Roman" pitchFamily="18" charset="0"/>
                <a:sym typeface="Wingdings 3" pitchFamily="18" charset="2"/>
              </a:rPr>
              <a:t>3= </a:t>
            </a:r>
            <a:r>
              <a:rPr lang="en-US" sz="6000" i="1">
                <a:latin typeface="Times New Roman" pitchFamily="18" charset="0"/>
              </a:rPr>
              <a:t>i</a:t>
            </a:r>
            <a:endParaRPr lang="ru-RU" sz="7200" i="1">
              <a:latin typeface="Times New Roman" pitchFamily="18" charset="0"/>
            </a:endParaRPr>
          </a:p>
        </p:txBody>
      </p:sp>
      <p:sp>
        <p:nvSpPr>
          <p:cNvPr id="18442" name="Text Box 10"/>
          <p:cNvSpPr txBox="1">
            <a:spLocks noChangeArrowheads="1"/>
          </p:cNvSpPr>
          <p:nvPr/>
        </p:nvSpPr>
        <p:spPr bwMode="auto">
          <a:xfrm>
            <a:off x="1571625" y="1000125"/>
            <a:ext cx="3132138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4800" b="1" i="1">
                <a:solidFill>
                  <a:schemeClr val="tx2"/>
                </a:solidFill>
              </a:rPr>
              <a:t>N</a:t>
            </a:r>
            <a:r>
              <a:rPr lang="ru-RU" sz="4800" b="1" i="1">
                <a:solidFill>
                  <a:schemeClr val="tx2"/>
                </a:solidFill>
              </a:rPr>
              <a:t>= 2 </a:t>
            </a:r>
            <a:r>
              <a:rPr lang="en-US" sz="4800" b="1" i="1" baseline="50000">
                <a:solidFill>
                  <a:schemeClr val="tx2"/>
                </a:solidFill>
                <a:latin typeface="Times New Roman" pitchFamily="18" charset="0"/>
              </a:rPr>
              <a:t>i</a:t>
            </a:r>
            <a:endParaRPr lang="ru-RU" sz="4800" b="1" i="1" baseline="50000">
              <a:solidFill>
                <a:schemeClr val="tx2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1000"/>
                                        <p:tgtEl>
                                          <p:spTgt spid="18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1000"/>
                                        <p:tgtEl>
                                          <p:spTgt spid="18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9" grpId="0"/>
      <p:bldP spid="1844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827088" y="549275"/>
            <a:ext cx="6781800" cy="863600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Задание:</a:t>
            </a:r>
            <a:endParaRPr lang="ru-RU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3000375"/>
            <a:ext cx="8229600" cy="3130550"/>
          </a:xfrm>
        </p:spPr>
        <p:txBody>
          <a:bodyPr/>
          <a:lstStyle/>
          <a:p>
            <a:pPr marL="495300" indent="-495300" algn="ctr">
              <a:lnSpc>
                <a:spcPct val="80000"/>
              </a:lnSpc>
              <a:buFont typeface="Wingdings" pitchFamily="2" charset="2"/>
              <a:buNone/>
            </a:pPr>
            <a:r>
              <a:rPr lang="ru-RU" sz="2600" smtClean="0">
                <a:solidFill>
                  <a:schemeClr val="bg2"/>
                </a:solidFill>
              </a:rPr>
              <a:t>Решение:</a:t>
            </a:r>
          </a:p>
          <a:p>
            <a:pPr marL="495300" indent="-495300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en-US" smtClean="0">
                <a:latin typeface="Bookman Old Style" pitchFamily="18" charset="0"/>
              </a:rPr>
              <a:t>N = 32</a:t>
            </a:r>
          </a:p>
          <a:p>
            <a:pPr marL="495300" indent="-495300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ru-RU" smtClean="0">
                <a:latin typeface="Bookman Old Style" pitchFamily="18" charset="0"/>
              </a:rPr>
              <a:t>2</a:t>
            </a:r>
            <a:r>
              <a:rPr lang="ru-RU" baseline="30000" smtClean="0">
                <a:latin typeface="Bookman Old Style" pitchFamily="18" charset="0"/>
              </a:rPr>
              <a:t>I </a:t>
            </a:r>
            <a:r>
              <a:rPr lang="ru-RU" smtClean="0">
                <a:latin typeface="Bookman Old Style" pitchFamily="18" charset="0"/>
              </a:rPr>
              <a:t>= N</a:t>
            </a:r>
            <a:endParaRPr lang="en-US" smtClean="0">
              <a:latin typeface="Bookman Old Style" pitchFamily="18" charset="0"/>
            </a:endParaRPr>
          </a:p>
          <a:p>
            <a:pPr marL="495300" indent="-495300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ru-RU" smtClean="0">
                <a:latin typeface="Bookman Old Style" pitchFamily="18" charset="0"/>
              </a:rPr>
              <a:t>2</a:t>
            </a:r>
            <a:r>
              <a:rPr lang="ru-RU" baseline="30000" smtClean="0">
                <a:latin typeface="Bookman Old Style" pitchFamily="18" charset="0"/>
              </a:rPr>
              <a:t>I </a:t>
            </a:r>
            <a:r>
              <a:rPr lang="ru-RU" smtClean="0">
                <a:latin typeface="Bookman Old Style" pitchFamily="18" charset="0"/>
              </a:rPr>
              <a:t>= </a:t>
            </a:r>
            <a:r>
              <a:rPr lang="en-US" smtClean="0">
                <a:latin typeface="Bookman Old Style" pitchFamily="18" charset="0"/>
              </a:rPr>
              <a:t>32</a:t>
            </a:r>
          </a:p>
          <a:p>
            <a:pPr marL="495300" indent="-495300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en-US" smtClean="0">
                <a:latin typeface="Bookman Old Style" pitchFamily="18" charset="0"/>
              </a:rPr>
              <a:t>I = 5</a:t>
            </a:r>
          </a:p>
          <a:p>
            <a:pPr marL="495300" indent="-495300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ru-RU" smtClean="0">
                <a:latin typeface="Bookman Old Style" pitchFamily="18" charset="0"/>
              </a:rPr>
              <a:t>На странице 3000 знаков, тогда объем информации = 3000 * 5 = 15000 бит.</a:t>
            </a:r>
            <a:endParaRPr lang="en-US" smtClean="0">
              <a:latin typeface="Bookman Old Style" pitchFamily="18" charset="0"/>
            </a:endParaRPr>
          </a:p>
          <a:p>
            <a:pPr marL="495300" indent="-495300">
              <a:lnSpc>
                <a:spcPct val="80000"/>
              </a:lnSpc>
            </a:pPr>
            <a:endParaRPr lang="ru-RU" b="1" smtClean="0"/>
          </a:p>
          <a:p>
            <a:pPr marL="495300" indent="-495300">
              <a:lnSpc>
                <a:spcPct val="80000"/>
              </a:lnSpc>
            </a:pPr>
            <a:endParaRPr lang="ru-RU" b="1" smtClean="0"/>
          </a:p>
        </p:txBody>
      </p:sp>
      <p:pic>
        <p:nvPicPr>
          <p:cNvPr id="27652" name="Picture 5" descr="gnome-mime-tex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025" y="3429000"/>
            <a:ext cx="1441450" cy="144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3" name="Прямоугольник 4"/>
          <p:cNvSpPr>
            <a:spLocks noChangeArrowheads="1"/>
          </p:cNvSpPr>
          <p:nvPr/>
        </p:nvSpPr>
        <p:spPr bwMode="auto">
          <a:xfrm>
            <a:off x="285750" y="1428750"/>
            <a:ext cx="7643813" cy="1274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1588" indent="534988" algn="just">
              <a:lnSpc>
                <a:spcPct val="80000"/>
              </a:lnSpc>
            </a:pPr>
            <a:r>
              <a:rPr lang="ru-RU" sz="2400">
                <a:solidFill>
                  <a:srgbClr val="990099"/>
                </a:solidFill>
              </a:rPr>
              <a:t>Определите </a:t>
            </a:r>
            <a:r>
              <a:rPr lang="ru-RU" sz="2400" b="1">
                <a:solidFill>
                  <a:srgbClr val="990099"/>
                </a:solidFill>
              </a:rPr>
              <a:t>информационный объем </a:t>
            </a:r>
            <a:r>
              <a:rPr lang="ru-RU" sz="2400">
                <a:solidFill>
                  <a:srgbClr val="990099"/>
                </a:solidFill>
              </a:rPr>
              <a:t>страницы книги (3000), если для записи текста использовались только заглавные буквы русского алфавита, кроме буквы Ё.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5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3"/>
          <p:cNvSpPr>
            <a:spLocks noGrp="1" noChangeArrowheads="1"/>
          </p:cNvSpPr>
          <p:nvPr>
            <p:ph idx="1"/>
          </p:nvPr>
        </p:nvSpPr>
        <p:spPr>
          <a:xfrm>
            <a:off x="611188" y="1412875"/>
            <a:ext cx="8064500" cy="5256213"/>
          </a:xfrm>
        </p:spPr>
        <p:txBody>
          <a:bodyPr/>
          <a:lstStyle/>
          <a:p>
            <a:pPr indent="0" algn="ctr">
              <a:lnSpc>
                <a:spcPct val="80000"/>
              </a:lnSpc>
              <a:spcBef>
                <a:spcPct val="0"/>
              </a:spcBef>
              <a:buFont typeface="Wingdings" pitchFamily="2" charset="2"/>
              <a:buNone/>
            </a:pPr>
            <a:endParaRPr lang="ru-RU" sz="3300" b="1" smtClean="0"/>
          </a:p>
          <a:p>
            <a:pPr indent="0" algn="ctr">
              <a:lnSpc>
                <a:spcPct val="8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en-US" sz="6600" b="1" smtClean="0"/>
              <a:t>I</a:t>
            </a:r>
            <a:r>
              <a:rPr lang="ru-RU" sz="6600" b="1" smtClean="0"/>
              <a:t>= </a:t>
            </a:r>
            <a:r>
              <a:rPr lang="en-US" sz="6600" b="1" smtClean="0"/>
              <a:t>K </a:t>
            </a:r>
            <a:r>
              <a:rPr lang="en-US" sz="6000" b="1" smtClean="0"/>
              <a:t>· </a:t>
            </a:r>
            <a:r>
              <a:rPr lang="en-US" sz="6000" b="1" i="1" smtClean="0"/>
              <a:t>i</a:t>
            </a:r>
            <a:r>
              <a:rPr lang="ru-RU" sz="4800" b="1" smtClean="0"/>
              <a:t> , </a:t>
            </a:r>
          </a:p>
          <a:p>
            <a:pPr indent="0" algn="ctr">
              <a:lnSpc>
                <a:spcPct val="80000"/>
              </a:lnSpc>
              <a:spcBef>
                <a:spcPct val="0"/>
              </a:spcBef>
              <a:buFont typeface="Wingdings" pitchFamily="2" charset="2"/>
              <a:buNone/>
            </a:pPr>
            <a:endParaRPr lang="ru-RU" sz="4800" b="1" smtClean="0"/>
          </a:p>
          <a:p>
            <a:pPr indent="0">
              <a:lnSpc>
                <a:spcPct val="80000"/>
              </a:lnSpc>
              <a:spcBef>
                <a:spcPct val="30000"/>
              </a:spcBef>
              <a:buFont typeface="Wingdings" pitchFamily="2" charset="2"/>
              <a:buNone/>
            </a:pPr>
            <a:r>
              <a:rPr lang="en-US" sz="4500" b="1" smtClean="0"/>
              <a:t>I</a:t>
            </a:r>
            <a:r>
              <a:rPr lang="ru-RU" sz="3300" b="1" smtClean="0"/>
              <a:t> - </a:t>
            </a:r>
            <a:r>
              <a:rPr lang="ru-RU" sz="3300" smtClean="0"/>
              <a:t>количество информации в тексте</a:t>
            </a:r>
          </a:p>
          <a:p>
            <a:pPr indent="0">
              <a:lnSpc>
                <a:spcPct val="80000"/>
              </a:lnSpc>
              <a:spcBef>
                <a:spcPct val="30000"/>
              </a:spcBef>
              <a:buFont typeface="Wingdings" pitchFamily="2" charset="2"/>
              <a:buNone/>
            </a:pPr>
            <a:r>
              <a:rPr lang="en-US" sz="4500" b="1" smtClean="0"/>
              <a:t>K</a:t>
            </a:r>
            <a:r>
              <a:rPr lang="ru-RU" sz="3300" b="1" smtClean="0"/>
              <a:t> – </a:t>
            </a:r>
            <a:r>
              <a:rPr lang="ru-RU" sz="3300" smtClean="0"/>
              <a:t>количество символов в тексте</a:t>
            </a:r>
          </a:p>
          <a:p>
            <a:pPr indent="0">
              <a:lnSpc>
                <a:spcPct val="80000"/>
              </a:lnSpc>
              <a:spcBef>
                <a:spcPct val="30000"/>
              </a:spcBef>
              <a:buFont typeface="Wingdings" pitchFamily="2" charset="2"/>
              <a:buNone/>
            </a:pPr>
            <a:r>
              <a:rPr lang="ru-RU" sz="4900" smtClean="0"/>
              <a:t> </a:t>
            </a:r>
            <a:r>
              <a:rPr lang="en-US" sz="5000" b="1" i="1" smtClean="0"/>
              <a:t>i</a:t>
            </a:r>
            <a:r>
              <a:rPr lang="ru-RU" sz="3700" b="1" i="1" smtClean="0"/>
              <a:t>  - </a:t>
            </a:r>
            <a:r>
              <a:rPr lang="ru-RU" sz="3300" smtClean="0"/>
              <a:t>информационный вес 1 символа</a:t>
            </a:r>
            <a:r>
              <a:rPr lang="ru-RU" sz="2500" smtClean="0"/>
              <a:t> </a:t>
            </a:r>
            <a:endParaRPr lang="ru-RU" sz="2500" b="1" smtClean="0"/>
          </a:p>
          <a:p>
            <a:pPr indent="0" algn="ctr">
              <a:lnSpc>
                <a:spcPct val="8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ru-RU" sz="2500" smtClean="0"/>
              <a:t> </a:t>
            </a:r>
            <a:endParaRPr lang="ru-RU" sz="2900" b="1" smtClean="0"/>
          </a:p>
          <a:p>
            <a:pPr indent="0" algn="ctr">
              <a:lnSpc>
                <a:spcPct val="80000"/>
              </a:lnSpc>
              <a:spcBef>
                <a:spcPct val="0"/>
              </a:spcBef>
              <a:buFont typeface="Wingdings" pitchFamily="2" charset="2"/>
              <a:buNone/>
            </a:pPr>
            <a:endParaRPr lang="ru-RU" sz="3300" b="1" smtClean="0"/>
          </a:p>
          <a:p>
            <a:pPr indent="0" algn="ctr">
              <a:lnSpc>
                <a:spcPct val="80000"/>
              </a:lnSpc>
              <a:spcBef>
                <a:spcPct val="0"/>
              </a:spcBef>
              <a:buFont typeface="Wingdings" pitchFamily="2" charset="2"/>
              <a:buNone/>
            </a:pPr>
            <a:endParaRPr lang="ru-RU" sz="3300" b="1" smtClean="0"/>
          </a:p>
          <a:p>
            <a:pPr indent="0" algn="ctr">
              <a:lnSpc>
                <a:spcPct val="80000"/>
              </a:lnSpc>
              <a:spcBef>
                <a:spcPct val="0"/>
              </a:spcBef>
              <a:buFont typeface="Wingdings" pitchFamily="2" charset="2"/>
              <a:buNone/>
            </a:pPr>
            <a:endParaRPr lang="ru-RU" sz="3300" b="1" smtClean="0"/>
          </a:p>
          <a:p>
            <a:pPr indent="0" algn="ctr">
              <a:lnSpc>
                <a:spcPct val="80000"/>
              </a:lnSpc>
              <a:spcBef>
                <a:spcPct val="0"/>
              </a:spcBef>
              <a:buFont typeface="Wingdings" pitchFamily="2" charset="2"/>
              <a:buNone/>
            </a:pPr>
            <a:endParaRPr lang="ru-RU" sz="2500" smtClean="0"/>
          </a:p>
        </p:txBody>
      </p:sp>
      <p:pic>
        <p:nvPicPr>
          <p:cNvPr id="28675" name="Picture 5" descr="40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5516563"/>
            <a:ext cx="1008063" cy="100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WordArt 4"/>
          <p:cNvSpPr>
            <a:spLocks noChangeArrowheads="1" noChangeShapeType="1" noTextEdit="1"/>
          </p:cNvSpPr>
          <p:nvPr/>
        </p:nvSpPr>
        <p:spPr bwMode="auto">
          <a:xfrm>
            <a:off x="827584" y="764704"/>
            <a:ext cx="2736850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3600" b="1" kern="10" dirty="0">
                <a:ln w="11430">
                  <a:solidFill>
                    <a:schemeClr val="tx2">
                      <a:lumMod val="75000"/>
                    </a:schemeClr>
                  </a:solidFill>
                </a:ln>
                <a:solidFill>
                  <a:srgbClr val="99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Impact"/>
              </a:rPr>
              <a:t>Запиши</a:t>
            </a:r>
            <a:r>
              <a:rPr lang="ru-RU" sz="3600" b="1" kern="10" dirty="0">
                <a:ln w="11430"/>
                <a:solidFill>
                  <a:srgbClr val="99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Impact"/>
              </a:rPr>
              <a:t>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3"/>
          <p:cNvSpPr>
            <a:spLocks noGrp="1" noChangeArrowheads="1"/>
          </p:cNvSpPr>
          <p:nvPr>
            <p:ph idx="1"/>
          </p:nvPr>
        </p:nvSpPr>
        <p:spPr>
          <a:xfrm>
            <a:off x="323850" y="549275"/>
            <a:ext cx="7632700" cy="1925638"/>
          </a:xfrm>
        </p:spPr>
        <p:txBody>
          <a:bodyPr/>
          <a:lstStyle/>
          <a:p>
            <a:pPr indent="0" algn="ctr">
              <a:lnSpc>
                <a:spcPct val="9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ru-RU" sz="4200" smtClean="0"/>
              <a:t>Какой объем информации несет </a:t>
            </a:r>
          </a:p>
          <a:p>
            <a:pPr indent="0" algn="ctr">
              <a:lnSpc>
                <a:spcPct val="9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ru-RU" sz="4200" smtClean="0"/>
              <a:t>слово «информация»?</a:t>
            </a:r>
          </a:p>
        </p:txBody>
      </p:sp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463550" y="3000375"/>
            <a:ext cx="1871663" cy="3092450"/>
            <a:chOff x="178" y="1888"/>
            <a:chExt cx="1179" cy="1948"/>
          </a:xfrm>
        </p:grpSpPr>
        <p:sp>
          <p:nvSpPr>
            <p:cNvPr id="29702" name="Text Box 5"/>
            <p:cNvSpPr txBox="1">
              <a:spLocks noChangeArrowheads="1"/>
            </p:cNvSpPr>
            <p:nvPr/>
          </p:nvSpPr>
          <p:spPr bwMode="auto">
            <a:xfrm>
              <a:off x="240" y="2066"/>
              <a:ext cx="810" cy="1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4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 sz="4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 sz="4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 sz="4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 sz="4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3200">
                  <a:latin typeface="Times New Roman" pitchFamily="18" charset="0"/>
                </a:rPr>
                <a:t>N=</a:t>
              </a:r>
              <a:r>
                <a:rPr lang="ru-RU" sz="3200">
                  <a:latin typeface="Times New Roman" pitchFamily="18" charset="0"/>
                </a:rPr>
                <a:t>32</a:t>
              </a:r>
            </a:p>
            <a:p>
              <a:pPr eaLnBrk="1" hangingPunct="1">
                <a:spcBef>
                  <a:spcPct val="50000"/>
                </a:spcBef>
              </a:pPr>
              <a:r>
                <a:rPr lang="en-US" sz="3200">
                  <a:latin typeface="Times New Roman" pitchFamily="18" charset="0"/>
                </a:rPr>
                <a:t>K=</a:t>
              </a:r>
              <a:r>
                <a:rPr lang="ru-RU" sz="3200">
                  <a:latin typeface="Times New Roman" pitchFamily="18" charset="0"/>
                </a:rPr>
                <a:t>10</a:t>
              </a:r>
              <a:endParaRPr lang="en-US" sz="3200">
                <a:latin typeface="Times New Roman" pitchFamily="18" charset="0"/>
              </a:endParaRPr>
            </a:p>
            <a:p>
              <a:pPr eaLnBrk="1" hangingPunct="1">
                <a:spcBef>
                  <a:spcPct val="50000"/>
                </a:spcBef>
              </a:pPr>
              <a:endParaRPr lang="en-US" sz="3200" i="1">
                <a:latin typeface="Times New Roman" pitchFamily="18" charset="0"/>
              </a:endParaRPr>
            </a:p>
            <a:p>
              <a:pPr eaLnBrk="1" hangingPunct="1">
                <a:spcBef>
                  <a:spcPct val="50000"/>
                </a:spcBef>
              </a:pPr>
              <a:r>
                <a:rPr lang="en-US" sz="3200">
                  <a:latin typeface="Times New Roman" pitchFamily="18" charset="0"/>
                </a:rPr>
                <a:t>I-</a:t>
              </a:r>
              <a:r>
                <a:rPr lang="ru-RU" sz="3200">
                  <a:latin typeface="Times New Roman" pitchFamily="18" charset="0"/>
                </a:rPr>
                <a:t>?</a:t>
              </a:r>
            </a:p>
          </p:txBody>
        </p:sp>
        <p:sp>
          <p:nvSpPr>
            <p:cNvPr id="29703" name="Line 6"/>
            <p:cNvSpPr>
              <a:spLocks noChangeShapeType="1"/>
            </p:cNvSpPr>
            <p:nvPr/>
          </p:nvSpPr>
          <p:spPr bwMode="auto">
            <a:xfrm flipV="1">
              <a:off x="178" y="3040"/>
              <a:ext cx="117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9704" name="Line 7"/>
            <p:cNvSpPr>
              <a:spLocks noChangeShapeType="1"/>
            </p:cNvSpPr>
            <p:nvPr/>
          </p:nvSpPr>
          <p:spPr bwMode="auto">
            <a:xfrm>
              <a:off x="1354" y="1888"/>
              <a:ext cx="0" cy="19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9463" name="Text Box 8"/>
          <p:cNvSpPr txBox="1">
            <a:spLocks noChangeArrowheads="1"/>
          </p:cNvSpPr>
          <p:nvPr/>
        </p:nvSpPr>
        <p:spPr bwMode="auto">
          <a:xfrm>
            <a:off x="2471738" y="2997200"/>
            <a:ext cx="6672262" cy="155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40000"/>
              </a:spcBef>
            </a:pPr>
            <a:r>
              <a:rPr lang="ru-RU">
                <a:latin typeface="Times New Roman" pitchFamily="18" charset="0"/>
              </a:rPr>
              <a:t>32=2</a:t>
            </a:r>
            <a:r>
              <a:rPr lang="en-US" i="1" baseline="50000">
                <a:latin typeface="Times New Roman" pitchFamily="18" charset="0"/>
              </a:rPr>
              <a:t>i</a:t>
            </a:r>
          </a:p>
          <a:p>
            <a:pPr eaLnBrk="1" hangingPunct="1">
              <a:spcBef>
                <a:spcPct val="40000"/>
              </a:spcBef>
            </a:pPr>
            <a:r>
              <a:rPr lang="ru-RU" i="1">
                <a:latin typeface="Times New Roman" pitchFamily="18" charset="0"/>
              </a:rPr>
              <a:t>2</a:t>
            </a:r>
            <a:r>
              <a:rPr lang="ru-RU" i="1" baseline="50000">
                <a:latin typeface="Times New Roman" pitchFamily="18" charset="0"/>
              </a:rPr>
              <a:t>5</a:t>
            </a:r>
            <a:r>
              <a:rPr lang="ru-RU" i="1">
                <a:latin typeface="Times New Roman" pitchFamily="18" charset="0"/>
              </a:rPr>
              <a:t>=2</a:t>
            </a:r>
            <a:r>
              <a:rPr lang="en-US" i="1" baseline="50000">
                <a:latin typeface="Times New Roman" pitchFamily="18" charset="0"/>
              </a:rPr>
              <a:t>i</a:t>
            </a:r>
            <a:r>
              <a:rPr lang="ru-RU" i="1" baseline="50000">
                <a:latin typeface="Times New Roman" pitchFamily="18" charset="0"/>
              </a:rPr>
              <a:t> </a:t>
            </a:r>
            <a:r>
              <a:rPr lang="ru-RU" i="1">
                <a:latin typeface="Times New Roman" pitchFamily="18" charset="0"/>
                <a:sym typeface="Wingdings 3" pitchFamily="18" charset="2"/>
              </a:rPr>
              <a:t></a:t>
            </a:r>
            <a:r>
              <a:rPr lang="en-US" i="1">
                <a:latin typeface="Times New Roman" pitchFamily="18" charset="0"/>
                <a:sym typeface="Wingdings 3" pitchFamily="18" charset="2"/>
              </a:rPr>
              <a:t> </a:t>
            </a:r>
            <a:r>
              <a:rPr lang="en-US" i="1">
                <a:latin typeface="Times New Roman" pitchFamily="18" charset="0"/>
              </a:rPr>
              <a:t>i</a:t>
            </a:r>
            <a:r>
              <a:rPr lang="en-US">
                <a:sym typeface="Wingdings 3" pitchFamily="18" charset="2"/>
              </a:rPr>
              <a:t> </a:t>
            </a:r>
            <a:r>
              <a:rPr lang="ru-RU">
                <a:sym typeface="Wingdings 3" pitchFamily="18" charset="2"/>
              </a:rPr>
              <a:t>=</a:t>
            </a:r>
            <a:r>
              <a:rPr lang="ru-RU" i="1">
                <a:latin typeface="Times New Roman" pitchFamily="18" charset="0"/>
                <a:sym typeface="Wingdings 3" pitchFamily="18" charset="2"/>
              </a:rPr>
              <a:t>5 бит – </a:t>
            </a:r>
            <a:r>
              <a:rPr lang="ru-RU">
                <a:latin typeface="Times New Roman" pitchFamily="18" charset="0"/>
                <a:sym typeface="Wingdings 3" pitchFamily="18" charset="2"/>
              </a:rPr>
              <a:t>1 буква</a:t>
            </a:r>
          </a:p>
        </p:txBody>
      </p:sp>
      <p:sp>
        <p:nvSpPr>
          <p:cNvPr id="19466" name="Text Box 10"/>
          <p:cNvSpPr txBox="1">
            <a:spLocks noChangeArrowheads="1"/>
          </p:cNvSpPr>
          <p:nvPr/>
        </p:nvSpPr>
        <p:spPr bwMode="auto">
          <a:xfrm>
            <a:off x="2484438" y="4724400"/>
            <a:ext cx="6443662" cy="146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>
                <a:latin typeface="Times New Roman" pitchFamily="18" charset="0"/>
              </a:rPr>
              <a:t>I = K· </a:t>
            </a:r>
            <a:r>
              <a:rPr lang="en-US" i="1">
                <a:latin typeface="Times New Roman" pitchFamily="18" charset="0"/>
              </a:rPr>
              <a:t>i</a:t>
            </a:r>
            <a:r>
              <a:rPr lang="ru-RU" i="1">
                <a:latin typeface="Times New Roman" pitchFamily="18" charset="0"/>
              </a:rPr>
              <a:t> </a:t>
            </a:r>
            <a:r>
              <a:rPr lang="ru-RU" i="1">
                <a:sym typeface="Wingdings 3" pitchFamily="18" charset="2"/>
              </a:rPr>
              <a:t></a:t>
            </a:r>
            <a:r>
              <a:rPr lang="ru-RU" i="1">
                <a:latin typeface="Times New Roman" pitchFamily="18" charset="0"/>
              </a:rPr>
              <a:t> </a:t>
            </a:r>
            <a:r>
              <a:rPr lang="en-US">
                <a:latin typeface="Times New Roman" pitchFamily="18" charset="0"/>
              </a:rPr>
              <a:t>I = </a:t>
            </a:r>
            <a:r>
              <a:rPr lang="ru-RU">
                <a:latin typeface="Times New Roman" pitchFamily="18" charset="0"/>
              </a:rPr>
              <a:t>1</a:t>
            </a:r>
            <a:r>
              <a:rPr lang="en-US">
                <a:latin typeface="Times New Roman" pitchFamily="18" charset="0"/>
              </a:rPr>
              <a:t>0 · </a:t>
            </a:r>
            <a:r>
              <a:rPr lang="ru-RU">
                <a:latin typeface="Times New Roman" pitchFamily="18" charset="0"/>
              </a:rPr>
              <a:t>5</a:t>
            </a:r>
            <a:r>
              <a:rPr lang="en-US">
                <a:latin typeface="Times New Roman" pitchFamily="18" charset="0"/>
              </a:rPr>
              <a:t>=</a:t>
            </a:r>
            <a:r>
              <a:rPr lang="ru-RU">
                <a:latin typeface="Times New Roman" pitchFamily="18" charset="0"/>
              </a:rPr>
              <a:t>5</a:t>
            </a:r>
            <a:r>
              <a:rPr lang="en-US">
                <a:latin typeface="Times New Roman" pitchFamily="18" charset="0"/>
              </a:rPr>
              <a:t>0  </a:t>
            </a:r>
            <a:r>
              <a:rPr lang="ru-RU">
                <a:latin typeface="Times New Roman" pitchFamily="18" charset="0"/>
              </a:rPr>
              <a:t>   </a:t>
            </a:r>
          </a:p>
          <a:p>
            <a:pPr eaLnBrk="1" hangingPunct="1">
              <a:spcBef>
                <a:spcPct val="25000"/>
              </a:spcBef>
            </a:pPr>
            <a:r>
              <a:rPr lang="ru-RU" i="1">
                <a:latin typeface="Times New Roman" pitchFamily="18" charset="0"/>
              </a:rPr>
              <a:t>Ответ: 50 бит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1000"/>
                                        <p:tgtEl>
                                          <p:spTgt spid="19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1000"/>
                                        <p:tgtEl>
                                          <p:spTgt spid="19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3" grpId="0"/>
      <p:bldP spid="1946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827088" y="549275"/>
            <a:ext cx="6781800" cy="863600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Алфавит и его мощность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755650" y="1773238"/>
            <a:ext cx="7543800" cy="3886200"/>
          </a:xfrm>
        </p:spPr>
        <p:txBody>
          <a:bodyPr rtlCol="0">
            <a:normAutofit fontScale="85000" lnSpcReduction="10000"/>
          </a:bodyPr>
          <a:lstStyle/>
          <a:p>
            <a:pPr indent="536575"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dirty="0">
                <a:solidFill>
                  <a:srgbClr val="1E0589"/>
                </a:solidFill>
                <a:latin typeface="Arno Pro Subhead" pitchFamily="18" charset="0"/>
              </a:rPr>
              <a:t>Все</a:t>
            </a:r>
            <a:r>
              <a:rPr lang="ru-RU" b="1" dirty="0">
                <a:solidFill>
                  <a:srgbClr val="1E0589"/>
                </a:solidFill>
                <a:latin typeface="Arno Pro Subhead" pitchFamily="18" charset="0"/>
              </a:rPr>
              <a:t> множество </a:t>
            </a:r>
            <a:r>
              <a:rPr lang="ru-RU" dirty="0">
                <a:solidFill>
                  <a:srgbClr val="1E0589"/>
                </a:solidFill>
                <a:latin typeface="Arno Pro Subhead" pitchFamily="18" charset="0"/>
              </a:rPr>
              <a:t>используемых в языке </a:t>
            </a:r>
            <a:r>
              <a:rPr lang="ru-RU" b="1" dirty="0">
                <a:solidFill>
                  <a:srgbClr val="1E0589"/>
                </a:solidFill>
                <a:latin typeface="Arno Pro Subhead" pitchFamily="18" charset="0"/>
              </a:rPr>
              <a:t>символов </a:t>
            </a:r>
            <a:r>
              <a:rPr lang="ru-RU" dirty="0">
                <a:solidFill>
                  <a:srgbClr val="1E0589"/>
                </a:solidFill>
                <a:latin typeface="Arno Pro Subhead" pitchFamily="18" charset="0"/>
              </a:rPr>
              <a:t>будем традиционно называть </a:t>
            </a:r>
            <a:r>
              <a:rPr lang="ru-RU" b="1" i="1" dirty="0">
                <a:solidFill>
                  <a:srgbClr val="1E0589"/>
                </a:solidFill>
                <a:latin typeface="Arno Pro Subhead" pitchFamily="18" charset="0"/>
              </a:rPr>
              <a:t>алфавитом</a:t>
            </a:r>
            <a:r>
              <a:rPr lang="ru-RU" dirty="0">
                <a:solidFill>
                  <a:srgbClr val="1E0589"/>
                </a:solidFill>
                <a:latin typeface="Arno Pro Subhead" pitchFamily="18" charset="0"/>
              </a:rPr>
              <a:t>. </a:t>
            </a:r>
          </a:p>
          <a:p>
            <a:pPr indent="536575"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dirty="0">
                <a:solidFill>
                  <a:srgbClr val="1E0589"/>
                </a:solidFill>
                <a:latin typeface="Arno Pro Subhead" pitchFamily="18" charset="0"/>
              </a:rPr>
              <a:t>Обычно под алфавитом понимают только буквы, но поскольку в тексте могут встречаться знаки препинания, цифры, скобки, то мы их тоже включим в алфавит. В алфавит также следует включить и пробел, т.е. пропуск между словами.</a:t>
            </a:r>
          </a:p>
          <a:p>
            <a:pPr indent="536575"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dirty="0">
                <a:solidFill>
                  <a:srgbClr val="1E0589"/>
                </a:solidFill>
                <a:latin typeface="Arno Pro Subhead" pitchFamily="18" charset="0"/>
              </a:rPr>
              <a:t>Полное </a:t>
            </a:r>
            <a:r>
              <a:rPr lang="ru-RU" b="1" dirty="0">
                <a:solidFill>
                  <a:srgbClr val="1E0589"/>
                </a:solidFill>
                <a:latin typeface="Arno Pro Subhead" pitchFamily="18" charset="0"/>
              </a:rPr>
              <a:t>количество символов алфавита </a:t>
            </a:r>
            <a:r>
              <a:rPr lang="ru-RU" dirty="0">
                <a:solidFill>
                  <a:srgbClr val="1E0589"/>
                </a:solidFill>
                <a:latin typeface="Arno Pro Subhead" pitchFamily="18" charset="0"/>
              </a:rPr>
              <a:t>принято называть </a:t>
            </a:r>
            <a:r>
              <a:rPr lang="ru-RU" b="1" spc="300" dirty="0">
                <a:solidFill>
                  <a:srgbClr val="1E0589"/>
                </a:solidFill>
                <a:latin typeface="Arno Pro Subhead" pitchFamily="18" charset="0"/>
              </a:rPr>
              <a:t>мощностью</a:t>
            </a:r>
            <a:r>
              <a:rPr lang="ru-RU" dirty="0">
                <a:solidFill>
                  <a:srgbClr val="1E0589"/>
                </a:solidFill>
                <a:latin typeface="Arno Pro Subhead" pitchFamily="18" charset="0"/>
              </a:rPr>
              <a:t> алфавита. </a:t>
            </a:r>
          </a:p>
          <a:p>
            <a:pPr indent="536575"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dirty="0">
                <a:solidFill>
                  <a:srgbClr val="1E0589"/>
                </a:solidFill>
                <a:latin typeface="Arno Pro Subhead" pitchFamily="18" charset="0"/>
              </a:rPr>
              <a:t>Будем обозначать эту величину буквой </a:t>
            </a:r>
            <a:r>
              <a:rPr lang="ru-RU" b="1" dirty="0">
                <a:solidFill>
                  <a:srgbClr val="1E0589"/>
                </a:solidFill>
                <a:latin typeface="Arno Pro Subhead" pitchFamily="18" charset="0"/>
              </a:rPr>
              <a:t>N</a:t>
            </a:r>
            <a:r>
              <a:rPr lang="ru-RU" dirty="0">
                <a:solidFill>
                  <a:srgbClr val="1E0589"/>
                </a:solidFill>
                <a:latin typeface="Arno Pro Subhead" pitchFamily="18" charset="0"/>
              </a:rPr>
              <a:t>. </a:t>
            </a:r>
            <a:endParaRPr lang="ru-RU" dirty="0" smtClean="0">
              <a:solidFill>
                <a:srgbClr val="1E0589"/>
              </a:solidFill>
              <a:latin typeface="Arno Pro Subhead" pitchFamily="18" charset="0"/>
            </a:endParaRPr>
          </a:p>
          <a:p>
            <a:pPr indent="536575"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dirty="0" smtClean="0">
                <a:solidFill>
                  <a:srgbClr val="1E0589"/>
                </a:solidFill>
                <a:latin typeface="Arno Pro Subhead" pitchFamily="18" charset="0"/>
              </a:rPr>
              <a:t>Например</a:t>
            </a:r>
            <a:r>
              <a:rPr lang="ru-RU" dirty="0">
                <a:solidFill>
                  <a:srgbClr val="1E0589"/>
                </a:solidFill>
                <a:latin typeface="Arno Pro Subhead" pitchFamily="18" charset="0"/>
              </a:rPr>
              <a:t>, мощность алфавита из заглавных русских букв и отмеченных дополнительных символов равна 54.</a:t>
            </a:r>
          </a:p>
          <a:p>
            <a:pPr indent="536575" algn="ctr"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b="1" spc="600" dirty="0">
                <a:solidFill>
                  <a:srgbClr val="860000"/>
                </a:solidFill>
                <a:latin typeface="Arno Pro Subhead" pitchFamily="18" charset="0"/>
              </a:rPr>
              <a:t>АБВГДЕЁЖЗИЙКЛМНОПРСТУФХЦЧШЩЬЪЭЮЯ0123456789().,!</a:t>
            </a:r>
            <a:r>
              <a:rPr lang="en-US" b="1" spc="600" dirty="0">
                <a:solidFill>
                  <a:srgbClr val="860000"/>
                </a:solidFill>
                <a:latin typeface="Arno Pro Subhead" pitchFamily="18" charset="0"/>
              </a:rPr>
              <a:t>?</a:t>
            </a:r>
            <a:r>
              <a:rPr lang="ru-RU" b="1" spc="600" dirty="0">
                <a:solidFill>
                  <a:srgbClr val="860000"/>
                </a:solidFill>
                <a:latin typeface="Arno Pro Subhead" pitchFamily="18" charset="0"/>
              </a:rPr>
              <a:t>«»</a:t>
            </a:r>
            <a:r>
              <a:rPr lang="en-US" b="1" spc="600" dirty="0">
                <a:solidFill>
                  <a:srgbClr val="860000"/>
                </a:solidFill>
                <a:latin typeface="Arno Pro Subhead" pitchFamily="18" charset="0"/>
              </a:rPr>
              <a:t>:-;</a:t>
            </a:r>
            <a:r>
              <a:rPr lang="ru-RU" b="1" spc="600" dirty="0">
                <a:solidFill>
                  <a:srgbClr val="860000"/>
                </a:solidFill>
                <a:latin typeface="Arno Pro Subhead" pitchFamily="18" charset="0"/>
              </a:rPr>
              <a:t> (пробел)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827088" y="549275"/>
            <a:ext cx="6781800" cy="8636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800">
                <a:solidFill>
                  <a:schemeClr val="tx1">
                    <a:lumMod val="85000"/>
                    <a:lumOff val="15000"/>
                  </a:schemeClr>
                </a:solidFill>
              </a:rPr>
              <a:t>Сколько информации несет один символ в русском языке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xfrm>
            <a:off x="285750" y="1719263"/>
            <a:ext cx="8572500" cy="4411662"/>
          </a:xfrm>
        </p:spPr>
        <p:txBody>
          <a:bodyPr rtlCol="0">
            <a:normAutofit/>
          </a:bodyPr>
          <a:lstStyle/>
          <a:p>
            <a:pPr indent="630238"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2100" dirty="0"/>
              <a:t>Представьте себе, что текст к вам поступает последовательно, по одному знаку, словно бумажная ленточка, выползающая из телеграфного аппарата. Предположим, что каждый появляющийся на ленте символ с одинаковой вероятностью может быть любым символом алфавита. </a:t>
            </a:r>
          </a:p>
          <a:p>
            <a:pPr indent="630238"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2100" dirty="0"/>
              <a:t>В каждой очередной позиции текста может появиться любой из N символов. </a:t>
            </a:r>
          </a:p>
          <a:p>
            <a:pPr indent="536575"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2100" dirty="0"/>
              <a:t>Тогда, согласно известной нам формуле </a:t>
            </a:r>
            <a:r>
              <a:rPr lang="ru-RU" sz="2900" b="1" dirty="0">
                <a:solidFill>
                  <a:srgbClr val="000099"/>
                </a:solidFill>
                <a:latin typeface="Bookman Old Style" pitchFamily="18" charset="0"/>
              </a:rPr>
              <a:t>2</a:t>
            </a:r>
            <a:r>
              <a:rPr lang="ru-RU" sz="2900" b="1" baseline="30000" dirty="0">
                <a:solidFill>
                  <a:srgbClr val="000099"/>
                </a:solidFill>
                <a:latin typeface="Bookman Old Style" pitchFamily="18" charset="0"/>
              </a:rPr>
              <a:t>I </a:t>
            </a:r>
            <a:r>
              <a:rPr lang="ru-RU" sz="2900" b="1" dirty="0">
                <a:solidFill>
                  <a:srgbClr val="000099"/>
                </a:solidFill>
                <a:latin typeface="Bookman Old Style" pitchFamily="18" charset="0"/>
              </a:rPr>
              <a:t>= N</a:t>
            </a:r>
            <a:r>
              <a:rPr lang="en-US" sz="2500" dirty="0">
                <a:latin typeface="Bookman Old Style" pitchFamily="18" charset="0"/>
              </a:rPr>
              <a:t> </a:t>
            </a:r>
            <a:r>
              <a:rPr lang="ru-RU" sz="2100" dirty="0"/>
              <a:t>, каждый такой символ несет </a:t>
            </a:r>
            <a:r>
              <a:rPr lang="ru-RU" sz="2100" dirty="0">
                <a:latin typeface="Bookman Old Style" pitchFamily="18" charset="0"/>
              </a:rPr>
              <a:t>I</a:t>
            </a:r>
            <a:r>
              <a:rPr lang="ru-RU" sz="2100" dirty="0"/>
              <a:t> бит информации, которое можно определить из решения уравнения: </a:t>
            </a:r>
            <a:r>
              <a:rPr lang="ru-RU" sz="2100" dirty="0">
                <a:solidFill>
                  <a:srgbClr val="000099"/>
                </a:solidFill>
              </a:rPr>
              <a:t>2</a:t>
            </a:r>
            <a:r>
              <a:rPr lang="ru-RU" sz="2100" baseline="30000" dirty="0">
                <a:solidFill>
                  <a:srgbClr val="000099"/>
                </a:solidFill>
                <a:latin typeface="Bookman Old Style" pitchFamily="18" charset="0"/>
              </a:rPr>
              <a:t>I</a:t>
            </a:r>
            <a:r>
              <a:rPr lang="ru-RU" sz="2100" dirty="0">
                <a:solidFill>
                  <a:srgbClr val="000099"/>
                </a:solidFill>
              </a:rPr>
              <a:t> = 54</a:t>
            </a:r>
            <a:r>
              <a:rPr lang="ru-RU" sz="2100" dirty="0"/>
              <a:t>. </a:t>
            </a:r>
          </a:p>
          <a:p>
            <a:pPr indent="536575"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2100" dirty="0"/>
              <a:t>Получаем: </a:t>
            </a:r>
            <a:r>
              <a:rPr lang="ru-RU" sz="2100" dirty="0">
                <a:latin typeface="Bookman Old Style" pitchFamily="18" charset="0"/>
              </a:rPr>
              <a:t>I</a:t>
            </a:r>
            <a:r>
              <a:rPr lang="ru-RU" sz="2100" dirty="0"/>
              <a:t> = 5.755 бит.</a:t>
            </a:r>
          </a:p>
          <a:p>
            <a:pPr indent="536575"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2100" dirty="0"/>
              <a:t>Вот сколько информации несет один символ в русском тексте!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498475" y="549275"/>
            <a:ext cx="8321675" cy="863600"/>
          </a:xfrm>
        </p:spPr>
        <p:txBody>
          <a:bodyPr rtlCol="0"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Количество 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информации  </a:t>
            </a: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в тексте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1196975"/>
            <a:ext cx="8229600" cy="4530725"/>
          </a:xfrm>
        </p:spPr>
        <p:txBody>
          <a:bodyPr rtlCol="0">
            <a:normAutofit/>
          </a:bodyPr>
          <a:lstStyle/>
          <a:p>
            <a:pPr indent="536575"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2100" dirty="0"/>
              <a:t>А теперь для того, чтобы найти количество информации во всем тексте, нужно посчитать число символов в нем и умножить на </a:t>
            </a:r>
            <a:r>
              <a:rPr lang="ru-RU" sz="2100" dirty="0">
                <a:latin typeface="Bookman Old Style" pitchFamily="18" charset="0"/>
              </a:rPr>
              <a:t>I</a:t>
            </a:r>
            <a:r>
              <a:rPr lang="ru-RU" sz="2100" dirty="0"/>
              <a:t>.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2100" i="1" dirty="0"/>
              <a:t>Посчитаем </a:t>
            </a:r>
            <a:r>
              <a:rPr lang="ru-RU" sz="2100" b="1" i="1" dirty="0"/>
              <a:t>количество информации </a:t>
            </a:r>
            <a:r>
              <a:rPr lang="ru-RU" sz="2100" i="1" dirty="0"/>
              <a:t>на одной странице книги.</a:t>
            </a:r>
          </a:p>
          <a:p>
            <a:pPr lvl="4"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dirty="0"/>
              <a:t>Пусть страница содержит 50 строк. В каждой строке — 60 символов. Значит, на странице умещается 50x60=3000 знаков. Тогда объем информации будет равен: 5,755 </a:t>
            </a:r>
            <a:r>
              <a:rPr lang="ru-RU" dirty="0" err="1"/>
              <a:t>х</a:t>
            </a:r>
            <a:r>
              <a:rPr lang="ru-RU" dirty="0"/>
              <a:t> 3000 = 17265 бит.</a:t>
            </a:r>
          </a:p>
          <a:p>
            <a:pPr algn="ctr"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endParaRPr lang="ru-RU" sz="2900" b="1" i="1" dirty="0" smtClean="0">
              <a:solidFill>
                <a:srgbClr val="000099"/>
              </a:solidFill>
            </a:endParaRPr>
          </a:p>
          <a:p>
            <a:pPr algn="ctr"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endParaRPr lang="ru-RU" sz="2900" b="1" i="1" dirty="0" smtClean="0">
              <a:solidFill>
                <a:srgbClr val="000099"/>
              </a:solidFill>
            </a:endParaRPr>
          </a:p>
          <a:p>
            <a:pPr algn="ctr"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endParaRPr lang="ru-RU" sz="2900" b="1" i="1" dirty="0">
              <a:solidFill>
                <a:srgbClr val="000099"/>
              </a:solidFill>
            </a:endParaRPr>
          </a:p>
          <a:p>
            <a:pPr algn="ctr"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2100" b="1" i="1" dirty="0">
                <a:solidFill>
                  <a:srgbClr val="000099"/>
                </a:solidFill>
              </a:rPr>
              <a:t>При алфавитном подходе к измерению информации количество информации зависит не от содержания, а от размера текста и мощности алфавита.</a:t>
            </a:r>
          </a:p>
        </p:txBody>
      </p:sp>
      <p:pic>
        <p:nvPicPr>
          <p:cNvPr id="32772" name="Picture 4" descr="gnome-mime-tex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538" y="3429000"/>
            <a:ext cx="1265237" cy="126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827088" y="260350"/>
            <a:ext cx="6781800" cy="865188"/>
          </a:xfrm>
        </p:spPr>
        <p:txBody>
          <a:bodyPr rtlCol="0"/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Двоичный алфавит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>
          <a:xfrm>
            <a:off x="539750" y="1125538"/>
            <a:ext cx="8229600" cy="5137150"/>
          </a:xfrm>
        </p:spPr>
        <p:txBody>
          <a:bodyPr/>
          <a:lstStyle/>
          <a:p>
            <a:pPr indent="0" algn="ctr">
              <a:buFont typeface="Wingdings" pitchFamily="2" charset="2"/>
              <a:buNone/>
            </a:pPr>
            <a:r>
              <a:rPr lang="ru-RU" sz="2800" smtClean="0">
                <a:solidFill>
                  <a:srgbClr val="000099"/>
                </a:solidFill>
              </a:rPr>
              <a:t>А что если алфавит состоит только из двух символов 0 и 1?</a:t>
            </a:r>
            <a:endParaRPr lang="en-US" sz="2800" smtClean="0">
              <a:solidFill>
                <a:srgbClr val="000099"/>
              </a:solidFill>
            </a:endParaRPr>
          </a:p>
          <a:p>
            <a:pPr indent="0" algn="ctr">
              <a:buFont typeface="Wingdings" pitchFamily="2" charset="2"/>
              <a:buNone/>
            </a:pPr>
            <a:endParaRPr lang="ru-RU" sz="2800" smtClean="0">
              <a:solidFill>
                <a:srgbClr val="000099"/>
              </a:solidFill>
            </a:endParaRPr>
          </a:p>
          <a:p>
            <a:pPr indent="0" algn="ctr">
              <a:buFont typeface="Wingdings" pitchFamily="2" charset="2"/>
              <a:buNone/>
            </a:pPr>
            <a:r>
              <a:rPr lang="ru-RU" sz="2800" smtClean="0"/>
              <a:t>В этом случае: </a:t>
            </a:r>
            <a:r>
              <a:rPr lang="en-US" sz="2800" b="1" smtClean="0">
                <a:latin typeface="Bookman Old Style" pitchFamily="18" charset="0"/>
              </a:rPr>
              <a:t>N = 2; </a:t>
            </a:r>
            <a:r>
              <a:rPr lang="ru-RU" sz="2800" b="1" smtClean="0">
                <a:latin typeface="Bookman Old Style" pitchFamily="18" charset="0"/>
              </a:rPr>
              <a:t>2</a:t>
            </a:r>
            <a:r>
              <a:rPr lang="ru-RU" sz="2800" b="1" baseline="30000" smtClean="0">
                <a:latin typeface="Bookman Old Style" pitchFamily="18" charset="0"/>
              </a:rPr>
              <a:t>I</a:t>
            </a:r>
            <a:r>
              <a:rPr lang="ru-RU" sz="2800" b="1" smtClean="0">
                <a:latin typeface="Bookman Old Style" pitchFamily="18" charset="0"/>
              </a:rPr>
              <a:t> = N</a:t>
            </a:r>
            <a:r>
              <a:rPr lang="en-US" sz="2800" b="1" smtClean="0">
                <a:latin typeface="Bookman Old Style" pitchFamily="18" charset="0"/>
              </a:rPr>
              <a:t>; </a:t>
            </a:r>
            <a:r>
              <a:rPr lang="ru-RU" sz="2800" b="1" smtClean="0">
                <a:latin typeface="Bookman Old Style" pitchFamily="18" charset="0"/>
              </a:rPr>
              <a:t>2</a:t>
            </a:r>
            <a:r>
              <a:rPr lang="ru-RU" sz="2800" b="1" baseline="30000" smtClean="0">
                <a:latin typeface="Bookman Old Style" pitchFamily="18" charset="0"/>
              </a:rPr>
              <a:t>I</a:t>
            </a:r>
            <a:r>
              <a:rPr lang="ru-RU" sz="2800" b="1" smtClean="0">
                <a:latin typeface="Bookman Old Style" pitchFamily="18" charset="0"/>
              </a:rPr>
              <a:t> = </a:t>
            </a:r>
            <a:r>
              <a:rPr lang="en-US" sz="2800" b="1" smtClean="0">
                <a:latin typeface="Bookman Old Style" pitchFamily="18" charset="0"/>
              </a:rPr>
              <a:t>2; I = 1</a:t>
            </a:r>
            <a:r>
              <a:rPr lang="en-US" sz="2800" smtClean="0">
                <a:latin typeface="Bookman Old Style" pitchFamily="18" charset="0"/>
              </a:rPr>
              <a:t>!</a:t>
            </a:r>
          </a:p>
          <a:p>
            <a:pPr indent="0" algn="ctr">
              <a:buFont typeface="Wingdings" pitchFamily="2" charset="2"/>
              <a:buNone/>
            </a:pPr>
            <a:r>
              <a:rPr lang="ru-RU" sz="2800" smtClean="0">
                <a:solidFill>
                  <a:srgbClr val="660033"/>
                </a:solidFill>
              </a:rPr>
              <a:t>При использовании двоичной системы (алфавит состоит из двух знаков: 0 и 1) каждый двоичный знак несет </a:t>
            </a:r>
            <a:r>
              <a:rPr lang="ru-RU" sz="2800" b="1" smtClean="0">
                <a:solidFill>
                  <a:srgbClr val="660033"/>
                </a:solidFill>
              </a:rPr>
              <a:t>1 бит</a:t>
            </a:r>
            <a:r>
              <a:rPr lang="ru-RU" sz="2800" smtClean="0">
                <a:solidFill>
                  <a:srgbClr val="660033"/>
                </a:solidFill>
              </a:rPr>
              <a:t> информации. </a:t>
            </a:r>
            <a:endParaRPr lang="en-US" sz="2800" smtClean="0">
              <a:solidFill>
                <a:srgbClr val="660033"/>
              </a:solidFill>
            </a:endParaRPr>
          </a:p>
          <a:p>
            <a:pPr indent="0" algn="ctr">
              <a:buFont typeface="Wingdings" pitchFamily="2" charset="2"/>
              <a:buNone/>
            </a:pPr>
            <a:endParaRPr lang="en-US" sz="1400" smtClean="0">
              <a:solidFill>
                <a:srgbClr val="660033"/>
              </a:solidFill>
            </a:endParaRPr>
          </a:p>
          <a:p>
            <a:pPr indent="0" algn="ctr">
              <a:buFont typeface="Wingdings" pitchFamily="2" charset="2"/>
              <a:buNone/>
            </a:pPr>
            <a:r>
              <a:rPr lang="ru-RU" sz="2200" smtClean="0">
                <a:solidFill>
                  <a:srgbClr val="990099"/>
                </a:solidFill>
              </a:rPr>
              <a:t>Интересно, что сама единица измерения информации «бит» получила свое название от английского сочетания </a:t>
            </a:r>
            <a:r>
              <a:rPr lang="en-US" sz="2200" smtClean="0">
                <a:solidFill>
                  <a:srgbClr val="990099"/>
                </a:solidFill>
              </a:rPr>
              <a:t/>
            </a:r>
            <a:br>
              <a:rPr lang="en-US" sz="2200" smtClean="0">
                <a:solidFill>
                  <a:srgbClr val="990099"/>
                </a:solidFill>
              </a:rPr>
            </a:br>
            <a:r>
              <a:rPr lang="ru-RU" sz="2200" smtClean="0">
                <a:solidFill>
                  <a:srgbClr val="990099"/>
                </a:solidFill>
              </a:rPr>
              <a:t>«</a:t>
            </a:r>
            <a:r>
              <a:rPr lang="ru-RU" sz="2200" b="1" smtClean="0">
                <a:solidFill>
                  <a:srgbClr val="990099"/>
                </a:solidFill>
              </a:rPr>
              <a:t>bi</a:t>
            </a:r>
            <a:r>
              <a:rPr lang="ru-RU" sz="2200" smtClean="0">
                <a:solidFill>
                  <a:srgbClr val="990099"/>
                </a:solidFill>
              </a:rPr>
              <a:t>nary digi</a:t>
            </a:r>
            <a:r>
              <a:rPr lang="ru-RU" sz="2200" b="1" smtClean="0">
                <a:solidFill>
                  <a:srgbClr val="990099"/>
                </a:solidFill>
              </a:rPr>
              <a:t>t</a:t>
            </a:r>
            <a:r>
              <a:rPr lang="ru-RU" sz="2200" smtClean="0">
                <a:solidFill>
                  <a:srgbClr val="990099"/>
                </a:solidFill>
              </a:rPr>
              <a:t>» - «двоичная цифра».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3"/>
          <p:cNvSpPr>
            <a:spLocks noGrp="1" noChangeArrowheads="1"/>
          </p:cNvSpPr>
          <p:nvPr>
            <p:ph idx="1"/>
          </p:nvPr>
        </p:nvSpPr>
        <p:spPr>
          <a:xfrm>
            <a:off x="250825" y="333375"/>
            <a:ext cx="7634288" cy="1655763"/>
          </a:xfrm>
          <a:solidFill>
            <a:schemeClr val="bg1"/>
          </a:solidFill>
        </p:spPr>
        <p:txBody>
          <a:bodyPr/>
          <a:lstStyle/>
          <a:p>
            <a:pPr indent="0" algn="ctr">
              <a:lnSpc>
                <a:spcPct val="9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ru-RU" sz="3600" smtClean="0"/>
              <a:t>Найти информационный объем текста, записанного с помощью двоичного алфавита:</a:t>
            </a:r>
          </a:p>
        </p:txBody>
      </p:sp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373063" y="3789363"/>
            <a:ext cx="8424862" cy="282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ru-RU" sz="3200"/>
              <a:t>Так как мощность алфавита </a:t>
            </a:r>
            <a:r>
              <a:rPr lang="en-US" sz="3200"/>
              <a:t>N=2 </a:t>
            </a:r>
            <a:r>
              <a:rPr lang="ru-RU" sz="3200">
                <a:sym typeface="Wingdings 3" pitchFamily="18" charset="2"/>
              </a:rPr>
              <a:t></a:t>
            </a:r>
            <a:r>
              <a:rPr lang="en-US" sz="2000"/>
              <a:t> </a:t>
            </a:r>
          </a:p>
          <a:p>
            <a:pPr algn="ctr" eaLnBrk="1" hangingPunct="1"/>
            <a:r>
              <a:rPr lang="en-US" sz="3200"/>
              <a:t>2</a:t>
            </a:r>
            <a:r>
              <a:rPr lang="ru-RU" sz="3200"/>
              <a:t>=2</a:t>
            </a:r>
            <a:r>
              <a:rPr lang="en-US" sz="3200" i="1" baseline="50000">
                <a:latin typeface="Times New Roman" pitchFamily="18" charset="0"/>
              </a:rPr>
              <a:t>i </a:t>
            </a:r>
            <a:r>
              <a:rPr lang="ru-RU" sz="3200">
                <a:sym typeface="Wingdings 3" pitchFamily="18" charset="2"/>
              </a:rPr>
              <a:t></a:t>
            </a:r>
            <a:r>
              <a:rPr lang="en-US" sz="2000"/>
              <a:t> </a:t>
            </a:r>
            <a:r>
              <a:rPr lang="ru-RU" sz="3200"/>
              <a:t>2</a:t>
            </a:r>
            <a:r>
              <a:rPr lang="en-US" sz="3200" baseline="50000">
                <a:latin typeface="Times New Roman" pitchFamily="18" charset="0"/>
              </a:rPr>
              <a:t>1</a:t>
            </a:r>
            <a:r>
              <a:rPr lang="ru-RU" sz="3200"/>
              <a:t>=2</a:t>
            </a:r>
            <a:r>
              <a:rPr lang="en-US" sz="3200" i="1" baseline="50000">
                <a:latin typeface="Times New Roman" pitchFamily="18" charset="0"/>
              </a:rPr>
              <a:t>i</a:t>
            </a:r>
            <a:r>
              <a:rPr lang="ru-RU" sz="3200"/>
              <a:t> </a:t>
            </a:r>
            <a:r>
              <a:rPr lang="ru-RU" sz="3200">
                <a:sym typeface="Wingdings 3" pitchFamily="18" charset="2"/>
              </a:rPr>
              <a:t></a:t>
            </a:r>
            <a:r>
              <a:rPr lang="en-US" sz="3200">
                <a:sym typeface="Wingdings 3" pitchFamily="18" charset="2"/>
              </a:rPr>
              <a:t> 1= </a:t>
            </a:r>
            <a:r>
              <a:rPr lang="en-US" sz="3200" i="1">
                <a:latin typeface="Times New Roman" pitchFamily="18" charset="0"/>
              </a:rPr>
              <a:t>i</a:t>
            </a:r>
            <a:r>
              <a:rPr lang="ru-RU" sz="3200"/>
              <a:t> </a:t>
            </a:r>
            <a:endParaRPr lang="en-US" sz="3200"/>
          </a:p>
          <a:p>
            <a:pPr algn="ctr" eaLnBrk="1" hangingPunct="1"/>
            <a:r>
              <a:rPr lang="en-US" sz="3600">
                <a:latin typeface="Times New Roman" pitchFamily="18" charset="0"/>
              </a:rPr>
              <a:t>I = K· </a:t>
            </a:r>
            <a:r>
              <a:rPr lang="en-US" sz="3600" i="1">
                <a:latin typeface="Times New Roman" pitchFamily="18" charset="0"/>
              </a:rPr>
              <a:t>i</a:t>
            </a:r>
            <a:r>
              <a:rPr lang="ru-RU" sz="3600">
                <a:latin typeface="Times New Roman" pitchFamily="18" charset="0"/>
              </a:rPr>
              <a:t> </a:t>
            </a:r>
            <a:r>
              <a:rPr lang="ru-RU" sz="3200">
                <a:sym typeface="Wingdings 3" pitchFamily="18" charset="2"/>
              </a:rPr>
              <a:t> </a:t>
            </a:r>
            <a:r>
              <a:rPr lang="en-US" sz="3600">
                <a:latin typeface="Times New Roman" pitchFamily="18" charset="0"/>
              </a:rPr>
              <a:t>I = 40</a:t>
            </a:r>
            <a:r>
              <a:rPr lang="ru-RU" sz="3600">
                <a:latin typeface="Times New Roman" pitchFamily="18" charset="0"/>
              </a:rPr>
              <a:t> </a:t>
            </a:r>
            <a:r>
              <a:rPr lang="en-US" sz="3600">
                <a:latin typeface="Times New Roman" pitchFamily="18" charset="0"/>
              </a:rPr>
              <a:t>· 1= 40</a:t>
            </a:r>
            <a:r>
              <a:rPr lang="ru-RU" sz="3600">
                <a:latin typeface="Times New Roman" pitchFamily="18" charset="0"/>
              </a:rPr>
              <a:t>. </a:t>
            </a:r>
            <a:r>
              <a:rPr lang="en-US" sz="3200"/>
              <a:t> </a:t>
            </a:r>
          </a:p>
          <a:p>
            <a:pPr algn="just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ru-RU" sz="3200"/>
              <a:t> </a:t>
            </a:r>
            <a:r>
              <a:rPr lang="ru-RU" sz="2800">
                <a:latin typeface="Times New Roman" pitchFamily="18" charset="0"/>
              </a:rPr>
              <a:t>Ответ: информационный объем равен </a:t>
            </a:r>
            <a:r>
              <a:rPr lang="ru-RU" sz="3600" b="1">
                <a:latin typeface="Times New Roman" pitchFamily="18" charset="0"/>
              </a:rPr>
              <a:t>40</a:t>
            </a:r>
            <a:r>
              <a:rPr lang="ru-RU" sz="2800">
                <a:latin typeface="Times New Roman" pitchFamily="18" charset="0"/>
              </a:rPr>
              <a:t> битам.</a:t>
            </a:r>
          </a:p>
          <a:p>
            <a:pPr eaLnBrk="1" hangingPunct="1">
              <a:spcBef>
                <a:spcPct val="50000"/>
              </a:spcBef>
            </a:pPr>
            <a:endParaRPr lang="ru-RU" sz="2400"/>
          </a:p>
        </p:txBody>
      </p:sp>
      <p:sp>
        <p:nvSpPr>
          <p:cNvPr id="34820" name="Text Box 7"/>
          <p:cNvSpPr txBox="1">
            <a:spLocks noChangeArrowheads="1"/>
          </p:cNvSpPr>
          <p:nvPr/>
        </p:nvSpPr>
        <p:spPr bwMode="auto">
          <a:xfrm>
            <a:off x="250825" y="2349500"/>
            <a:ext cx="8569325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sz="2900" b="1"/>
              <a:t>1101001011000101110010101101000111010010</a:t>
            </a:r>
          </a:p>
          <a:p>
            <a:pPr algn="ctr" eaLnBrk="1" hangingPunct="1">
              <a:spcBef>
                <a:spcPct val="50000"/>
              </a:spcBef>
            </a:pPr>
            <a:r>
              <a:rPr lang="ru-RU" sz="2800"/>
              <a:t>содержит 40 символов,</a:t>
            </a:r>
          </a:p>
          <a:p>
            <a:pPr algn="ctr" eaLnBrk="1" hangingPunct="1">
              <a:spcBef>
                <a:spcPct val="50000"/>
              </a:spcBef>
            </a:pPr>
            <a:endParaRPr lang="ru-RU" sz="2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20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827088" y="549275"/>
            <a:ext cx="6781800" cy="863600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ru-RU">
                <a:solidFill>
                  <a:schemeClr val="tx1">
                    <a:lumMod val="85000"/>
                    <a:lumOff val="15000"/>
                  </a:schemeClr>
                </a:solidFill>
              </a:rPr>
              <a:t>Достаточный алфавит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>
          <a:xfrm>
            <a:off x="755650" y="2205038"/>
            <a:ext cx="7543800" cy="3886200"/>
          </a:xfrm>
        </p:spPr>
        <p:txBody>
          <a:bodyPr rtlCol="0">
            <a:normAutofit fontScale="92500" lnSpcReduction="20000"/>
          </a:bodyPr>
          <a:lstStyle/>
          <a:p>
            <a:pPr indent="450850" fontAlgn="auto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2000" dirty="0"/>
              <a:t>Удобнее всего измерять информацию, когда размер алфавита N равен целой степени двойки. Например, если N=16, то каждый символ несет 4 бита информации потому, что 2</a:t>
            </a:r>
            <a:r>
              <a:rPr lang="ru-RU" sz="2000" baseline="30000" dirty="0"/>
              <a:t>4</a:t>
            </a:r>
            <a:r>
              <a:rPr lang="ru-RU" sz="2000" dirty="0"/>
              <a:t> = 16. А если N =32, то один символ «весит» 5 бит.</a:t>
            </a:r>
          </a:p>
          <a:p>
            <a:pPr indent="450850" fontAlgn="auto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2000" dirty="0"/>
              <a:t>Ограничения на максимальный размер алфавита теоретически не существует. Однако есть алфавит, который можно назвать </a:t>
            </a:r>
            <a:r>
              <a:rPr lang="ru-RU" sz="2000" b="1" dirty="0"/>
              <a:t>достаточным</a:t>
            </a:r>
            <a:r>
              <a:rPr lang="ru-RU" sz="2000" dirty="0" smtClean="0"/>
              <a:t>.</a:t>
            </a:r>
          </a:p>
          <a:p>
            <a:pPr indent="450850" fontAlgn="auto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2000" dirty="0" smtClean="0"/>
              <a:t>С </a:t>
            </a:r>
            <a:r>
              <a:rPr lang="ru-RU" sz="2000" dirty="0"/>
              <a:t>ним мы </a:t>
            </a:r>
            <a:r>
              <a:rPr lang="ru-RU" sz="2000" dirty="0" smtClean="0"/>
              <a:t>имеем дело </a:t>
            </a:r>
            <a:r>
              <a:rPr lang="ru-RU" sz="2000" dirty="0"/>
              <a:t>при работе с компьютером. </a:t>
            </a:r>
            <a:endParaRPr lang="ru-RU" sz="2000" dirty="0" smtClean="0"/>
          </a:p>
          <a:p>
            <a:pPr indent="450850" fontAlgn="auto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2000" dirty="0" smtClean="0"/>
              <a:t>Это </a:t>
            </a:r>
            <a:r>
              <a:rPr lang="ru-RU" sz="2000" dirty="0"/>
              <a:t>алфавит </a:t>
            </a:r>
            <a:r>
              <a:rPr lang="ru-RU" sz="2000" b="1" dirty="0"/>
              <a:t>мощностью 256 символов</a:t>
            </a:r>
            <a:r>
              <a:rPr lang="ru-RU" sz="2000" dirty="0"/>
              <a:t>. В алфавит такого размера можно поместить все практически необходимые символы: латинские и русские буквы, цифры, знаки арифметических операций, всевозможные скобки, знаки препинания....</a:t>
            </a:r>
          </a:p>
          <a:p>
            <a:pPr indent="450850" fontAlgn="auto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dirty="0"/>
              <a:t>Поскольку 256 = 2</a:t>
            </a:r>
            <a:r>
              <a:rPr lang="ru-RU" baseline="30000" dirty="0"/>
              <a:t>8</a:t>
            </a:r>
            <a:r>
              <a:rPr lang="ru-RU" dirty="0"/>
              <a:t>, то один символ этого алфавита «весит» 8 бит.</a:t>
            </a:r>
            <a:r>
              <a:rPr lang="ru-RU" sz="2000" dirty="0"/>
              <a:t> </a:t>
            </a:r>
            <a:endParaRPr lang="ru-RU" sz="2000" dirty="0" smtClean="0"/>
          </a:p>
          <a:p>
            <a:pPr indent="450850" fontAlgn="auto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2000" dirty="0" smtClean="0"/>
              <a:t>Причем </a:t>
            </a:r>
            <a:r>
              <a:rPr lang="ru-RU" sz="2000" dirty="0"/>
              <a:t>8 бит информации — это настолько характерная величина, что ей даже присвоили свое название — байт.</a:t>
            </a:r>
          </a:p>
          <a:p>
            <a:pPr algn="ctr" fontAlgn="auto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2500" b="1" dirty="0">
                <a:solidFill>
                  <a:srgbClr val="660033"/>
                </a:solidFill>
              </a:rPr>
              <a:t>1 байт = 8 бит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827088" y="549275"/>
            <a:ext cx="7993062" cy="8636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Количество информации в тексте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>
          <a:xfrm>
            <a:off x="755650" y="2205038"/>
            <a:ext cx="7543800" cy="3886200"/>
          </a:xfrm>
        </p:spPr>
        <p:txBody>
          <a:bodyPr rtlCol="0">
            <a:normAutofit lnSpcReduction="10000"/>
          </a:bodyPr>
          <a:lstStyle/>
          <a:p>
            <a:pPr indent="542925" fontAlgn="auto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2100" dirty="0"/>
              <a:t>Сегодня очень многие люди для подготовки писем, документов, статей, книг и пр. используют компьютерные текстовые редакторы. </a:t>
            </a:r>
            <a:r>
              <a:rPr lang="ru-RU" sz="2100" i="1" dirty="0"/>
              <a:t>Компьютерные редакторы, в основном,  работают с алфавитом размером 256 символов</a:t>
            </a:r>
            <a:r>
              <a:rPr lang="ru-RU" sz="2100" dirty="0"/>
              <a:t>. </a:t>
            </a:r>
          </a:p>
          <a:p>
            <a:pPr indent="542925" fontAlgn="auto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2100" dirty="0"/>
              <a:t>В этом случае легко подсчитать объем информации в тексте. Если 1 символ алфавита несет 1 байт информации, то надо просто сосчитать количество символов; полученное число даст информационный объем текста в байтах.</a:t>
            </a:r>
          </a:p>
          <a:p>
            <a:pPr marL="1333500" lvl="4" indent="376238" fontAlgn="auto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dirty="0"/>
              <a:t>Пусть небольшая книжка, сделанная с помощью компьютера, содержит 150 страниц; на каждой странице — 40 строк, в каждой строке — 60 символов. </a:t>
            </a:r>
          </a:p>
          <a:p>
            <a:pPr marL="1333500" lvl="4" indent="376238" fontAlgn="auto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dirty="0"/>
              <a:t>Значит страница содержит </a:t>
            </a:r>
            <a:endParaRPr lang="ru-RU" dirty="0" smtClean="0"/>
          </a:p>
          <a:p>
            <a:pPr marL="1333500" lvl="4" indent="376238" fontAlgn="auto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dirty="0" smtClean="0"/>
              <a:t>		40x60=2400 </a:t>
            </a:r>
            <a:r>
              <a:rPr lang="ru-RU" dirty="0"/>
              <a:t>байт информации. </a:t>
            </a:r>
          </a:p>
          <a:p>
            <a:pPr marL="1333500" lvl="4" indent="376238" fontAlgn="auto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dirty="0"/>
              <a:t>Объем всей информации в книге: </a:t>
            </a:r>
            <a:endParaRPr lang="ru-RU" dirty="0" smtClean="0"/>
          </a:p>
          <a:p>
            <a:pPr marL="1333500" lvl="4" indent="376238" fontAlgn="auto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dirty="0" smtClean="0"/>
              <a:t>		2400 </a:t>
            </a:r>
            <a:r>
              <a:rPr lang="ru-RU" dirty="0" err="1"/>
              <a:t>х</a:t>
            </a:r>
            <a:r>
              <a:rPr lang="ru-RU" dirty="0"/>
              <a:t> 150 = 360 000 байт</a:t>
            </a:r>
            <a:r>
              <a:rPr lang="ru-RU" sz="1600" dirty="0"/>
              <a:t>.</a:t>
            </a:r>
          </a:p>
        </p:txBody>
      </p:sp>
      <p:pic>
        <p:nvPicPr>
          <p:cNvPr id="36868" name="Picture 4" descr="open_book_nae_0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63" y="4357688"/>
            <a:ext cx="1100137" cy="928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3"/>
          <p:cNvSpPr>
            <a:spLocks noGrp="1" noChangeArrowheads="1"/>
          </p:cNvSpPr>
          <p:nvPr>
            <p:ph idx="1"/>
          </p:nvPr>
        </p:nvSpPr>
        <p:spPr>
          <a:xfrm>
            <a:off x="285750" y="1857375"/>
            <a:ext cx="8497888" cy="4735513"/>
          </a:xfrm>
          <a:solidFill>
            <a:schemeClr val="bg1"/>
          </a:solidFill>
        </p:spPr>
        <p:txBody>
          <a:bodyPr rtlCol="0">
            <a:normAutofit/>
          </a:bodyPr>
          <a:lstStyle/>
          <a:p>
            <a:pPr marL="176213" indent="-176213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3400" dirty="0" smtClean="0"/>
              <a:t>Выполнить в тетради:</a:t>
            </a:r>
          </a:p>
          <a:p>
            <a:pPr marL="176213" indent="-176213" fontAlgn="auto">
              <a:spcAft>
                <a:spcPts val="0"/>
              </a:spcAft>
              <a:buFont typeface="Wingdings" pitchFamily="2" charset="2"/>
              <a:buNone/>
              <a:defRPr/>
            </a:pPr>
            <a:endParaRPr lang="ru-RU" sz="3400" dirty="0" smtClean="0"/>
          </a:p>
          <a:p>
            <a:pPr marL="360363" indent="-360363" fontAlgn="auto">
              <a:spcAft>
                <a:spcPts val="0"/>
              </a:spcAft>
              <a:buSzPct val="75000"/>
              <a:buFont typeface="Wingdings" pitchFamily="2" charset="2"/>
              <a:buChar char="Ø"/>
              <a:defRPr/>
            </a:pPr>
            <a:r>
              <a:rPr lang="ru-RU" sz="3400" dirty="0" smtClean="0"/>
              <a:t>Один символ алфавита «весит» 8 бит,  сколько символов в алфавите? И какой объем будет занимать сообщение, состоящее из 7 символов?</a:t>
            </a:r>
          </a:p>
          <a:p>
            <a:pPr marL="360363" indent="-360363" fontAlgn="auto">
              <a:spcAft>
                <a:spcPts val="0"/>
              </a:spcAft>
              <a:buSzPct val="75000"/>
              <a:buFont typeface="Wingdings" pitchFamily="2" charset="2"/>
              <a:buChar char="Ø"/>
              <a:defRPr/>
            </a:pPr>
            <a:r>
              <a:rPr lang="ru-RU" sz="3400" dirty="0" smtClean="0"/>
              <a:t>Подсчитать информационный объем слова «компьютер» </a:t>
            </a:r>
          </a:p>
        </p:txBody>
      </p:sp>
      <p:sp>
        <p:nvSpPr>
          <p:cNvPr id="20483" name="AutoShape 17"/>
          <p:cNvSpPr>
            <a:spLocks noChangeArrowheads="1"/>
          </p:cNvSpPr>
          <p:nvPr/>
        </p:nvSpPr>
        <p:spPr bwMode="auto">
          <a:xfrm>
            <a:off x="1142976" y="414911"/>
            <a:ext cx="2647950" cy="1376362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57150">
            <a:solidFill>
              <a:srgbClr val="FFFFCC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6000" b="1">
                <a:ln>
                  <a:solidFill>
                    <a:srgbClr val="990099"/>
                  </a:solidFill>
                </a:ln>
                <a:solidFill>
                  <a:srgbClr val="990099"/>
                </a:solidFill>
                <a:latin typeface="Arial Narrow" pitchFamily="34" charset="0"/>
              </a:rPr>
              <a:t>2 </a:t>
            </a:r>
            <a:r>
              <a:rPr lang="en-US" sz="6000" b="1" i="1" baseline="42000">
                <a:ln>
                  <a:solidFill>
                    <a:srgbClr val="990099"/>
                  </a:solidFill>
                </a:ln>
                <a:solidFill>
                  <a:srgbClr val="990099"/>
                </a:solidFill>
                <a:latin typeface="Times New Roman" pitchFamily="18" charset="0"/>
              </a:rPr>
              <a:t>i</a:t>
            </a:r>
            <a:r>
              <a:rPr lang="en-US" sz="6000" b="1" baseline="42000">
                <a:ln>
                  <a:solidFill>
                    <a:srgbClr val="990099"/>
                  </a:solidFill>
                </a:ln>
                <a:solidFill>
                  <a:srgbClr val="990099"/>
                </a:solidFill>
                <a:latin typeface="Arial Narrow" pitchFamily="34" charset="0"/>
              </a:rPr>
              <a:t>  </a:t>
            </a:r>
            <a:r>
              <a:rPr lang="en-US" sz="6000" b="1">
                <a:ln>
                  <a:solidFill>
                    <a:srgbClr val="990099"/>
                  </a:solidFill>
                </a:ln>
                <a:solidFill>
                  <a:srgbClr val="990099"/>
                </a:solidFill>
                <a:latin typeface="Arial Narrow" pitchFamily="34" charset="0"/>
              </a:rPr>
              <a:t>=  N</a:t>
            </a:r>
            <a:endParaRPr lang="ru-RU" sz="6000" b="1">
              <a:ln>
                <a:solidFill>
                  <a:srgbClr val="990099"/>
                </a:solidFill>
              </a:ln>
              <a:solidFill>
                <a:srgbClr val="990099"/>
              </a:solidFill>
              <a:latin typeface="Arial Narrow" pitchFamily="34" charset="0"/>
            </a:endParaRPr>
          </a:p>
        </p:txBody>
      </p:sp>
      <p:sp>
        <p:nvSpPr>
          <p:cNvPr id="20484" name="Rectangle 10"/>
          <p:cNvSpPr>
            <a:spLocks noChangeArrowheads="1"/>
          </p:cNvSpPr>
          <p:nvPr/>
        </p:nvSpPr>
        <p:spPr bwMode="auto">
          <a:xfrm>
            <a:off x="4857750" y="499048"/>
            <a:ext cx="2592388" cy="1292225"/>
          </a:xfrm>
          <a:prstGeom prst="rect">
            <a:avLst/>
          </a:prstGeom>
          <a:solidFill>
            <a:schemeClr val="bg1"/>
          </a:solidFill>
          <a:ln w="76200">
            <a:solidFill>
              <a:srgbClr val="FFFFCC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6000" b="1">
                <a:ln>
                  <a:solidFill>
                    <a:srgbClr val="990099"/>
                  </a:solidFill>
                </a:ln>
                <a:solidFill>
                  <a:srgbClr val="990099"/>
                </a:solidFill>
                <a:latin typeface="Times New Roman" pitchFamily="18" charset="0"/>
              </a:rPr>
              <a:t>I</a:t>
            </a:r>
            <a:r>
              <a:rPr lang="en-US" sz="6000" b="1">
                <a:ln>
                  <a:solidFill>
                    <a:srgbClr val="990099"/>
                  </a:solidFill>
                </a:ln>
                <a:solidFill>
                  <a:srgbClr val="990099"/>
                </a:solidFill>
                <a:latin typeface="Arial Narrow" pitchFamily="34" charset="0"/>
              </a:rPr>
              <a:t> = K</a:t>
            </a:r>
            <a:r>
              <a:rPr lang="en-US" sz="7200" i="1">
                <a:ln>
                  <a:solidFill>
                    <a:srgbClr val="990099"/>
                  </a:solidFill>
                </a:ln>
                <a:solidFill>
                  <a:srgbClr val="990099"/>
                </a:solidFill>
              </a:rPr>
              <a:t>·</a:t>
            </a:r>
            <a:r>
              <a:rPr lang="en-US" sz="6000" b="1" i="1">
                <a:ln>
                  <a:solidFill>
                    <a:srgbClr val="990099"/>
                  </a:solidFill>
                </a:ln>
                <a:solidFill>
                  <a:srgbClr val="990099"/>
                </a:solidFill>
                <a:latin typeface="Times New Roman" pitchFamily="18" charset="0"/>
                <a:sym typeface="Symbol" pitchFamily="18" charset="2"/>
              </a:rPr>
              <a:t>i</a:t>
            </a:r>
            <a:endParaRPr lang="ru-RU" sz="6000" b="1" i="1">
              <a:ln>
                <a:solidFill>
                  <a:srgbClr val="990099"/>
                </a:solidFill>
              </a:ln>
              <a:solidFill>
                <a:srgbClr val="990099"/>
              </a:solidFill>
              <a:latin typeface="Times New Roman" pitchFamily="18" charset="0"/>
              <a:sym typeface="Symbol" pitchFamily="18" charset="2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143000" y="2500313"/>
            <a:ext cx="5286375" cy="3170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/>
              <a:t>2</a:t>
            </a:r>
            <a:r>
              <a:rPr lang="en-US" baseline="30000"/>
              <a:t>8</a:t>
            </a:r>
            <a:r>
              <a:rPr lang="en-US"/>
              <a:t>= 256</a:t>
            </a:r>
          </a:p>
          <a:p>
            <a:pPr eaLnBrk="1" hangingPunct="1"/>
            <a:r>
              <a:rPr lang="ru-RU"/>
              <a:t>8</a:t>
            </a:r>
            <a:r>
              <a:rPr lang="en-US"/>
              <a:t>*7=</a:t>
            </a:r>
            <a:r>
              <a:rPr lang="ru-RU"/>
              <a:t>56</a:t>
            </a:r>
            <a:endParaRPr lang="en-US"/>
          </a:p>
          <a:p>
            <a:pPr eaLnBrk="1" hangingPunct="1"/>
            <a:endParaRPr lang="en-US"/>
          </a:p>
          <a:p>
            <a:pPr eaLnBrk="1" hangingPunct="1"/>
            <a:r>
              <a:rPr lang="en-US"/>
              <a:t>256*9=2304</a:t>
            </a:r>
          </a:p>
          <a:p>
            <a:pPr eaLnBrk="1" hangingPunct="1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204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04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04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04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204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04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2048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2048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 build="p" animBg="1"/>
      <p:bldP spid="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0"/>
            <a:ext cx="8229600" cy="1139825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8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Более крупные единицы информации</a:t>
            </a:r>
          </a:p>
        </p:txBody>
      </p:sp>
      <p:graphicFrame>
        <p:nvGraphicFramePr>
          <p:cNvPr id="29836" name="Group 140"/>
          <p:cNvGraphicFramePr>
            <a:graphicFrameLocks noGrp="1"/>
          </p:cNvGraphicFramePr>
          <p:nvPr>
            <p:ph type="tbl" idx="1"/>
          </p:nvPr>
        </p:nvGraphicFramePr>
        <p:xfrm>
          <a:off x="250825" y="1341438"/>
          <a:ext cx="8666163" cy="4583112"/>
        </p:xfrm>
        <a:graphic>
          <a:graphicData uri="http://schemas.openxmlformats.org/drawingml/2006/table">
            <a:tbl>
              <a:tblPr/>
              <a:tblGrid>
                <a:gridCol w="1318375"/>
                <a:gridCol w="1633926"/>
                <a:gridCol w="5713862"/>
              </a:tblGrid>
              <a:tr h="7008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Название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39" marR="91439" marT="45710" marB="45710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Условное обозначение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39" marR="91439" marT="45710" marB="45710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Соотношение с другими единицами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39" marR="91439" marT="45710" marB="45710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</a:tr>
              <a:tr h="645979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Килобит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39" marR="91439" marT="45710" marB="45710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Кбит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39" marR="91439" marT="45710" marB="45710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 Кбит = 1024 бит = 2</a:t>
                      </a:r>
                      <a:r>
                        <a:rPr kumimoji="0" lang="ru-RU" sz="18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10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 бит ==1024 бит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39" marR="91439" marT="45710" marB="45710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756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Мегабит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39" marR="91439" marT="45710" marB="45710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Мбит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39" marR="91439" marT="45710" marB="45710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 Мбит = 1024 Кбит = 2</a:t>
                      </a:r>
                      <a:r>
                        <a:rPr kumimoji="0" lang="ru-RU" sz="18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20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 бит ==1024*1024 бит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39" marR="91439" marT="45710" marB="45710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756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Гигабит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39" marR="91439" marT="45710" marB="45710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Гбит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39" marR="91439" marT="45710" marB="45710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 Гбит = 1024 Мбит = 2</a:t>
                      </a:r>
                      <a:r>
                        <a:rPr kumimoji="0" lang="ru-RU" sz="18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30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 бит==1024*1024*1024 бит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39" marR="91439" marT="45710" marB="45710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756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Килобайт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39" marR="91439" marT="45710" marB="45710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Кбайт (Кб)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39" marR="91439" marT="45710" marB="45710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 Кбайт = 1024 байт = 2</a:t>
                      </a:r>
                      <a:r>
                        <a:rPr kumimoji="0" lang="ru-RU" sz="18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10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 байт=1024*8 бит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39" marR="91439" marT="45710" marB="45710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5979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Мегабайт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39" marR="91439" marT="45710" marB="45710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Мбайт (Мб)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39" marR="91439" marT="45710" marB="45710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 Мбайт = 1024 Кбайт = 2</a:t>
                      </a:r>
                      <a:r>
                        <a:rPr kumimoji="0" lang="ru-RU" sz="18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20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 байт=1024* 1024*8 бит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39" marR="91439" marT="45710" marB="45710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756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Гигабайт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39" marR="91439" marT="45710" marB="45710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Гбайт (Гб)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39" marR="91439" marT="45710" marB="45710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 Гбайт = 1024 Мбайт = 2</a:t>
                      </a:r>
                      <a:r>
                        <a:rPr kumimoji="0" lang="ru-RU" sz="18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30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 байт=1024*1024*1024*8 бит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39" marR="91439" marT="45710" marB="45710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827088" y="549275"/>
            <a:ext cx="6781800" cy="8636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>
                <a:solidFill>
                  <a:schemeClr val="tx1">
                    <a:lumMod val="85000"/>
                    <a:lumOff val="15000"/>
                  </a:schemeClr>
                </a:solidFill>
              </a:rPr>
              <a:t>Скорость передачи информации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idx="1"/>
          </p:nvPr>
        </p:nvSpPr>
        <p:spPr>
          <a:xfrm>
            <a:off x="755650" y="2205038"/>
            <a:ext cx="7543800" cy="3886200"/>
          </a:xfrm>
        </p:spPr>
        <p:txBody>
          <a:bodyPr/>
          <a:lstStyle/>
          <a:p>
            <a:pPr indent="542925">
              <a:buFont typeface="Wingdings" pitchFamily="2" charset="2"/>
              <a:buNone/>
            </a:pPr>
            <a:r>
              <a:rPr lang="ru-RU" sz="2600" smtClean="0"/>
              <a:t>Прием-передача информации могут происходить с разной скоростью.</a:t>
            </a:r>
          </a:p>
          <a:p>
            <a:pPr indent="542925">
              <a:buFont typeface="Wingdings" pitchFamily="2" charset="2"/>
              <a:buNone/>
            </a:pPr>
            <a:r>
              <a:rPr lang="ru-RU" sz="2600" smtClean="0"/>
              <a:t> Количество информации, передаваемое за единицу времени, есть скорость передачи информации или скорость информационного потока.</a:t>
            </a:r>
          </a:p>
          <a:p>
            <a:pPr indent="542925">
              <a:buFont typeface="Wingdings" pitchFamily="2" charset="2"/>
              <a:buNone/>
            </a:pPr>
            <a:r>
              <a:rPr lang="ru-RU" sz="2600" smtClean="0"/>
              <a:t>Очевидно, эта скорость выражается в таких единицах, как бит в секунду (бит/с), байт в секунду (байт/с), килобайт в секунду (Кбайт/с) и т.д.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428625" y="214313"/>
            <a:ext cx="2757488" cy="857250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Задачи: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xfrm>
            <a:off x="214313" y="1143000"/>
            <a:ext cx="8001000" cy="1852613"/>
          </a:xfrm>
        </p:spPr>
        <p:txBody>
          <a:bodyPr/>
          <a:lstStyle/>
          <a:p>
            <a:pPr indent="533400"/>
            <a:r>
              <a:rPr lang="ru-RU" smtClean="0"/>
              <a:t> С помощью модема (скорость 16 Кб/с) скачали сообщение за 7 секунд. Определите информацион-ный объем и количество символов в сообщение, если он закодированы в кодах </a:t>
            </a:r>
            <a:r>
              <a:rPr lang="en-US" smtClean="0"/>
              <a:t>ASCII (8 </a:t>
            </a:r>
            <a:r>
              <a:rPr lang="ru-RU" smtClean="0"/>
              <a:t>бит- «вес» символа</a:t>
            </a:r>
            <a:r>
              <a:rPr lang="en-US" smtClean="0"/>
              <a:t>)</a:t>
            </a:r>
            <a:r>
              <a:rPr lang="ru-RU" smtClean="0"/>
              <a:t>.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4" grpId="0"/>
      <p:bldP spid="23555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428625" y="214313"/>
            <a:ext cx="2757488" cy="857250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Задачи: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-285750" y="1214438"/>
            <a:ext cx="8715375" cy="4411662"/>
          </a:xfrm>
        </p:spPr>
        <p:txBody>
          <a:bodyPr rtlCol="0">
            <a:normAutofit fontScale="92500" lnSpcReduction="10000"/>
          </a:bodyPr>
          <a:lstStyle/>
          <a:p>
            <a:pPr marL="609600" fontAlgn="auto">
              <a:spcAft>
                <a:spcPts val="0"/>
              </a:spcAft>
              <a:buSzPct val="100000"/>
              <a:buFontTx/>
              <a:buAutoNum type="arabicPeriod"/>
              <a:defRPr/>
            </a:pPr>
            <a:r>
              <a:rPr lang="ru-RU" sz="2800" dirty="0"/>
              <a:t>Сколько килобайтов составляет сообщение, содержащее 12288 битов?</a:t>
            </a:r>
          </a:p>
          <a:p>
            <a:pPr marL="609600" fontAlgn="auto">
              <a:spcAft>
                <a:spcPts val="0"/>
              </a:spcAft>
              <a:buSzPct val="100000"/>
              <a:buFontTx/>
              <a:buAutoNum type="arabicPeriod"/>
              <a:defRPr/>
            </a:pPr>
            <a:r>
              <a:rPr lang="ru-RU" sz="2800" dirty="0"/>
              <a:t>С помощью модема (скорость 64 Кб/с) скачали сообщение за 5 секунд. Определите информационный объем и количество символов в сообщение, </a:t>
            </a:r>
            <a:r>
              <a:rPr lang="ru-RU" sz="2800" dirty="0" smtClean="0"/>
              <a:t>если он закодированы в кодах </a:t>
            </a:r>
            <a:r>
              <a:rPr lang="en-US" sz="2800" dirty="0" smtClean="0"/>
              <a:t>ASCII (8 </a:t>
            </a:r>
            <a:r>
              <a:rPr lang="ru-RU" sz="2800" dirty="0" smtClean="0"/>
              <a:t>бит- «вес» символа</a:t>
            </a:r>
            <a:r>
              <a:rPr lang="en-US" sz="2800" dirty="0" smtClean="0"/>
              <a:t>)</a:t>
            </a:r>
            <a:r>
              <a:rPr lang="ru-RU" sz="2800" dirty="0" smtClean="0"/>
              <a:t>.</a:t>
            </a:r>
          </a:p>
          <a:p>
            <a:pPr marL="609600" fontAlgn="auto">
              <a:spcAft>
                <a:spcPts val="0"/>
              </a:spcAft>
              <a:buSzPct val="100000"/>
              <a:buFontTx/>
              <a:buAutoNum type="arabicPeriod"/>
              <a:defRPr/>
            </a:pPr>
            <a:r>
              <a:rPr lang="ru-RU" sz="2800" dirty="0" smtClean="0"/>
              <a:t>Два текста содержат одинаковое количество символов. Первый текст составлен в алфавите мощностью 32 символа, второй – мощностью 64 символа. Во сколько раз отличается количество информации в этих текстах?</a:t>
            </a:r>
          </a:p>
          <a:p>
            <a:pPr marL="609600" indent="-609600" fontAlgn="auto">
              <a:spcAft>
                <a:spcPts val="0"/>
              </a:spcAft>
              <a:buFontTx/>
              <a:buAutoNum type="arabicPeriod"/>
              <a:defRPr/>
            </a:pPr>
            <a:endParaRPr lang="ru-RU" sz="2800" dirty="0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4579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1"/>
          <p:cNvSpPr>
            <a:spLocks noChangeArrowheads="1"/>
          </p:cNvSpPr>
          <p:nvPr/>
        </p:nvSpPr>
        <p:spPr bwMode="auto">
          <a:xfrm>
            <a:off x="285750" y="500063"/>
            <a:ext cx="75755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ru-RU" sz="2400" b="1">
                <a:solidFill>
                  <a:srgbClr val="5100A2"/>
                </a:solidFill>
                <a:cs typeface="Times New Roman" pitchFamily="18" charset="0"/>
              </a:rPr>
              <a:t>Практическая работа «Измерение информации»</a:t>
            </a:r>
            <a:endParaRPr lang="ru-RU" sz="2400">
              <a:solidFill>
                <a:srgbClr val="5100A2"/>
              </a:solidFill>
            </a:endParaRPr>
          </a:p>
        </p:txBody>
      </p:sp>
      <p:sp>
        <p:nvSpPr>
          <p:cNvPr id="43011" name="Rectangle 2"/>
          <p:cNvSpPr>
            <a:spLocks noChangeArrowheads="1"/>
          </p:cNvSpPr>
          <p:nvPr/>
        </p:nvSpPr>
        <p:spPr bwMode="auto">
          <a:xfrm>
            <a:off x="285750" y="1143000"/>
            <a:ext cx="8572500" cy="624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just" eaLnBrk="0" hangingPunct="0"/>
            <a:r>
              <a:rPr lang="ru-RU" sz="2400" b="1">
                <a:latin typeface="Arno Pro"/>
                <a:cs typeface="Times New Roman" pitchFamily="18" charset="0"/>
              </a:rPr>
              <a:t>Минимальным адресуемым элементом жесткого диска является кластер, размер которого зависит от типа используемой таблицы размещения файлов </a:t>
            </a:r>
            <a:r>
              <a:rPr lang="en-US" sz="2400" b="1">
                <a:latin typeface="Arno Pro"/>
                <a:cs typeface="Times New Roman" pitchFamily="18" charset="0"/>
              </a:rPr>
              <a:t>FAT</a:t>
            </a:r>
            <a:r>
              <a:rPr lang="ru-RU" sz="2400" b="1">
                <a:latin typeface="Arno Pro"/>
                <a:cs typeface="Times New Roman" pitchFamily="18" charset="0"/>
              </a:rPr>
              <a:t> и емкости жесткого диска. </a:t>
            </a:r>
            <a:endParaRPr lang="ru-RU" sz="2400">
              <a:latin typeface="Arno Pro"/>
            </a:endParaRPr>
          </a:p>
          <a:p>
            <a:pPr algn="just" eaLnBrk="0" hangingPunct="0"/>
            <a:r>
              <a:rPr lang="ru-RU" sz="2400" b="1">
                <a:latin typeface="Arno Pro"/>
                <a:cs typeface="Times New Roman" pitchFamily="18" charset="0"/>
              </a:rPr>
              <a:t> Таблица </a:t>
            </a:r>
            <a:r>
              <a:rPr lang="en-US" sz="2400" b="1">
                <a:latin typeface="Arno Pro"/>
                <a:cs typeface="Times New Roman" pitchFamily="18" charset="0"/>
              </a:rPr>
              <a:t>FAT</a:t>
            </a:r>
            <a:r>
              <a:rPr lang="ru-RU" sz="2400" b="1">
                <a:latin typeface="Arno Pro"/>
                <a:cs typeface="Times New Roman" pitchFamily="18" charset="0"/>
              </a:rPr>
              <a:t>32, </a:t>
            </a:r>
            <a:r>
              <a:rPr lang="en-US" sz="2400" b="1">
                <a:latin typeface="Arno Pro"/>
                <a:cs typeface="Times New Roman" pitchFamily="18" charset="0"/>
              </a:rPr>
              <a:t>NTFS</a:t>
            </a:r>
            <a:r>
              <a:rPr lang="ru-RU" sz="2400" b="1">
                <a:latin typeface="Arno Pro"/>
                <a:cs typeface="Times New Roman" pitchFamily="18" charset="0"/>
              </a:rPr>
              <a:t> логически разбивает жесткий диск на кластеры, содержащие по восемь секторов. Таким образом, независимо от информационной емкости жесткого диска размер кластера составляет </a:t>
            </a:r>
            <a:r>
              <a:rPr lang="ru-RU" sz="2400" b="1">
                <a:solidFill>
                  <a:srgbClr val="C00000"/>
                </a:solidFill>
                <a:latin typeface="Arno Pro"/>
                <a:cs typeface="Times New Roman" pitchFamily="18" charset="0"/>
              </a:rPr>
              <a:t>4 Кбайта.</a:t>
            </a:r>
            <a:endParaRPr lang="ru-RU" sz="2400">
              <a:solidFill>
                <a:srgbClr val="C00000"/>
              </a:solidFill>
              <a:latin typeface="Arno Pro"/>
            </a:endParaRPr>
          </a:p>
          <a:p>
            <a:pPr algn="just" eaLnBrk="0" hangingPunct="0"/>
            <a:r>
              <a:rPr lang="ru-RU" sz="2400" b="1">
                <a:latin typeface="Arno Pro"/>
                <a:cs typeface="Times New Roman" pitchFamily="18" charset="0"/>
              </a:rPr>
              <a:t> На жестком диске с файл будет занимать </a:t>
            </a:r>
            <a:r>
              <a:rPr lang="ru-RU" sz="2400" b="1">
                <a:solidFill>
                  <a:srgbClr val="C00000"/>
                </a:solidFill>
                <a:latin typeface="Arno Pro"/>
                <a:cs typeface="Times New Roman" pitchFamily="18" charset="0"/>
              </a:rPr>
              <a:t>один кластер</a:t>
            </a:r>
            <a:r>
              <a:rPr lang="ru-RU" sz="2400" b="1">
                <a:latin typeface="Arno Pro"/>
                <a:cs typeface="Times New Roman" pitchFamily="18" charset="0"/>
              </a:rPr>
              <a:t>, объем которого равен </a:t>
            </a:r>
            <a:r>
              <a:rPr lang="ru-RU" sz="2400" b="1">
                <a:solidFill>
                  <a:srgbClr val="C00000"/>
                </a:solidFill>
                <a:latin typeface="Arno Pro"/>
                <a:cs typeface="Times New Roman" pitchFamily="18" charset="0"/>
              </a:rPr>
              <a:t>4 Кбайта. </a:t>
            </a:r>
            <a:endParaRPr lang="ru-RU" sz="2400">
              <a:solidFill>
                <a:srgbClr val="C00000"/>
              </a:solidFill>
              <a:latin typeface="Arno Pro"/>
            </a:endParaRPr>
          </a:p>
          <a:p>
            <a:pPr algn="just" eaLnBrk="0" hangingPunct="0"/>
            <a:r>
              <a:rPr lang="ru-RU" sz="2400" b="1">
                <a:latin typeface="Arno Pro"/>
                <a:cs typeface="Times New Roman" pitchFamily="18" charset="0"/>
              </a:rPr>
              <a:t> Каждый файл на диске занимает определенное количество секторов (кластеров). Кластеры нумеруются и каталог диска содержит указание на начало файла (содержит номер первого кластера файла). Информация о последовательность кластеров (номера кластеров), в которых хранится файл, содержится в таблице </a:t>
            </a:r>
            <a:r>
              <a:rPr lang="en-US" sz="2400" b="1">
                <a:latin typeface="Arno Pro"/>
                <a:cs typeface="Times New Roman" pitchFamily="18" charset="0"/>
              </a:rPr>
              <a:t>FAT</a:t>
            </a:r>
            <a:r>
              <a:rPr lang="ru-RU" sz="2400" b="1">
                <a:latin typeface="Arno Pro"/>
                <a:cs typeface="Times New Roman" pitchFamily="18" charset="0"/>
              </a:rPr>
              <a:t>. </a:t>
            </a:r>
            <a:endParaRPr lang="ru-RU" sz="2400">
              <a:latin typeface="Arno Pro"/>
            </a:endParaRPr>
          </a:p>
          <a:p>
            <a:pPr eaLnBrk="0" hangingPunct="0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827088" y="549275"/>
            <a:ext cx="6781800" cy="863600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ru-RU">
                <a:solidFill>
                  <a:schemeClr val="tx1">
                    <a:lumMod val="85000"/>
                    <a:lumOff val="15000"/>
                  </a:schemeClr>
                </a:solidFill>
              </a:rPr>
              <a:t>Вопросы: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idx="1"/>
          </p:nvPr>
        </p:nvSpPr>
        <p:spPr>
          <a:xfrm>
            <a:off x="755650" y="2205038"/>
            <a:ext cx="7543800" cy="38862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100" smtClean="0"/>
              <a:t>Что такое «алфавит»? Что такое «мощность алфавита»?</a:t>
            </a:r>
          </a:p>
          <a:p>
            <a:pPr>
              <a:lnSpc>
                <a:spcPct val="80000"/>
              </a:lnSpc>
            </a:pPr>
            <a:r>
              <a:rPr lang="ru-RU" sz="2100" smtClean="0"/>
              <a:t>Как определяется количество информации в сообщении с алфавитной точки зрения?</a:t>
            </a:r>
          </a:p>
          <a:p>
            <a:pPr>
              <a:lnSpc>
                <a:spcPct val="80000"/>
              </a:lnSpc>
            </a:pPr>
            <a:r>
              <a:rPr lang="ru-RU" sz="2100" smtClean="0"/>
              <a:t>Что больше 1 Кбайт или 1000 байт?</a:t>
            </a:r>
          </a:p>
          <a:p>
            <a:pPr>
              <a:lnSpc>
                <a:spcPct val="80000"/>
              </a:lnSpc>
            </a:pPr>
            <a:r>
              <a:rPr lang="ru-RU" sz="2100" smtClean="0"/>
              <a:t>Расположите единицы измерения информации в порядке возрастания:</a:t>
            </a:r>
          </a:p>
          <a:p>
            <a:pPr lvl="1">
              <a:lnSpc>
                <a:spcPct val="80000"/>
              </a:lnSpc>
            </a:pPr>
            <a:r>
              <a:rPr lang="ru-RU" sz="2000" b="1" smtClean="0"/>
              <a:t>Гигабайт; Байт; Мегабайт; Килобайт.</a:t>
            </a:r>
          </a:p>
          <a:p>
            <a:pPr>
              <a:lnSpc>
                <a:spcPct val="80000"/>
              </a:lnSpc>
            </a:pPr>
            <a:r>
              <a:rPr lang="ru-RU" sz="2100" smtClean="0"/>
              <a:t>Сколько информации содержится в сообщении, если для кодирования одного символа использовать 1 байт:</a:t>
            </a:r>
          </a:p>
          <a:p>
            <a:pPr lvl="1">
              <a:lnSpc>
                <a:spcPct val="80000"/>
              </a:lnSpc>
            </a:pPr>
            <a:r>
              <a:rPr lang="ru-RU" sz="2000" smtClean="0"/>
              <a:t>«</a:t>
            </a:r>
            <a:r>
              <a:rPr lang="ru-RU" sz="2000" b="1" smtClean="0"/>
              <a:t>Компьютер – универсальный прибор.</a:t>
            </a:r>
            <a:r>
              <a:rPr lang="ru-RU" sz="2000" smtClean="0"/>
              <a:t>»</a:t>
            </a:r>
          </a:p>
          <a:p>
            <a:pPr lvl="1">
              <a:lnSpc>
                <a:spcPct val="80000"/>
              </a:lnSpc>
              <a:buFont typeface="Wingdings" pitchFamily="2" charset="2"/>
              <a:buNone/>
            </a:pPr>
            <a:endParaRPr lang="ru-RU" sz="20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827088" y="549275"/>
            <a:ext cx="6781800" cy="863600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Задание 1:</a:t>
            </a:r>
            <a:endParaRPr lang="ru-RU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5059" name="Rectangle 3"/>
          <p:cNvSpPr>
            <a:spLocks noGrp="1" noChangeArrowheads="1"/>
          </p:cNvSpPr>
          <p:nvPr>
            <p:ph idx="1"/>
          </p:nvPr>
        </p:nvSpPr>
        <p:spPr>
          <a:xfrm>
            <a:off x="755650" y="2205038"/>
            <a:ext cx="7543800" cy="3886200"/>
          </a:xfrm>
        </p:spPr>
        <p:txBody>
          <a:bodyPr/>
          <a:lstStyle/>
          <a:p>
            <a:pPr indent="457200">
              <a:buFont typeface="Wingdings" pitchFamily="2" charset="2"/>
              <a:buNone/>
            </a:pPr>
            <a:r>
              <a:rPr lang="ru-RU" smtClean="0"/>
              <a:t>Племя Мумбу-Юмбу использует алфавит из букв: </a:t>
            </a:r>
            <a:r>
              <a:rPr lang="el-GR" smtClean="0">
                <a:solidFill>
                  <a:schemeClr val="accent2"/>
                </a:solidFill>
                <a:cs typeface="Arial" pitchFamily="34" charset="0"/>
              </a:rPr>
              <a:t>αβγδεζηθλμξσφψ</a:t>
            </a:r>
            <a:r>
              <a:rPr lang="ru-RU" smtClean="0">
                <a:cs typeface="Arial" pitchFamily="34" charset="0"/>
              </a:rPr>
              <a:t>, </a:t>
            </a:r>
            <a:r>
              <a:rPr lang="ru-RU" smtClean="0">
                <a:solidFill>
                  <a:schemeClr val="accent2"/>
                </a:solidFill>
                <a:cs typeface="Arial" pitchFamily="34" charset="0"/>
              </a:rPr>
              <a:t>точки</a:t>
            </a:r>
            <a:r>
              <a:rPr lang="ru-RU" smtClean="0">
                <a:cs typeface="Arial" pitchFamily="34" charset="0"/>
              </a:rPr>
              <a:t> и для разделения слов используется </a:t>
            </a:r>
            <a:r>
              <a:rPr lang="ru-RU" smtClean="0">
                <a:solidFill>
                  <a:schemeClr val="accent2"/>
                </a:solidFill>
                <a:cs typeface="Arial" pitchFamily="34" charset="0"/>
              </a:rPr>
              <a:t>пробел</a:t>
            </a:r>
            <a:r>
              <a:rPr lang="ru-RU" smtClean="0">
                <a:cs typeface="Arial" pitchFamily="34" charset="0"/>
              </a:rPr>
              <a:t>.</a:t>
            </a:r>
          </a:p>
          <a:p>
            <a:pPr indent="457200">
              <a:buFont typeface="Wingdings" pitchFamily="2" charset="2"/>
              <a:buNone/>
            </a:pPr>
            <a:r>
              <a:rPr lang="ru-RU" smtClean="0">
                <a:cs typeface="Arial" pitchFamily="34" charset="0"/>
              </a:rPr>
              <a:t>Сколько информации несет свод законов племени, если в нем 12 строк и в каждой строке по 20 символов?</a:t>
            </a:r>
            <a:endParaRPr lang="el-GR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827088" y="549275"/>
            <a:ext cx="6781800" cy="863600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Задание 2:</a:t>
            </a:r>
            <a:endParaRPr lang="ru-RU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6083" name="Rectangle 3"/>
          <p:cNvSpPr>
            <a:spLocks noGrp="1" noChangeArrowheads="1"/>
          </p:cNvSpPr>
          <p:nvPr>
            <p:ph idx="1"/>
          </p:nvPr>
        </p:nvSpPr>
        <p:spPr>
          <a:xfrm>
            <a:off x="428625" y="1571625"/>
            <a:ext cx="8229600" cy="4411663"/>
          </a:xfrm>
        </p:spPr>
        <p:txBody>
          <a:bodyPr/>
          <a:lstStyle/>
          <a:p>
            <a:pPr indent="457200">
              <a:buFont typeface="Wingdings" pitchFamily="2" charset="2"/>
              <a:buNone/>
            </a:pPr>
            <a:r>
              <a:rPr lang="ru-RU" smtClean="0"/>
              <a:t>Вычислите какова мощность алфавита, с помощью которого записано сообщение, содержащее 2048 символов, если его объем составляет 1.25 Кбайта.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4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ru-RU" sz="1800"/>
          </a:p>
        </p:txBody>
      </p:sp>
      <p:sp>
        <p:nvSpPr>
          <p:cNvPr id="47107" name="Rectangle 5"/>
          <p:cNvSpPr>
            <a:spLocks noChangeArrowheads="1"/>
          </p:cNvSpPr>
          <p:nvPr/>
        </p:nvSpPr>
        <p:spPr bwMode="auto">
          <a:xfrm>
            <a:off x="3203575" y="2413000"/>
            <a:ext cx="5761038" cy="1458913"/>
          </a:xfrm>
          <a:prstGeom prst="rect">
            <a:avLst/>
          </a:prstGeom>
          <a:solidFill>
            <a:srgbClr val="FFFFCC"/>
          </a:solidFill>
          <a:ln w="76200">
            <a:solidFill>
              <a:srgbClr val="FFFFCC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sz="1800"/>
          </a:p>
        </p:txBody>
      </p:sp>
      <p:sp>
        <p:nvSpPr>
          <p:cNvPr id="47108" name="Rectangle 6"/>
          <p:cNvSpPr>
            <a:spLocks noChangeArrowheads="1"/>
          </p:cNvSpPr>
          <p:nvPr/>
        </p:nvSpPr>
        <p:spPr bwMode="auto">
          <a:xfrm>
            <a:off x="4067175" y="2484438"/>
            <a:ext cx="4681538" cy="487362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just" eaLnBrk="0" hangingPunct="0">
              <a:lnSpc>
                <a:spcPct val="80000"/>
              </a:lnSpc>
            </a:pPr>
            <a:r>
              <a:rPr lang="ru-RU" sz="1800"/>
              <a:t>МОЩНОСТЬ  АЛФАВИТА</a:t>
            </a:r>
            <a:r>
              <a:rPr lang="ru-RU" sz="2400"/>
              <a:t> </a:t>
            </a:r>
            <a:endParaRPr lang="en-US" sz="2400"/>
          </a:p>
          <a:p>
            <a:pPr algn="just" eaLnBrk="0" hangingPunct="0">
              <a:lnSpc>
                <a:spcPct val="80000"/>
              </a:lnSpc>
            </a:pPr>
            <a:r>
              <a:rPr lang="ru-RU" sz="1600" i="1"/>
              <a:t>число  символов  в  алфавите</a:t>
            </a:r>
            <a:r>
              <a:rPr lang="en-US" sz="1600" i="1"/>
              <a:t> </a:t>
            </a:r>
            <a:r>
              <a:rPr lang="ru-RU" sz="1600" i="1"/>
              <a:t>(его  размер)</a:t>
            </a:r>
          </a:p>
        </p:txBody>
      </p:sp>
      <p:sp>
        <p:nvSpPr>
          <p:cNvPr id="47109" name="Rectangle 8"/>
          <p:cNvSpPr>
            <a:spLocks noChangeArrowheads="1"/>
          </p:cNvSpPr>
          <p:nvPr/>
        </p:nvSpPr>
        <p:spPr bwMode="auto">
          <a:xfrm>
            <a:off x="4067175" y="3205163"/>
            <a:ext cx="4752975" cy="625475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just" eaLnBrk="0" hangingPunct="0">
              <a:lnSpc>
                <a:spcPct val="80000"/>
              </a:lnSpc>
            </a:pPr>
            <a:r>
              <a:rPr lang="ru-RU" sz="1600"/>
              <a:t>ИНФОРМАЦИОННЫЙ  ВЕС  СИМВОЛА</a:t>
            </a:r>
          </a:p>
          <a:p>
            <a:pPr algn="just" eaLnBrk="0" hangingPunct="0">
              <a:lnSpc>
                <a:spcPct val="80000"/>
              </a:lnSpc>
            </a:pPr>
            <a:r>
              <a:rPr lang="ru-RU" sz="1400" i="1"/>
              <a:t>количество  информации  в  одном  символе (в битах) </a:t>
            </a:r>
          </a:p>
        </p:txBody>
      </p:sp>
      <p:sp>
        <p:nvSpPr>
          <p:cNvPr id="21510" name="Rectangle 10"/>
          <p:cNvSpPr>
            <a:spLocks noChangeArrowheads="1"/>
          </p:cNvSpPr>
          <p:nvPr/>
        </p:nvSpPr>
        <p:spPr bwMode="auto">
          <a:xfrm>
            <a:off x="323850" y="4213225"/>
            <a:ext cx="2592388" cy="1292225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1">
                <a:lumMod val="75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6000" b="1" dirty="0">
                <a:solidFill>
                  <a:schemeClr val="accent1">
                    <a:lumMod val="75000"/>
                  </a:schemeClr>
                </a:solidFill>
                <a:latin typeface="Arial Narrow" pitchFamily="34" charset="0"/>
              </a:rPr>
              <a:t>I = </a:t>
            </a:r>
            <a:r>
              <a:rPr lang="en-US" sz="6000" b="1" dirty="0" err="1">
                <a:solidFill>
                  <a:schemeClr val="accent1">
                    <a:lumMod val="75000"/>
                  </a:schemeClr>
                </a:solidFill>
                <a:latin typeface="Arial Narrow" pitchFamily="34" charset="0"/>
              </a:rPr>
              <a:t>K·</a:t>
            </a:r>
            <a:r>
              <a:rPr lang="en-US" sz="6000" b="1" dirty="0" err="1">
                <a:solidFill>
                  <a:schemeClr val="accent1">
                    <a:lumMod val="75000"/>
                  </a:schemeClr>
                </a:solidFill>
                <a:latin typeface="Arial Narrow" pitchFamily="34" charset="0"/>
                <a:sym typeface="Symbol" pitchFamily="18" charset="2"/>
              </a:rPr>
              <a:t>i</a:t>
            </a:r>
            <a:endParaRPr lang="ru-RU" sz="6000" b="1" dirty="0">
              <a:solidFill>
                <a:schemeClr val="accent1">
                  <a:lumMod val="75000"/>
                </a:schemeClr>
              </a:solidFill>
              <a:latin typeface="Arial Narrow" pitchFamily="34" charset="0"/>
              <a:sym typeface="Symbol" pitchFamily="18" charset="2"/>
            </a:endParaRPr>
          </a:p>
        </p:txBody>
      </p:sp>
      <p:sp>
        <p:nvSpPr>
          <p:cNvPr id="47111" name="Rectangle 15"/>
          <p:cNvSpPr>
            <a:spLocks noChangeArrowheads="1"/>
          </p:cNvSpPr>
          <p:nvPr/>
        </p:nvSpPr>
        <p:spPr bwMode="auto">
          <a:xfrm>
            <a:off x="250825" y="1000125"/>
            <a:ext cx="8642350" cy="1166813"/>
          </a:xfrm>
          <a:prstGeom prst="rect">
            <a:avLst/>
          </a:prstGeom>
          <a:solidFill>
            <a:srgbClr val="FFFFCC"/>
          </a:solidFill>
          <a:ln w="9525">
            <a:solidFill>
              <a:srgbClr val="FFFFCC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sz="1800"/>
          </a:p>
        </p:txBody>
      </p:sp>
      <p:sp>
        <p:nvSpPr>
          <p:cNvPr id="21512" name="AutoShape 17"/>
          <p:cNvSpPr>
            <a:spLocks noChangeArrowheads="1"/>
          </p:cNvSpPr>
          <p:nvPr/>
        </p:nvSpPr>
        <p:spPr bwMode="auto">
          <a:xfrm>
            <a:off x="323850" y="2484438"/>
            <a:ext cx="2647950" cy="1376362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57150">
            <a:solidFill>
              <a:schemeClr val="accent1">
                <a:lumMod val="75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6000" b="1" dirty="0">
                <a:solidFill>
                  <a:schemeClr val="accent1">
                    <a:lumMod val="75000"/>
                  </a:schemeClr>
                </a:solidFill>
                <a:latin typeface="Arial Narrow" pitchFamily="34" charset="0"/>
              </a:rPr>
              <a:t>2 </a:t>
            </a:r>
            <a:r>
              <a:rPr lang="en-US" sz="6000" b="1" i="1" baseline="42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</a:rPr>
              <a:t>i</a:t>
            </a:r>
            <a:r>
              <a:rPr lang="en-US" sz="6000" b="1" baseline="42000" dirty="0">
                <a:solidFill>
                  <a:schemeClr val="accent1">
                    <a:lumMod val="75000"/>
                  </a:schemeClr>
                </a:solidFill>
                <a:latin typeface="Arial Narrow" pitchFamily="34" charset="0"/>
              </a:rPr>
              <a:t>  </a:t>
            </a:r>
            <a:r>
              <a:rPr lang="en-US" sz="6000" b="1" dirty="0">
                <a:solidFill>
                  <a:schemeClr val="accent1">
                    <a:lumMod val="75000"/>
                  </a:schemeClr>
                </a:solidFill>
                <a:latin typeface="Arial Narrow" pitchFamily="34" charset="0"/>
              </a:rPr>
              <a:t>=  N</a:t>
            </a:r>
            <a:endParaRPr lang="ru-RU" sz="6000" b="1" dirty="0">
              <a:solidFill>
                <a:schemeClr val="accent1">
                  <a:lumMod val="75000"/>
                </a:schemeClr>
              </a:solidFill>
              <a:latin typeface="Arial Narrow" pitchFamily="34" charset="0"/>
            </a:endParaRPr>
          </a:p>
        </p:txBody>
      </p:sp>
      <p:sp>
        <p:nvSpPr>
          <p:cNvPr id="47113" name="Rectangle 18"/>
          <p:cNvSpPr>
            <a:spLocks noChangeArrowheads="1"/>
          </p:cNvSpPr>
          <p:nvPr/>
        </p:nvSpPr>
        <p:spPr bwMode="auto">
          <a:xfrm>
            <a:off x="3203575" y="4141788"/>
            <a:ext cx="5761038" cy="1376362"/>
          </a:xfrm>
          <a:prstGeom prst="rect">
            <a:avLst/>
          </a:prstGeom>
          <a:solidFill>
            <a:srgbClr val="FFFFCC"/>
          </a:solidFill>
          <a:ln w="76200">
            <a:solidFill>
              <a:srgbClr val="FFFFCC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sz="1800"/>
          </a:p>
        </p:txBody>
      </p:sp>
      <p:sp>
        <p:nvSpPr>
          <p:cNvPr id="47114" name="Rectangle 19"/>
          <p:cNvSpPr>
            <a:spLocks noChangeArrowheads="1"/>
          </p:cNvSpPr>
          <p:nvPr/>
        </p:nvSpPr>
        <p:spPr bwMode="auto">
          <a:xfrm>
            <a:off x="4067175" y="4213225"/>
            <a:ext cx="4752975" cy="487363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just" eaLnBrk="0" hangingPunct="0">
              <a:lnSpc>
                <a:spcPct val="80000"/>
              </a:lnSpc>
            </a:pPr>
            <a:r>
              <a:rPr lang="ru-RU" sz="1600"/>
              <a:t>ЧИСЛО  СИМВОЛОВ  В  СООБЩЕНИИ</a:t>
            </a:r>
            <a:endParaRPr lang="ru-RU" sz="1400" i="1"/>
          </a:p>
        </p:txBody>
      </p:sp>
      <p:sp>
        <p:nvSpPr>
          <p:cNvPr id="47115" name="Rectangle 21"/>
          <p:cNvSpPr>
            <a:spLocks noChangeArrowheads="1"/>
          </p:cNvSpPr>
          <p:nvPr/>
        </p:nvSpPr>
        <p:spPr bwMode="auto">
          <a:xfrm>
            <a:off x="4067175" y="4933950"/>
            <a:ext cx="4826000" cy="500063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just" eaLnBrk="0" hangingPunct="0">
              <a:lnSpc>
                <a:spcPct val="80000"/>
              </a:lnSpc>
            </a:pPr>
            <a:r>
              <a:rPr lang="ru-RU" sz="1600"/>
              <a:t>КОЛИЧЕСТВО  ИНФОРМАЦИИ  В  СООБЩЕНИИ</a:t>
            </a:r>
            <a:endParaRPr lang="ru-RU" sz="1400" i="1"/>
          </a:p>
        </p:txBody>
      </p:sp>
      <p:sp>
        <p:nvSpPr>
          <p:cNvPr id="21516" name="Text Box 3"/>
          <p:cNvSpPr txBox="1">
            <a:spLocks noChangeArrowheads="1"/>
          </p:cNvSpPr>
          <p:nvPr/>
        </p:nvSpPr>
        <p:spPr bwMode="auto">
          <a:xfrm>
            <a:off x="323850" y="1071563"/>
            <a:ext cx="8407400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  <a:t>АЛФАВИТНЫЙ  ПОДХОД </a:t>
            </a: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  <a:t>К  ИЗМЕРЕНИЮ  ИНФОРМАЦИИ</a:t>
            </a:r>
          </a:p>
        </p:txBody>
      </p:sp>
      <p:sp>
        <p:nvSpPr>
          <p:cNvPr id="47117" name="Line 33"/>
          <p:cNvSpPr>
            <a:spLocks noChangeShapeType="1"/>
          </p:cNvSpPr>
          <p:nvPr/>
        </p:nvSpPr>
        <p:spPr bwMode="auto">
          <a:xfrm>
            <a:off x="3779838" y="4429125"/>
            <a:ext cx="287337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7118" name="Line 34"/>
          <p:cNvSpPr>
            <a:spLocks noChangeShapeType="1"/>
          </p:cNvSpPr>
          <p:nvPr/>
        </p:nvSpPr>
        <p:spPr bwMode="auto">
          <a:xfrm>
            <a:off x="3779838" y="5149850"/>
            <a:ext cx="287337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7119" name="Line 35"/>
          <p:cNvSpPr>
            <a:spLocks noChangeShapeType="1"/>
          </p:cNvSpPr>
          <p:nvPr/>
        </p:nvSpPr>
        <p:spPr bwMode="auto">
          <a:xfrm>
            <a:off x="3779838" y="3565525"/>
            <a:ext cx="287337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7120" name="Line 36"/>
          <p:cNvSpPr>
            <a:spLocks noChangeShapeType="1"/>
          </p:cNvSpPr>
          <p:nvPr/>
        </p:nvSpPr>
        <p:spPr bwMode="auto">
          <a:xfrm>
            <a:off x="3779838" y="2700338"/>
            <a:ext cx="287337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523" name="Rectangle 7"/>
          <p:cNvSpPr>
            <a:spLocks noChangeArrowheads="1"/>
          </p:cNvSpPr>
          <p:nvPr/>
        </p:nvSpPr>
        <p:spPr bwMode="auto">
          <a:xfrm>
            <a:off x="3276600" y="2484438"/>
            <a:ext cx="528638" cy="488950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3200" b="1" dirty="0">
                <a:solidFill>
                  <a:schemeClr val="accent1">
                    <a:lumMod val="75000"/>
                  </a:schemeClr>
                </a:solidFill>
              </a:rPr>
              <a:t>N</a:t>
            </a:r>
            <a:endParaRPr lang="ru-RU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1524" name="Rectangle 11"/>
          <p:cNvSpPr>
            <a:spLocks noChangeArrowheads="1"/>
          </p:cNvSpPr>
          <p:nvPr/>
        </p:nvSpPr>
        <p:spPr bwMode="auto">
          <a:xfrm>
            <a:off x="3276600" y="3276600"/>
            <a:ext cx="530225" cy="501650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3200" b="1" i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</a:rPr>
              <a:t>i</a:t>
            </a:r>
            <a:endParaRPr lang="ru-RU" sz="3200" b="1" i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</a:endParaRPr>
          </a:p>
        </p:txBody>
      </p:sp>
      <p:sp>
        <p:nvSpPr>
          <p:cNvPr id="21525" name="Rectangle 20"/>
          <p:cNvSpPr>
            <a:spLocks noChangeArrowheads="1"/>
          </p:cNvSpPr>
          <p:nvPr/>
        </p:nvSpPr>
        <p:spPr bwMode="auto">
          <a:xfrm>
            <a:off x="3276600" y="4213225"/>
            <a:ext cx="528638" cy="488950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3200" b="1" dirty="0">
                <a:solidFill>
                  <a:schemeClr val="accent1">
                    <a:lumMod val="75000"/>
                  </a:schemeClr>
                </a:solidFill>
              </a:rPr>
              <a:t>K</a:t>
            </a:r>
            <a:endParaRPr lang="ru-RU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1526" name="Rectangle 22"/>
          <p:cNvSpPr>
            <a:spLocks noChangeArrowheads="1"/>
          </p:cNvSpPr>
          <p:nvPr/>
        </p:nvSpPr>
        <p:spPr bwMode="auto">
          <a:xfrm>
            <a:off x="3276600" y="4933950"/>
            <a:ext cx="530225" cy="501650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</a:rPr>
              <a:t>I</a:t>
            </a:r>
            <a:endParaRPr lang="ru-RU" sz="3200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Другая 5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990099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1419</TotalTime>
  <Words>2162</Words>
  <Application>Microsoft Office PowerPoint</Application>
  <PresentationFormat>Экран (4:3)</PresentationFormat>
  <Paragraphs>356</Paragraphs>
  <Slides>38</Slides>
  <Notes>37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38</vt:i4>
      </vt:variant>
    </vt:vector>
  </HeadingPairs>
  <TitlesOfParts>
    <vt:vector size="52" baseType="lpstr">
      <vt:lpstr>Arial</vt:lpstr>
      <vt:lpstr>Impact</vt:lpstr>
      <vt:lpstr>Times New Roman</vt:lpstr>
      <vt:lpstr>Calibri</vt:lpstr>
      <vt:lpstr>Batang</vt:lpstr>
      <vt:lpstr>Arno Pro Subhead</vt:lpstr>
      <vt:lpstr>Wingdings</vt:lpstr>
      <vt:lpstr>Arno Pro Smbd SmText</vt:lpstr>
      <vt:lpstr>Wingdings 3</vt:lpstr>
      <vt:lpstr>Bookman Old Style</vt:lpstr>
      <vt:lpstr>Arno Pro</vt:lpstr>
      <vt:lpstr>Arial Narrow</vt:lpstr>
      <vt:lpstr>Symbol</vt:lpstr>
      <vt:lpstr>NewsPrint</vt:lpstr>
      <vt:lpstr>Количество информации   Как измерить информацию?</vt:lpstr>
      <vt:lpstr>Презентация PowerPoint</vt:lpstr>
      <vt:lpstr>Алфавитный подход  к измерению информации</vt:lpstr>
      <vt:lpstr>Презентация PowerPoint</vt:lpstr>
      <vt:lpstr>Алфавит и его мощность</vt:lpstr>
      <vt:lpstr>Презентация PowerPoint</vt:lpstr>
      <vt:lpstr>Информационный вес символа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Задание:</vt:lpstr>
      <vt:lpstr>Презентация PowerPoint</vt:lpstr>
      <vt:lpstr>Презентация PowerPoint</vt:lpstr>
      <vt:lpstr>Алфавит и его мощность</vt:lpstr>
      <vt:lpstr>Сколько информации несет один символ в русском языке</vt:lpstr>
      <vt:lpstr>Количество информации  в тексте</vt:lpstr>
      <vt:lpstr>Двоичный алфавит</vt:lpstr>
      <vt:lpstr>Презентация PowerPoint</vt:lpstr>
      <vt:lpstr>Достаточный алфавит</vt:lpstr>
      <vt:lpstr>Количество информации в тексте</vt:lpstr>
      <vt:lpstr>Презентация PowerPoint</vt:lpstr>
      <vt:lpstr>Более крупные единицы информации</vt:lpstr>
      <vt:lpstr>Скорость передачи информации</vt:lpstr>
      <vt:lpstr>Задачи:</vt:lpstr>
      <vt:lpstr>Задачи:</vt:lpstr>
      <vt:lpstr>Презентация PowerPoint</vt:lpstr>
      <vt:lpstr>Вопросы:</vt:lpstr>
      <vt:lpstr>Задание 1:</vt:lpstr>
      <vt:lpstr>Задание 2: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Алфавитный подход к измерению информации</dc:title>
  <dc:creator>Учитель</dc:creator>
  <cp:lastModifiedBy>teacher</cp:lastModifiedBy>
  <cp:revision>98</cp:revision>
  <dcterms:created xsi:type="dcterms:W3CDTF">2008-10-13T15:55:02Z</dcterms:created>
  <dcterms:modified xsi:type="dcterms:W3CDTF">2011-09-21T03:43:03Z</dcterms:modified>
</cp:coreProperties>
</file>