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764" r:id="rId2"/>
    <p:sldMasterId id="2147483744" r:id="rId3"/>
  </p:sldMasterIdLst>
  <p:notesMasterIdLst>
    <p:notesMasterId r:id="rId36"/>
  </p:notesMasterIdLst>
  <p:handoutMasterIdLst>
    <p:handoutMasterId r:id="rId37"/>
  </p:handoutMasterIdLst>
  <p:sldIdLst>
    <p:sldId id="256" r:id="rId4"/>
    <p:sldId id="281" r:id="rId5"/>
    <p:sldId id="286" r:id="rId6"/>
    <p:sldId id="271" r:id="rId7"/>
    <p:sldId id="292" r:id="rId8"/>
    <p:sldId id="293" r:id="rId9"/>
    <p:sldId id="312" r:id="rId10"/>
    <p:sldId id="294" r:id="rId11"/>
    <p:sldId id="295" r:id="rId12"/>
    <p:sldId id="296" r:id="rId13"/>
    <p:sldId id="297" r:id="rId14"/>
    <p:sldId id="298" r:id="rId15"/>
    <p:sldId id="313" r:id="rId16"/>
    <p:sldId id="314" r:id="rId17"/>
    <p:sldId id="320" r:id="rId18"/>
    <p:sldId id="316" r:id="rId19"/>
    <p:sldId id="315" r:id="rId20"/>
    <p:sldId id="278" r:id="rId21"/>
    <p:sldId id="319" r:id="rId22"/>
    <p:sldId id="277" r:id="rId23"/>
    <p:sldId id="301" r:id="rId24"/>
    <p:sldId id="302" r:id="rId25"/>
    <p:sldId id="306" r:id="rId26"/>
    <p:sldId id="307" r:id="rId27"/>
    <p:sldId id="279" r:id="rId28"/>
    <p:sldId id="308" r:id="rId29"/>
    <p:sldId id="309" r:id="rId30"/>
    <p:sldId id="283" r:id="rId31"/>
    <p:sldId id="284" r:id="rId32"/>
    <p:sldId id="282" r:id="rId33"/>
    <p:sldId id="310" r:id="rId34"/>
    <p:sldId id="285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B2C6E0"/>
    <a:srgbClr val="A5BCDB"/>
    <a:srgbClr val="FF9900"/>
    <a:srgbClr val="9900CC"/>
    <a:srgbClr val="CC00FF"/>
    <a:srgbClr val="FF0066"/>
    <a:srgbClr val="FFCC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759" autoAdjust="0"/>
    <p:restoredTop sz="90929"/>
  </p:normalViewPr>
  <p:slideViewPr>
    <p:cSldViewPr>
      <p:cViewPr varScale="1">
        <p:scale>
          <a:sx n="62" d="100"/>
          <a:sy n="62" d="100"/>
        </p:scale>
        <p:origin x="-86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20"/>
    </p:cViewPr>
  </p:sorterViewPr>
  <p:notesViewPr>
    <p:cSldViewPr>
      <p:cViewPr varScale="1">
        <p:scale>
          <a:sx n="32" d="100"/>
          <a:sy n="32" d="100"/>
        </p:scale>
        <p:origin x="-1200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ru-RU"/>
              <a:t>Щербинина М.В.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r>
              <a:rPr lang="ru-RU"/>
              <a:t>Системы счиления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fld id="{E60C0805-20F8-42D1-B9F9-5AD103843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42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charset="0"/>
              </a:defRPr>
            </a:lvl1pPr>
          </a:lstStyle>
          <a:p>
            <a:pPr>
              <a:defRPr/>
            </a:pPr>
            <a:fld id="{758B3FE3-1986-4509-AAF5-038A269E7D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B8DCF-5412-4546-A894-7A0604E5518A}" type="slidenum">
              <a:rPr lang="ru-RU" smtClean="0">
                <a:latin typeface="Times New Roman" pitchFamily="18" charset="0"/>
              </a:rPr>
              <a:pPr/>
              <a:t>1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4CB083-7E9F-41D5-B404-89CC6821B0E7}" type="slidenum">
              <a:rPr lang="ru-RU" smtClean="0">
                <a:latin typeface="Times New Roman" pitchFamily="18" charset="0"/>
              </a:rPr>
              <a:pPr/>
              <a:t>16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4313" y="458788"/>
            <a:ext cx="357187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71500" y="285750"/>
            <a:ext cx="8429625" cy="178593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071538" y="785794"/>
            <a:ext cx="7786742" cy="1143000"/>
          </a:xfrm>
        </p:spPr>
        <p:txBody>
          <a:bodyPr/>
          <a:lstStyle>
            <a:lvl1pPr>
              <a:defRPr sz="36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/>
              <a:t>Щелчок правит 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00" y="2590800"/>
            <a:ext cx="6172200" cy="3352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CBED5A4-D320-4EE6-9071-1973064BAB78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014EECA-9BBA-48F0-AE54-874D23D99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73B8BD7-BA96-45F1-BC57-09E78D026F40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11A9C1D-FE9E-47B1-9A26-538B225B8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1B51DA1-B08D-4D27-B36C-BF896A31BEB0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A701440-285C-48C4-8533-4B97B970D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C532892-842C-4FA7-A6D8-B04A0CBB32B8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15681AD-C079-40FC-819E-89E4C7BDC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6B2A9B7-6DFC-4AD5-9166-30C955140031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2FBEBB7-0148-40E1-AEC4-431A116A9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9489727-3336-49AD-B8CF-D9E826575726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A7E7F3-766A-4C7E-BA27-4EF688CBF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E18F4C4-E26A-480A-BDA2-950BA5CFC9D1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4A7ED98-D45B-4881-A4A5-E41C0BDD92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9715070-0D4E-4075-ADAD-372872CB4471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780C65E-CE7E-4D06-8A8C-9D08E4192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3200" y="2590800"/>
            <a:ext cx="6172200" cy="3352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DD6D645-5653-4256-AB42-CE87EEFF3AE9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D758A1D-A359-4581-A60B-ECD157C4AF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48500" y="1257300"/>
            <a:ext cx="1866900" cy="4686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7800" y="1257300"/>
            <a:ext cx="5448300" cy="4686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983C1D6-2594-4647-AE3C-C2C9C8F41BF9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A5BFAA9-4DF1-4445-9D5A-F5526791A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25730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A422B95-120F-4873-9F80-50E7170C0153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70AC8EA-8981-4679-9357-6192A4E80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25730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6DD4E21-0ED2-4B02-BF48-4A13BD565CB6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95E3AB4-0E72-4DB2-BEC3-8343C5308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2326801-8675-45D1-8D60-2819A889F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14313" y="458788"/>
            <a:ext cx="357187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71500" y="285750"/>
            <a:ext cx="8429625" cy="178593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071538" y="785794"/>
            <a:ext cx="7786742" cy="1143000"/>
          </a:xfrm>
        </p:spPr>
        <p:txBody>
          <a:bodyPr/>
          <a:lstStyle>
            <a:lvl1pPr>
              <a:defRPr sz="36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/>
              <a:t>Щелчок правит образец заголовка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00" y="2590800"/>
            <a:ext cx="6172200" cy="3352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554CE74-E31B-4A2F-A356-12EE61F4DF31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6ED52AA-3A66-428D-89FF-5B0C42B78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BA4F84D-E059-44DA-973E-9BDAD676D3FA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B77AEF8-5D35-4C47-8A82-9260FAC721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7990DE9-E607-48BF-AFE9-47D5C69717D4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F9D4D52-E900-4DCD-8B87-944BF9089C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51D89FD-4872-490A-B25B-59D7190C5DC8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F7857E-6817-4027-9F70-83DC0F55DE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F2C72C9-C024-4E80-B110-464AAB309574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4AF131A-11B1-4759-A297-C830E3512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8C61A33-2859-48D8-9B6E-E6A1D3D089A5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36EB9D9-116C-455C-83FC-6BAE7B85B2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F8458ED-DB4E-4BC4-871E-82FE35790B07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2AF5B2C-E818-4CC8-B0D3-0C7AC8D6B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24C6710-AD09-408F-A460-29B3CE8DA269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041FC7A-6AC0-45BB-A43A-97386ECBC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3200" y="2590800"/>
            <a:ext cx="6172200" cy="3352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1CAAF50-A77C-46C4-B115-ED7CD6FCEAE9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58D28F9-5BCC-43F3-B406-065F1045A0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48500" y="1257300"/>
            <a:ext cx="1866900" cy="4686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7800" y="1257300"/>
            <a:ext cx="5448300" cy="4686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B862373-9121-482F-98FC-F9FF04C511E5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138D11A-39AE-4C5E-8669-B6695315D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28586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3143240" y="2571744"/>
            <a:ext cx="6172200" cy="3352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ru-RU" noProof="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C2667D3-0F65-40F9-9643-129F38D2B72E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84A899F-B2AF-4BB6-B1E1-B10FDC424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25730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1D81E7B-4526-45D9-8071-E062C1B9560D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F34A07-EDDE-43E7-8791-B1A00AD15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25730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5767A0A-1057-42CA-BDD4-93EE3AD1A968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1001C17-4C20-4977-A2FD-2FB146037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4FA947F-DC72-477B-A72D-9695AA9530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214313" y="458788"/>
            <a:ext cx="285750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428625" y="214313"/>
            <a:ext cx="357188" cy="29289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14375" y="285750"/>
            <a:ext cx="7643813" cy="6429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14313" y="458788"/>
            <a:ext cx="357187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71500" y="285750"/>
            <a:ext cx="8429625" cy="178593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071538" y="785794"/>
            <a:ext cx="7786742" cy="1143000"/>
          </a:xfrm>
        </p:spPr>
        <p:txBody>
          <a:bodyPr/>
          <a:lstStyle>
            <a:lvl1pPr>
              <a:defRPr sz="36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/>
              <a:t>Щелчок правит образец заголовка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214313" y="458788"/>
            <a:ext cx="285750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428625" y="214313"/>
            <a:ext cx="357188" cy="29289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14375" y="285750"/>
            <a:ext cx="7643813" cy="6429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214313" y="458788"/>
            <a:ext cx="285750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 userDrawn="1"/>
        </p:nvSpPr>
        <p:spPr bwMode="auto">
          <a:xfrm>
            <a:off x="428625" y="214313"/>
            <a:ext cx="357188" cy="29289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14375" y="285750"/>
            <a:ext cx="7643813" cy="6429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43200" y="2590800"/>
            <a:ext cx="6172200" cy="3352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19DD518-E907-4C5C-90BC-57F65AEC1F2B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C06CC9B-2C9A-44F5-9749-03F3AE1763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DDF11A8-C451-4C81-849D-227BA4E4F02E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ED1A860-4F7D-442E-90C1-926FF0CCB8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20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8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800">
                <a:solidFill>
                  <a:schemeClr val="bg2">
                    <a:lumMod val="1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D621DD1-60CE-4328-9F6F-0FE1826EF3E7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A6E5A30-7233-4B09-B887-645F29C6C8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3561134-6EFB-4757-81C6-018A80757EE7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DABA69D-21A4-4943-BDC3-BBDFCD757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B8DDFC1-63F7-4DED-86F3-CAA5EDF8BFB1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63EB745-AD2D-44A0-92BC-049C6E7D6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8D233A6-2BA5-475A-8522-DFFA7F4111B2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3A4087B-B18C-4111-BDFE-61B6FAB00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AB80F34-A5F9-425C-80D7-F9F4519659CF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06954D0-11A7-46A5-B8E3-FCE62B709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98E6B6A-F475-4E12-A5EE-D74D26408FEE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2EFAFB8-08C0-4B7A-A017-C15BF9005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3200" y="2590800"/>
            <a:ext cx="6172200" cy="3352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B5F671A-28F2-4469-B8B3-01BB857EDCE5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9E66412-A0AC-43F4-9614-503AC0459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48500" y="1257300"/>
            <a:ext cx="1866900" cy="4686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7800" y="1257300"/>
            <a:ext cx="5448300" cy="46863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D28313D-B185-40ED-8F18-55F1A27AAF16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C2A4779-B64A-4E80-9F9B-3B9BDA369E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28586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3143240" y="2571744"/>
            <a:ext cx="6172200" cy="3352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endParaRPr lang="ru-RU" noProof="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D8EAE6E-75A4-47F2-9B1B-91A0D94C3A57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5E3858E-EC98-4C2C-A839-AE3EF920EC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25730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86EAF24-3FF3-4F11-8B4E-37EB40B9F6EE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8C61937-9630-4730-B38B-36A714713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800" y="1257300"/>
            <a:ext cx="6324600" cy="11049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27432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05500" y="2590800"/>
            <a:ext cx="3009900" cy="335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F57679-AFDB-4584-BAC7-BA835B06D5C4}" type="datetime1">
              <a:rPr lang="ru-RU"/>
              <a:pPr>
                <a:defRPr/>
              </a:pPr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105400" y="6400800"/>
            <a:ext cx="2895600" cy="455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75F9BEB-2C68-4ABE-9D67-1EC5BDB07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8382000" y="6400800"/>
            <a:ext cx="304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D14C927-D58D-4707-A39F-AD3307D53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357188" y="458788"/>
            <a:ext cx="828675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85813" y="0"/>
            <a:ext cx="785812" cy="2928938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428750" y="285750"/>
            <a:ext cx="6929438" cy="137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71625" y="500063"/>
            <a:ext cx="63246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  <p:sldLayoutId id="2147484187" r:id="rId12"/>
    <p:sldLayoutId id="2147484188" r:id="rId13"/>
    <p:sldLayoutId id="2147484189" r:id="rId14"/>
    <p:sldLayoutId id="2147484190" r:id="rId15"/>
    <p:sldLayoutId id="2147484191" r:id="rId16"/>
    <p:sldLayoutId id="2147484192" r:id="rId17"/>
    <p:sldLayoutId id="2147484193" r:id="rId18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&lt;"/>
        <a:defRPr kumimoji="1"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214313" y="458788"/>
            <a:ext cx="357187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00063" y="0"/>
            <a:ext cx="785812" cy="2928938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071563" y="285750"/>
            <a:ext cx="6929437" cy="137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71625" y="500063"/>
            <a:ext cx="63246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  <p:sldLayoutId id="2147484208" r:id="rId15"/>
    <p:sldLayoutId id="2147484209" r:id="rId16"/>
    <p:sldLayoutId id="2147484210" r:id="rId17"/>
    <p:sldLayoutId id="2147484211" r:id="rId18"/>
    <p:sldLayoutId id="2147484212" r:id="rId19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&lt;"/>
        <a:defRPr kumimoji="1"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 userDrawn="1"/>
        </p:nvSpPr>
        <p:spPr bwMode="auto">
          <a:xfrm>
            <a:off x="214313" y="458788"/>
            <a:ext cx="285750" cy="63992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 userDrawn="1"/>
        </p:nvSpPr>
        <p:spPr bwMode="auto">
          <a:xfrm>
            <a:off x="428625" y="214313"/>
            <a:ext cx="357188" cy="29289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14375" y="285750"/>
            <a:ext cx="7643813" cy="642938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71625" y="500063"/>
            <a:ext cx="63246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  <p:sldLayoutId id="2147484224" r:id="rId12"/>
    <p:sldLayoutId id="2147484225" r:id="rId13"/>
    <p:sldLayoutId id="2147484226" r:id="rId14"/>
    <p:sldLayoutId id="2147484227" r:id="rId15"/>
    <p:sldLayoutId id="2147484228" r:id="rId16"/>
    <p:sldLayoutId id="2147484229" r:id="rId17"/>
    <p:sldLayoutId id="2147484230" r:id="rId18"/>
    <p:sldLayoutId id="2147484231" r:id="rId1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utoUpdateAnimBg="0"/>
    </p:bld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Monotype Sort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&lt;"/>
        <a:defRPr kumimoji="1"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071563" y="785813"/>
            <a:ext cx="7786687" cy="1143000"/>
          </a:xfrm>
        </p:spPr>
        <p:txBody>
          <a:bodyPr/>
          <a:lstStyle/>
          <a:p>
            <a:pPr>
              <a:defRPr/>
            </a:pPr>
            <a:r>
              <a:rPr lang="ru-RU" sz="5400" dirty="0" smtClean="0"/>
              <a:t>Системы счисления</a:t>
            </a:r>
          </a:p>
        </p:txBody>
      </p:sp>
      <p:pic>
        <p:nvPicPr>
          <p:cNvPr id="61443" name="Picture 5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3571875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6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2286000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7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286000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8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2286000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9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3225" y="230346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Picture 10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3571875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9" name="Picture 11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364331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0" name="Picture 12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364331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1" name="Picture 13" descr="j02929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75" y="364331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428750" y="4857750"/>
            <a:ext cx="6186488" cy="24209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  <a:defRPr/>
            </a:pPr>
            <a:r>
              <a:rPr lang="ru-RU" sz="4700" kern="0" dirty="0">
                <a:solidFill>
                  <a:schemeClr val="folHlink"/>
                </a:solidFill>
                <a:latin typeface="+mn-lt"/>
              </a:rPr>
              <a:t>1001</a:t>
            </a:r>
            <a:r>
              <a:rPr lang="ru-RU" sz="4700" kern="0" baseline="-25000" dirty="0">
                <a:solidFill>
                  <a:schemeClr val="folHlink"/>
                </a:solidFill>
                <a:latin typeface="+mn-lt"/>
              </a:rPr>
              <a:t>2	</a:t>
            </a:r>
            <a:r>
              <a:rPr lang="ru-RU" sz="4700" kern="0" dirty="0">
                <a:solidFill>
                  <a:schemeClr val="folHlink"/>
                </a:solidFill>
                <a:latin typeface="+mn-lt"/>
              </a:rPr>
              <a:t>	11</a:t>
            </a:r>
            <a:r>
              <a:rPr lang="ru-RU" sz="4700" kern="0" baseline="-25000" dirty="0">
                <a:solidFill>
                  <a:schemeClr val="folHlink"/>
                </a:solidFill>
                <a:latin typeface="+mn-lt"/>
              </a:rPr>
              <a:t>8	</a:t>
            </a:r>
            <a:r>
              <a:rPr lang="ru-RU" sz="4700" kern="0" dirty="0">
                <a:solidFill>
                  <a:schemeClr val="folHlink"/>
                </a:solidFill>
                <a:latin typeface="+mn-lt"/>
              </a:rPr>
              <a:t>	9</a:t>
            </a:r>
            <a:r>
              <a:rPr lang="ru-RU" sz="4700" kern="0" baseline="-25000" dirty="0">
                <a:solidFill>
                  <a:schemeClr val="folHlink"/>
                </a:solidFill>
                <a:latin typeface="+mn-lt"/>
              </a:rPr>
              <a:t>10</a:t>
            </a:r>
          </a:p>
          <a:p>
            <a:pPr marL="609600" indent="-60960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  <a:defRPr/>
            </a:pPr>
            <a:r>
              <a:rPr lang="ru-RU" sz="2100" i="1" kern="0" baseline="-25000" dirty="0">
                <a:solidFill>
                  <a:schemeClr val="folHlink"/>
                </a:solidFill>
                <a:latin typeface="+mn-lt"/>
              </a:rPr>
              <a:t>Двоичная</a:t>
            </a:r>
            <a:r>
              <a:rPr lang="ru-RU" sz="2100" kern="0" baseline="-25000" dirty="0">
                <a:solidFill>
                  <a:schemeClr val="folHlink"/>
                </a:solidFill>
                <a:latin typeface="+mn-lt"/>
              </a:rPr>
              <a:t>		                 </a:t>
            </a:r>
            <a:r>
              <a:rPr lang="ru-RU" sz="2100" i="1" kern="0" baseline="-25000" dirty="0">
                <a:solidFill>
                  <a:schemeClr val="folHlink"/>
                </a:solidFill>
                <a:latin typeface="+mn-lt"/>
              </a:rPr>
              <a:t>Восьмеричная</a:t>
            </a:r>
            <a:r>
              <a:rPr lang="ru-RU" sz="2100" kern="0" baseline="-25000" dirty="0">
                <a:solidFill>
                  <a:schemeClr val="folHlink"/>
                </a:solidFill>
                <a:latin typeface="+mn-lt"/>
              </a:rPr>
              <a:t> 	</a:t>
            </a:r>
            <a:r>
              <a:rPr lang="ru-RU" sz="2100" i="1" kern="0" baseline="-25000" dirty="0">
                <a:solidFill>
                  <a:schemeClr val="folHlink"/>
                </a:solidFill>
                <a:latin typeface="+mn-lt"/>
              </a:rPr>
              <a:t>Десятичная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C5845FB-0968-469D-B6CF-5B7F1373D31B}" type="slidenum">
              <a:rPr lang="ru-RU" smtClean="0">
                <a:latin typeface="Arial" pitchFamily="34" charset="0"/>
              </a:rPr>
              <a:pPr/>
              <a:t>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514600" y="2590800"/>
            <a:ext cx="4495800" cy="3352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endParaRPr lang="ru-RU" sz="2400" smtClean="0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1214438" y="257175"/>
            <a:ext cx="7391400" cy="957263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 cap="sq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«ЛОМАЕМ» голову</a:t>
            </a:r>
            <a:r>
              <a:rPr lang="ru-RU" dirty="0">
                <a:latin typeface="Arial" charset="0"/>
              </a:rPr>
              <a:t/>
            </a:r>
            <a:br>
              <a:rPr lang="ru-RU" dirty="0">
                <a:latin typeface="Arial" charset="0"/>
              </a:rPr>
            </a:br>
            <a:r>
              <a:rPr lang="ru-RU" sz="1200" dirty="0">
                <a:latin typeface="Arial" charset="0"/>
              </a:rPr>
              <a:t/>
            </a:r>
            <a:br>
              <a:rPr lang="ru-RU" sz="1200" dirty="0">
                <a:latin typeface="Arial" charset="0"/>
              </a:rPr>
            </a:br>
            <a:r>
              <a:rPr lang="ru-RU" sz="2000" b="1" i="1" dirty="0">
                <a:latin typeface="Arial" charset="0"/>
              </a:rPr>
              <a:t>Прочитайте стихотворение А.Н.Старикова:</a:t>
            </a:r>
            <a:endParaRPr lang="ru-RU" sz="1800" dirty="0">
              <a:latin typeface="Arial" charset="0"/>
            </a:endParaRP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1447800" y="1214438"/>
            <a:ext cx="6324600" cy="5570537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Ей было 1100 лет,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Она в 101-й класс ходила,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В портфеле по 100 книг носила -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Все это правда, а не бред.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Когда, пыля десятком ног,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Она шагала по дороге,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За ней всегда бежал щенок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С одним хвостом, зато 100-ногий.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Она ловила каждый звук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Своими 10-ю ушами,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И 10 загорелых рук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Портфель и поводок держали.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И 10 темно-синих глаз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Рассматривали мир привычно…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Но станет все совсем обычным,</a:t>
            </a:r>
          </a:p>
          <a:p>
            <a:pPr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Когда поймете наш рассказ.</a:t>
            </a:r>
          </a:p>
          <a:p>
            <a:pPr>
              <a:spcBef>
                <a:spcPct val="50000"/>
              </a:spcBef>
              <a:defRPr/>
            </a:pPr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Поняли ли вы рассказ поэта?</a:t>
            </a:r>
            <a:endParaRPr kumimoji="0" lang="ru-RU" b="1" i="1" dirty="0">
              <a:solidFill>
                <a:schemeClr val="bg2">
                  <a:lumMod val="25000"/>
                </a:schemeClr>
              </a:solidFill>
              <a:latin typeface="Times New Roman" charset="0"/>
            </a:endParaRPr>
          </a:p>
        </p:txBody>
      </p:sp>
      <p:pic>
        <p:nvPicPr>
          <p:cNvPr id="62470" name="Picture 9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48400" y="2900363"/>
            <a:ext cx="2628900" cy="2238375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 smtClean="0"/>
              <a:t>Система счисления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7313" y="3071813"/>
            <a:ext cx="7558087" cy="301466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446088" algn="just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Для записи информации о количестве объектов используются числа. Числа записываются с помощью набора специальных символов.</a:t>
            </a:r>
            <a:endParaRPr lang="ru-RU" u="sng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446088" algn="just">
              <a:buFont typeface="Wingdings" pitchFamily="2" charset="2"/>
              <a:buNone/>
              <a:defRPr/>
            </a:pPr>
            <a:r>
              <a:rPr lang="ru-RU" u="sng" dirty="0" smtClean="0">
                <a:solidFill>
                  <a:schemeClr val="bg2">
                    <a:lumMod val="25000"/>
                  </a:schemeClr>
                </a:solidFill>
              </a:rPr>
              <a:t>Система счисления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— способ записи чисел с помощью набора специальных знаков, называемых цифрами.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C931A1E1-BA05-466E-987A-A3E3CC4CCB90}" type="slidenum">
              <a:rPr lang="ru-RU" smtClean="0">
                <a:latin typeface="Arial" pitchFamily="34" charset="0"/>
              </a:rPr>
              <a:pPr/>
              <a:t>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25" y="357188"/>
            <a:ext cx="6324600" cy="1104900"/>
          </a:xfrm>
        </p:spPr>
        <p:txBody>
          <a:bodyPr/>
          <a:lstStyle/>
          <a:p>
            <a:pPr algn="ctr">
              <a:defRPr/>
            </a:pPr>
            <a:r>
              <a:rPr lang="ru-RU" sz="3600" dirty="0" smtClean="0"/>
              <a:t>Позиционные</a:t>
            </a:r>
            <a:br>
              <a:rPr lang="ru-RU" sz="3600" dirty="0" smtClean="0"/>
            </a:br>
            <a:r>
              <a:rPr lang="ru-RU" sz="3600" dirty="0" smtClean="0"/>
              <a:t> системы счисления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75" y="2743200"/>
            <a:ext cx="7643813" cy="4114800"/>
          </a:xfrm>
        </p:spPr>
        <p:txBody>
          <a:bodyPr/>
          <a:lstStyle/>
          <a:p>
            <a:pPr marL="0" indent="442913" algn="just">
              <a:buFont typeface="Monotype Sorts" pitchFamily="2" charset="2"/>
              <a:buNone/>
              <a:defRPr/>
            </a:pPr>
            <a:r>
              <a:rPr lang="ru-RU" sz="2400" dirty="0" smtClean="0"/>
              <a:t>В </a:t>
            </a:r>
            <a:r>
              <a:rPr lang="ru-RU" sz="2400" b="1" i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позиционных системах</a:t>
            </a:r>
            <a:r>
              <a:rPr lang="ru-RU" sz="2400" b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 </a:t>
            </a:r>
            <a:r>
              <a:rPr lang="ru-RU" sz="2400" b="1" i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счисления</a:t>
            </a:r>
            <a:r>
              <a:rPr lang="ru-RU" sz="2400" dirty="0" smtClean="0"/>
              <a:t> количественное значение цифры зависит от ее позиции в числе.</a:t>
            </a:r>
          </a:p>
          <a:p>
            <a:pPr marL="0" indent="442913" algn="just">
              <a:buFont typeface="Monotype Sorts" pitchFamily="2" charset="2"/>
              <a:buNone/>
              <a:defRPr/>
            </a:pPr>
            <a:r>
              <a:rPr lang="ru-RU" sz="2400" dirty="0" smtClean="0"/>
              <a:t>Позиция цифры в числе называется </a:t>
            </a:r>
            <a:r>
              <a:rPr lang="ru-RU" sz="2400" b="1" i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разрядом</a:t>
            </a:r>
            <a:r>
              <a:rPr lang="ru-RU" sz="2400" b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.</a:t>
            </a:r>
          </a:p>
          <a:p>
            <a:pPr marL="0" indent="442913" algn="just">
              <a:buFont typeface="Monotype Sorts" pitchFamily="2" charset="2"/>
              <a:buNone/>
              <a:defRPr/>
            </a:pPr>
            <a:r>
              <a:rPr lang="ru-RU" sz="2400" dirty="0" smtClean="0"/>
              <a:t>Каждая позиционная СС имеет определенный </a:t>
            </a:r>
            <a:r>
              <a:rPr lang="ru-RU" sz="2400" b="1" i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алфавит цифр</a:t>
            </a:r>
          </a:p>
          <a:p>
            <a:pPr marL="0" indent="442913" algn="just">
              <a:buFont typeface="Monotype Sorts" pitchFamily="2" charset="2"/>
              <a:buNone/>
              <a:defRPr/>
            </a:pPr>
            <a:r>
              <a:rPr lang="ru-RU" sz="2400" dirty="0" smtClean="0"/>
              <a:t>Количество используемых цифр называется </a:t>
            </a:r>
            <a:r>
              <a:rPr lang="ru-RU" sz="2400" b="1" i="1" dirty="0" smtClean="0">
                <a:effectLst>
                  <a:outerShdw blurRad="38100" dist="38100" dir="2700000" algn="tl">
                    <a:srgbClr val="003300"/>
                  </a:outerShdw>
                </a:effectLst>
              </a:rPr>
              <a:t>основанием системы счисления.</a:t>
            </a:r>
          </a:p>
          <a:p>
            <a:pPr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25" y="357188"/>
            <a:ext cx="6324600" cy="1104900"/>
          </a:xfrm>
        </p:spPr>
        <p:txBody>
          <a:bodyPr/>
          <a:lstStyle/>
          <a:p>
            <a:pPr algn="ctr">
              <a:defRPr/>
            </a:pPr>
            <a:r>
              <a:rPr lang="ru-RU" sz="3800" dirty="0" smtClean="0"/>
              <a:t>Первые позиционные системы счисления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438" y="2928938"/>
            <a:ext cx="7700962" cy="3352800"/>
          </a:xfrm>
        </p:spPr>
        <p:txBody>
          <a:bodyPr/>
          <a:lstStyle/>
          <a:p>
            <a:pPr marL="0" indent="533400" algn="just">
              <a:buFont typeface="Wingdings" pitchFamily="2" charset="2"/>
              <a:buNone/>
              <a:defRPr/>
            </a:pPr>
            <a:r>
              <a:rPr lang="ru-RU" dirty="0" smtClean="0"/>
              <a:t>Самой первой такой системой, когда счетным "прибором" служили пальцы рук, была </a:t>
            </a:r>
            <a:r>
              <a:rPr lang="ru-RU" b="1" i="1" dirty="0" smtClean="0"/>
              <a:t>пятеричная</a:t>
            </a:r>
            <a:r>
              <a:rPr lang="ru-RU" dirty="0" smtClean="0"/>
              <a:t>. </a:t>
            </a:r>
          </a:p>
          <a:p>
            <a:pPr marL="0" indent="533400" algn="just">
              <a:buFont typeface="Wingdings" pitchFamily="2" charset="2"/>
              <a:buNone/>
              <a:defRPr/>
            </a:pPr>
            <a:r>
              <a:rPr lang="ru-RU" sz="2600" dirty="0" smtClean="0"/>
              <a:t>Некоторые племена на филиппинских островах используют ее и в наши дни, а в цивилизованных странах ее реликт, как считают специалисты, сохранился только в виде школьной пятибалльной шкалы оценок.</a:t>
            </a:r>
          </a:p>
          <a:p>
            <a:pPr>
              <a:buFont typeface="Wingdings" pitchFamily="2" charset="2"/>
              <a:buNone/>
              <a:defRPr/>
            </a:pPr>
            <a:endParaRPr lang="ru-RU" sz="2600" dirty="0" smtClean="0"/>
          </a:p>
        </p:txBody>
      </p:sp>
      <p:pic>
        <p:nvPicPr>
          <p:cNvPr id="65540" name="Picture 4" descr="pointing_finger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1500188"/>
            <a:ext cx="762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00250" y="428625"/>
            <a:ext cx="5214938" cy="1214438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Двенадцатеричная</a:t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система счисления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57313" y="2714625"/>
            <a:ext cx="7415212" cy="3352800"/>
          </a:xfrm>
          <a:prstGeom prst="rect">
            <a:avLst/>
          </a:prstGeom>
        </p:spPr>
        <p:txBody>
          <a:bodyPr/>
          <a:lstStyle/>
          <a:p>
            <a:pPr marL="0" indent="446088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Следующей после пятеричной возникла </a:t>
            </a:r>
            <a:r>
              <a:rPr lang="ru-RU" sz="2200" b="1" i="1" dirty="0" smtClean="0">
                <a:solidFill>
                  <a:schemeClr val="bg2">
                    <a:lumMod val="25000"/>
                  </a:schemeClr>
                </a:solidFill>
              </a:rPr>
              <a:t>двенадцатеричная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 система счисления. Возникла она в древнем Шумере. Некоторые учёные полагают, что такая система возникала у них из подсчёта фаланг на руке большим пальцем. </a:t>
            </a:r>
          </a:p>
          <a:p>
            <a:pPr marL="0" indent="288925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Широкое распространение получила </a:t>
            </a:r>
            <a:r>
              <a:rPr lang="ru-RU" sz="2200" dirty="0" err="1" smtClean="0">
                <a:solidFill>
                  <a:schemeClr val="bg2">
                    <a:lumMod val="25000"/>
                  </a:schemeClr>
                </a:solidFill>
              </a:rPr>
              <a:t>двенадцате-ричная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 система счисления в XIX веке. На ее широкое использование в прошлом явно указывают названия числительных во многих языках, а также </a:t>
            </a:r>
            <a:r>
              <a:rPr lang="ru-RU" sz="2200" dirty="0" err="1" smtClean="0">
                <a:solidFill>
                  <a:schemeClr val="bg2">
                    <a:lumMod val="25000"/>
                  </a:schemeClr>
                </a:solidFill>
              </a:rPr>
              <a:t>сохранив-шиеся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 в ряде стран способы отсчета времени, денег и соотношения между некоторыми единицами </a:t>
            </a:r>
            <a:r>
              <a:rPr lang="ru-RU" sz="2200" dirty="0" err="1" smtClean="0">
                <a:solidFill>
                  <a:schemeClr val="bg2">
                    <a:lumMod val="25000"/>
                  </a:schemeClr>
                </a:solidFill>
              </a:rPr>
              <a:t>изме-рения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. Год состоит из 12 месяцев, а половина суток состоит из 12 часов. </a:t>
            </a: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468313" y="1628775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ru-RU"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00188" y="428625"/>
            <a:ext cx="6786562" cy="1143000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Двенадцатеричная </a:t>
            </a:r>
            <a:br>
              <a:rPr lang="ru-RU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система счисления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0" y="2500313"/>
            <a:ext cx="7715250" cy="3352800"/>
          </a:xfrm>
          <a:prstGeom prst="rect">
            <a:avLst/>
          </a:prstGeom>
        </p:spPr>
        <p:txBody>
          <a:bodyPr/>
          <a:lstStyle/>
          <a:p>
            <a:pPr marL="0" indent="288925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Элементом двенадцатеричной системы в современности может служить счёт дюжинами. </a:t>
            </a:r>
          </a:p>
          <a:p>
            <a:pPr marL="0" indent="288925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Первые три степени числа 12 имеют 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собственные названия: </a:t>
            </a:r>
          </a:p>
          <a:p>
            <a:pPr marL="0" indent="288925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1 дюжина = 12 штук; </a:t>
            </a:r>
          </a:p>
          <a:p>
            <a:pPr marL="0" indent="288925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1 гросс = 12 дюжин = 144 штуки; </a:t>
            </a:r>
          </a:p>
          <a:p>
            <a:pPr marL="0" indent="288925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1 масса = 12 гроссов = 144 дюжины = 1728 штук. </a:t>
            </a:r>
          </a:p>
          <a:p>
            <a:pPr marL="0" indent="288925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Английский фунт состоит из 12 шиллингов.</a:t>
            </a:r>
          </a:p>
          <a:p>
            <a:pPr marL="0" indent="288925">
              <a:lnSpc>
                <a:spcPct val="80000"/>
              </a:lnSpc>
              <a:defRPr/>
            </a:pPr>
            <a:endParaRPr lang="ru-RU" sz="1900" dirty="0" smtClean="0"/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468313" y="1628775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ru-RU"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7313" y="428625"/>
            <a:ext cx="6324600" cy="1104900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Шестидесятеричная</a:t>
            </a:r>
            <a:br>
              <a:rPr lang="ru-RU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система счисления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285875" y="2500313"/>
            <a:ext cx="7429500" cy="3352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indent="800100" algn="just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Следующая позиционная система счисления была придумана еще в Древнем Вавилоне, причем вавилонская нумерация была </a:t>
            </a:r>
            <a:r>
              <a:rPr lang="ru-RU" sz="2400" b="1" i="1" dirty="0" smtClean="0">
                <a:solidFill>
                  <a:schemeClr val="bg2">
                    <a:lumMod val="10000"/>
                  </a:schemeClr>
                </a:solidFill>
              </a:rPr>
              <a:t>шестидесятеричная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, т.е. в ней использовалось шестьдесят цифр! </a:t>
            </a:r>
          </a:p>
          <a:p>
            <a:pPr marL="0" indent="800100" algn="just"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</a:rPr>
              <a:t>В более позднее время использовалась арабами, а также древними и средневековыми астрономами. Шестидесятеричная система счисления, как считают исследователи, являет собой синтез уже вышеупомянутых пятеричной и двенадцатеричной систем.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8750" y="357188"/>
            <a:ext cx="6324600" cy="1104900"/>
          </a:xfrm>
        </p:spPr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chemeClr val="bg2">
                    <a:lumMod val="10000"/>
                  </a:schemeClr>
                </a:solidFill>
              </a:rPr>
              <a:t>Какие позиционные системы счисления используются сейчас?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428750" y="2000250"/>
            <a:ext cx="7429500" cy="3352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indent="446088"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В настоящее время наиболее распространены 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десятичная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двоичная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</a:rPr>
              <a:t>восьмеричная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и </a:t>
            </a:r>
            <a:r>
              <a:rPr lang="ru-RU" sz="2400" i="1" dirty="0" err="1" smtClean="0">
                <a:solidFill>
                  <a:schemeClr val="bg2">
                    <a:lumMod val="25000"/>
                  </a:schemeClr>
                </a:solidFill>
              </a:rPr>
              <a:t>шестнад-цатеричная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системы счисления. </a:t>
            </a:r>
          </a:p>
          <a:p>
            <a:pPr marL="0" indent="446088"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Двоичная, восьмеричная (в настоящее время вытесняется шестнадцатеричной) и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шестнадцате-ричная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система часто используется в областях, связанных с цифровыми устройствами,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програм-мировании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и вообще компьютерной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докумен-тации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0" indent="446088"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Современные компьютерные системы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</a:rPr>
              <a:t>опери-руют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информацией представленной в цифровой форме. Числовые данные преобразуются в двоичную систему счисления.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71625" y="428625"/>
            <a:ext cx="6800850" cy="1000125"/>
          </a:xfrm>
        </p:spPr>
        <p:txBody>
          <a:bodyPr/>
          <a:lstStyle/>
          <a:p>
            <a:r>
              <a:rPr lang="ru-RU" smtClean="0"/>
              <a:t>Десятичная система счисления 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2286000" y="2071688"/>
            <a:ext cx="6858000" cy="32448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0" indent="446088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b="1" i="1" dirty="0" smtClean="0">
                <a:solidFill>
                  <a:schemeClr val="bg2">
                    <a:lumMod val="10000"/>
                  </a:schemeClr>
                </a:solidFill>
              </a:rPr>
              <a:t>Десятичная</a:t>
            </a:r>
            <a:r>
              <a:rPr lang="ru-RU" sz="2200" i="1" dirty="0" smtClean="0">
                <a:solidFill>
                  <a:schemeClr val="bg2">
                    <a:lumMod val="10000"/>
                  </a:schemeClr>
                </a:solidFill>
              </a:rPr>
              <a:t> система счисления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 —позиционная система счисления по основанию 10.</a:t>
            </a:r>
          </a:p>
          <a:p>
            <a:pPr marL="0" indent="446088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Предполагается, что основание 10 связано с количеством пальцев рук у человека. </a:t>
            </a:r>
          </a:p>
          <a:p>
            <a:pPr marL="0" indent="446088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Наиболее распространённая система счисления в мире. </a:t>
            </a:r>
          </a:p>
          <a:p>
            <a:pPr marL="0" indent="446088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Для записи чисел используются символы</a:t>
            </a:r>
          </a:p>
          <a:p>
            <a:pPr marL="0" indent="446088"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0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1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3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4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5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6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7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8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</a:rPr>
              <a:t>9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</a:p>
          <a:p>
            <a:pPr marL="0" indent="446088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называемые арабскими цифрами.</a:t>
            </a:r>
          </a:p>
        </p:txBody>
      </p:sp>
      <p:pic>
        <p:nvPicPr>
          <p:cNvPr id="70660" name="Picture 8"/>
          <p:cNvPicPr>
            <a:picLocks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3" y="2000250"/>
            <a:ext cx="2071687" cy="4459288"/>
          </a:xfrm>
          <a:prstGeom prst="rect">
            <a:avLst/>
          </a:prstGeom>
          <a:solidFill>
            <a:srgbClr val="FFFFFF"/>
          </a:solidFill>
          <a:ln w="57150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43063" y="285750"/>
            <a:ext cx="6324600" cy="1104900"/>
          </a:xfrm>
        </p:spPr>
        <p:txBody>
          <a:bodyPr/>
          <a:lstStyle/>
          <a:p>
            <a:r>
              <a:rPr lang="ru-RU" smtClean="0"/>
              <a:t>Двоичная система счисления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00188" y="2143125"/>
            <a:ext cx="7358062" cy="3352800"/>
          </a:xfrm>
          <a:prstGeom prst="rect">
            <a:avLst/>
          </a:prstGeom>
        </p:spPr>
        <p:txBody>
          <a:bodyPr/>
          <a:lstStyle/>
          <a:p>
            <a:pPr marL="0" indent="631825"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u="sng" dirty="0" smtClean="0">
                <a:solidFill>
                  <a:schemeClr val="bg2">
                    <a:lumMod val="25000"/>
                  </a:schemeClr>
                </a:solidFill>
              </a:rPr>
              <a:t>Двоичная система счисления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 — позиционная система счисления с основанием 2. Используются цифры 0 и 1.</a:t>
            </a:r>
          </a:p>
          <a:p>
            <a:pPr marL="0" indent="631825" algn="just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Двоичная система используется в цифровых устройствах, поскольку является наиболее простой и удовлетворяет требованиям:</a:t>
            </a:r>
          </a:p>
          <a:p>
            <a:pPr algn="just">
              <a:lnSpc>
                <a:spcPct val="90000"/>
              </a:lnSpc>
              <a:buClr>
                <a:schemeClr val="bg2">
                  <a:lumMod val="25000"/>
                </a:schemeClr>
              </a:buClr>
              <a:defRPr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Чем меньше значений существует в системе, тем проще изготовить отдельные элементы. </a:t>
            </a:r>
          </a:p>
          <a:p>
            <a:pPr algn="just">
              <a:lnSpc>
                <a:spcPct val="90000"/>
              </a:lnSpc>
              <a:buClr>
                <a:schemeClr val="bg2">
                  <a:lumMod val="25000"/>
                </a:schemeClr>
              </a:buClr>
              <a:defRPr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Чем меньше количество состояний у элемента, тем выше помехоустойчивость и тем быстрее он может работать. </a:t>
            </a:r>
          </a:p>
          <a:p>
            <a:pPr algn="just">
              <a:lnSpc>
                <a:spcPct val="90000"/>
              </a:lnSpc>
              <a:buClr>
                <a:schemeClr val="bg2">
                  <a:lumMod val="25000"/>
                </a:schemeClr>
              </a:buClr>
              <a:defRPr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Простота создания таблиц сложения и умножения — основных действий над числами </a:t>
            </a:r>
          </a:p>
          <a:p>
            <a:pPr>
              <a:lnSpc>
                <a:spcPct val="90000"/>
              </a:lnSpc>
              <a:defRPr/>
            </a:pPr>
            <a:endParaRPr lang="ru-RU" sz="22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9"/>
          <p:cNvSpPr>
            <a:spLocks noGrp="1" noChangeArrowheads="1"/>
          </p:cNvSpPr>
          <p:nvPr>
            <p:ph type="title" idx="4294967295"/>
          </p:nvPr>
        </p:nvSpPr>
        <p:spPr>
          <a:xfrm>
            <a:off x="928688" y="285750"/>
            <a:ext cx="7858125" cy="2071688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</a:rPr>
              <a:t>Алфавит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десятичной, двоичной, восьмеричной и шестнадцатеричной систем счисления</a:t>
            </a:r>
          </a:p>
        </p:txBody>
      </p:sp>
      <p:graphicFrame>
        <p:nvGraphicFramePr>
          <p:cNvPr id="61524" name="Group 84"/>
          <p:cNvGraphicFramePr>
            <a:graphicFrameLocks noGrp="1"/>
          </p:cNvGraphicFramePr>
          <p:nvPr>
            <p:ph idx="4294967295"/>
          </p:nvPr>
        </p:nvGraphicFramePr>
        <p:xfrm>
          <a:off x="214313" y="2428875"/>
          <a:ext cx="8786811" cy="3216394"/>
        </p:xfrm>
        <a:graphic>
          <a:graphicData uri="http://schemas.openxmlformats.org/drawingml/2006/table">
            <a:tbl>
              <a:tblPr/>
              <a:tblGrid>
                <a:gridCol w="2857498"/>
                <a:gridCol w="857249"/>
                <a:gridCol w="5072064"/>
              </a:tblGrid>
              <a:tr h="6400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СИСТЕМА СЧИСЛЕНИЯ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ОСНО</a:t>
                      </a:r>
                      <a:b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</a:b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ВАНИЕ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АЛФАВИТ ЦИФР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0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Десятичная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10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0, 1, 2, 3, 4, 5, 6, 7, 8, 9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Двоичная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2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0, 1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Восьмеричная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8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0, 1, 2, 3, 4, 5, 6, 7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6192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Шестнадцатеричная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16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0, 1, 2, 3, 4, 5, 6, 7, 8, 9,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ea typeface="+mn-ea"/>
                          <a:cs typeface="Times New Roman" charset="0"/>
                        </a:rPr>
                        <a:t>А(10), В(11), </a:t>
                      </a:r>
                      <a:r>
                        <a:rPr kumimoji="0" lang="en-US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charset="0"/>
                          <a:ea typeface="+mn-ea"/>
                          <a:cs typeface="Times New Roman" charset="0"/>
                        </a:rPr>
                        <a:t>C(12), D(13), E(14), F(15)</a:t>
                      </a:r>
                    </a:p>
                  </a:txBody>
                  <a:tcPr marL="91439" marR="91439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28688" y="5786438"/>
            <a:ext cx="7715250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Количество используемых цифр называется</a:t>
            </a:r>
            <a:br>
              <a:rPr lang="ru-RU" sz="22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</a:b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ru-RU" sz="2200" u="sng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основанием системы счисления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58175" cy="1793875"/>
          </a:xfrm>
          <a:solidFill>
            <a:schemeClr val="bg2">
              <a:lumMod val="5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2600" dirty="0" smtClean="0"/>
              <a:t>Соответствие десятичной, двоичной, восьмеричной и шестнадцатеричной </a:t>
            </a:r>
            <a:br>
              <a:rPr lang="ru-RU" sz="2600" dirty="0" smtClean="0"/>
            </a:br>
            <a:r>
              <a:rPr lang="ru-RU" sz="2600" dirty="0" smtClean="0"/>
              <a:t>систем счисления</a:t>
            </a:r>
          </a:p>
        </p:txBody>
      </p:sp>
      <p:sp>
        <p:nvSpPr>
          <p:cNvPr id="40036" name="Text Box 475"/>
          <p:cNvSpPr txBox="1">
            <a:spLocks noChangeArrowheads="1"/>
          </p:cNvSpPr>
          <p:nvPr/>
        </p:nvSpPr>
        <p:spPr bwMode="auto">
          <a:xfrm>
            <a:off x="1285875" y="2071688"/>
            <a:ext cx="7572375" cy="335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Количество используемых цифр называется</a:t>
            </a:r>
            <a:b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</a:b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ru-RU" sz="2000" u="sng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основанием системы счисления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.</a:t>
            </a:r>
          </a:p>
          <a:p>
            <a:pPr algn="ctr"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endParaRPr lang="ru-RU" sz="2000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  <a:p>
            <a:pPr indent="357188" algn="just"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При одновременной работе с несколькими системами счисления для их различения основание системы обычно указывается в виде нижнего индекса, который записывается в десятичной системе:</a:t>
            </a:r>
          </a:p>
          <a:p>
            <a:pPr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123</a:t>
            </a:r>
            <a:r>
              <a:rPr lang="ru-RU" sz="2000" baseline="-25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10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— это число 123 в десятичной системе счисления; </a:t>
            </a:r>
          </a:p>
          <a:p>
            <a:pPr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1111011</a:t>
            </a:r>
            <a:r>
              <a:rPr lang="ru-RU" sz="2000" baseline="-25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— то же число, но в двоичной системе.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Group 474"/>
          <p:cNvGraphicFramePr>
            <a:graphicFrameLocks/>
          </p:cNvGraphicFramePr>
          <p:nvPr/>
        </p:nvGraphicFramePr>
        <p:xfrm>
          <a:off x="928688" y="1071563"/>
          <a:ext cx="7343774" cy="5688012"/>
        </p:xfrm>
        <a:graphic>
          <a:graphicData uri="http://schemas.openxmlformats.org/drawingml/2006/table">
            <a:tbl>
              <a:tblPr/>
              <a:tblGrid>
                <a:gridCol w="2868662"/>
                <a:gridCol w="745852"/>
                <a:gridCol w="745852"/>
                <a:gridCol w="745852"/>
                <a:gridCol w="745852"/>
                <a:gridCol w="745852"/>
                <a:gridCol w="745852"/>
              </a:tblGrid>
              <a:tr h="517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Системы счисления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Разряды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Group 474"/>
          <p:cNvGraphicFramePr>
            <a:graphicFrameLocks/>
          </p:cNvGraphicFramePr>
          <p:nvPr/>
        </p:nvGraphicFramePr>
        <p:xfrm>
          <a:off x="928688" y="1071563"/>
          <a:ext cx="7343774" cy="5688012"/>
        </p:xfrm>
        <a:graphic>
          <a:graphicData uri="http://schemas.openxmlformats.org/drawingml/2006/table">
            <a:tbl>
              <a:tblPr/>
              <a:tblGrid>
                <a:gridCol w="2868662"/>
                <a:gridCol w="745852"/>
                <a:gridCol w="745852"/>
                <a:gridCol w="745852"/>
                <a:gridCol w="745852"/>
                <a:gridCol w="745852"/>
                <a:gridCol w="745852"/>
              </a:tblGrid>
              <a:tr h="517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Системы счисления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Разряды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  <a:tr h="51709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1437" marR="91437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C6E0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5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2657475"/>
            <a:ext cx="428625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50"/>
          <p:cNvGrpSpPr>
            <a:grpSpLocks/>
          </p:cNvGrpSpPr>
          <p:nvPr/>
        </p:nvGrpSpPr>
        <p:grpSpPr bwMode="auto">
          <a:xfrm>
            <a:off x="2428875" y="3214688"/>
            <a:ext cx="928688" cy="423862"/>
            <a:chOff x="2428860" y="3214686"/>
            <a:chExt cx="928694" cy="423090"/>
          </a:xfrm>
        </p:grpSpPr>
        <p:pic>
          <p:nvPicPr>
            <p:cNvPr id="74984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28926" y="3214686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85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28860" y="3214686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Группа 49"/>
          <p:cNvGrpSpPr>
            <a:grpSpLocks/>
          </p:cNvGrpSpPr>
          <p:nvPr/>
        </p:nvGrpSpPr>
        <p:grpSpPr bwMode="auto">
          <a:xfrm>
            <a:off x="1928813" y="3714750"/>
            <a:ext cx="1428750" cy="423863"/>
            <a:chOff x="1928794" y="3714752"/>
            <a:chExt cx="1428760" cy="423090"/>
          </a:xfrm>
        </p:grpSpPr>
        <p:pic>
          <p:nvPicPr>
            <p:cNvPr id="74981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28926" y="371475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82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28860" y="371475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83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28794" y="371475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Группа 51"/>
          <p:cNvGrpSpPr>
            <a:grpSpLocks/>
          </p:cNvGrpSpPr>
          <p:nvPr/>
        </p:nvGrpSpPr>
        <p:grpSpPr bwMode="auto">
          <a:xfrm>
            <a:off x="1428750" y="4214813"/>
            <a:ext cx="1928813" cy="423862"/>
            <a:chOff x="1428728" y="4214818"/>
            <a:chExt cx="1928826" cy="423090"/>
          </a:xfrm>
        </p:grpSpPr>
        <p:pic>
          <p:nvPicPr>
            <p:cNvPr id="74977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28926" y="421481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8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28860" y="421481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9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28794" y="421481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80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28728" y="421481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Группа 52"/>
          <p:cNvGrpSpPr>
            <a:grpSpLocks/>
          </p:cNvGrpSpPr>
          <p:nvPr/>
        </p:nvGrpSpPr>
        <p:grpSpPr bwMode="auto">
          <a:xfrm>
            <a:off x="1357313" y="4786313"/>
            <a:ext cx="2357437" cy="423862"/>
            <a:chOff x="1357290" y="4786322"/>
            <a:chExt cx="2357454" cy="423090"/>
          </a:xfrm>
        </p:grpSpPr>
        <p:pic>
          <p:nvPicPr>
            <p:cNvPr id="74972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86116" y="478632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3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86050" y="478632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4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5984" y="478632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5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85918" y="478632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6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57290" y="4786322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Группа 55"/>
          <p:cNvGrpSpPr>
            <a:grpSpLocks/>
          </p:cNvGrpSpPr>
          <p:nvPr/>
        </p:nvGrpSpPr>
        <p:grpSpPr bwMode="auto">
          <a:xfrm>
            <a:off x="1000125" y="6357938"/>
            <a:ext cx="2828925" cy="325437"/>
            <a:chOff x="1000100" y="6357957"/>
            <a:chExt cx="2828571" cy="325473"/>
          </a:xfrm>
        </p:grpSpPr>
        <p:pic>
          <p:nvPicPr>
            <p:cNvPr id="74964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0043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5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8605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6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28860" y="6359430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7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1448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8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0010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9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324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0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7167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71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57290" y="6357957"/>
              <a:ext cx="328241" cy="3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54"/>
          <p:cNvGrpSpPr>
            <a:grpSpLocks/>
          </p:cNvGrpSpPr>
          <p:nvPr/>
        </p:nvGrpSpPr>
        <p:grpSpPr bwMode="auto">
          <a:xfrm>
            <a:off x="1000125" y="5786438"/>
            <a:ext cx="2722563" cy="360362"/>
            <a:chOff x="1000099" y="5786454"/>
            <a:chExt cx="2722166" cy="360001"/>
          </a:xfrm>
        </p:grpSpPr>
        <p:pic>
          <p:nvPicPr>
            <p:cNvPr id="74957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57553" y="5786455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8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71735" y="5786455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9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78826" y="5786455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0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85917" y="5786455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1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00099" y="5786454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2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64644" y="5786454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63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93008" y="5786454"/>
              <a:ext cx="364712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Группа 53"/>
          <p:cNvGrpSpPr>
            <a:grpSpLocks/>
          </p:cNvGrpSpPr>
          <p:nvPr/>
        </p:nvGrpSpPr>
        <p:grpSpPr bwMode="auto">
          <a:xfrm>
            <a:off x="928688" y="5286375"/>
            <a:ext cx="2786062" cy="423863"/>
            <a:chOff x="928662" y="5286388"/>
            <a:chExt cx="2786082" cy="423090"/>
          </a:xfrm>
        </p:grpSpPr>
        <p:pic>
          <p:nvPicPr>
            <p:cNvPr id="74951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86116" y="528638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2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86050" y="528638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3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5984" y="528638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4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85918" y="528638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5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57290" y="528638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956" name="Picture 5" descr="j029298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8662" y="5286388"/>
              <a:ext cx="428628" cy="4230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8" name="Rectangle 2"/>
          <p:cNvSpPr txBox="1">
            <a:spLocks noChangeArrowheads="1"/>
          </p:cNvSpPr>
          <p:nvPr/>
        </p:nvSpPr>
        <p:spPr>
          <a:xfrm>
            <a:off x="1571625" y="357188"/>
            <a:ext cx="6324600" cy="1104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kern="0" dirty="0">
                <a:latin typeface="+mj-lt"/>
                <a:ea typeface="+mj-ea"/>
                <a:cs typeface="+mj-cs"/>
              </a:rPr>
              <a:t>Позиционные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28625"/>
            <a:ext cx="6929438" cy="1104900"/>
          </a:xfrm>
        </p:spPr>
        <p:txBody>
          <a:bodyPr/>
          <a:lstStyle/>
          <a:p>
            <a:pPr algn="ctr">
              <a:defRPr/>
            </a:pPr>
            <a:r>
              <a:rPr lang="ru-RU" sz="2600" dirty="0" smtClean="0">
                <a:solidFill>
                  <a:schemeClr val="tx1">
                    <a:lumMod val="95000"/>
                  </a:schemeClr>
                </a:solidFill>
              </a:rPr>
              <a:t>Соответствие десятичной, двоичной, восьмеричной и шестнадцатеричной систем счисления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50" y="1714500"/>
          <a:ext cx="7053267" cy="4799020"/>
        </p:xfrm>
        <a:graphic>
          <a:graphicData uri="http://schemas.openxmlformats.org/drawingml/2006/table">
            <a:tbl>
              <a:tblPr/>
              <a:tblGrid>
                <a:gridCol w="1191837"/>
                <a:gridCol w="586143"/>
                <a:gridCol w="586143"/>
                <a:gridCol w="586143"/>
                <a:gridCol w="586143"/>
                <a:gridCol w="586143"/>
                <a:gridCol w="586143"/>
                <a:gridCol w="586143"/>
                <a:gridCol w="586143"/>
                <a:gridCol w="586143"/>
                <a:gridCol w="586143"/>
              </a:tblGrid>
              <a:tr h="4931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Основание</a:t>
                      </a:r>
                    </a:p>
                  </a:txBody>
                  <a:tcPr marL="9407" marR="9407" marT="94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16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32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Разряд</a:t>
                      </a:r>
                    </a:p>
                  </a:txBody>
                  <a:tcPr marL="9407" marR="9407" marT="94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ctr"/>
                      <a:endParaRPr lang="ru-RU" sz="16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A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B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С</a:t>
                      </a:r>
                      <a:endParaRPr lang="en-US" sz="16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D</a:t>
                      </a:r>
                      <a:endParaRPr lang="en-US" sz="16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E</a:t>
                      </a:r>
                      <a:endParaRPr lang="en-US" sz="16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0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328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b="1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600" b="1" i="0" u="none" strike="noStrike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  <a:ea typeface="+mn-ea"/>
                          <a:cs typeface="+mn-cs"/>
                        </a:rPr>
                        <a:t>1</a:t>
                      </a:r>
                      <a:endParaRPr lang="ru-RU" sz="1600" b="1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F</a:t>
                      </a:r>
                      <a:endParaRPr lang="en-US" sz="16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 Cyr"/>
                      </a:endParaRP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9407" marR="9407" marT="940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563806" y="2492375"/>
            <a:ext cx="1293814" cy="936625"/>
            <a:chOff x="1247" y="2523"/>
            <a:chExt cx="635" cy="590"/>
          </a:xfrm>
          <a:solidFill>
            <a:schemeClr val="bg2">
              <a:lumMod val="50000"/>
            </a:schemeClr>
          </a:solidFill>
        </p:grpSpPr>
        <p:sp>
          <p:nvSpPr>
            <p:cNvPr id="6174" name="Oval 20"/>
            <p:cNvSpPr>
              <a:spLocks noChangeArrowheads="1"/>
            </p:cNvSpPr>
            <p:nvPr/>
          </p:nvSpPr>
          <p:spPr bwMode="auto">
            <a:xfrm>
              <a:off x="1247" y="2750"/>
              <a:ext cx="635" cy="363"/>
            </a:xfrm>
            <a:prstGeom prst="ellips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175" name="Line 22"/>
            <p:cNvSpPr>
              <a:spLocks noChangeShapeType="1"/>
            </p:cNvSpPr>
            <p:nvPr/>
          </p:nvSpPr>
          <p:spPr bwMode="auto">
            <a:xfrm flipV="1">
              <a:off x="1565" y="2523"/>
              <a:ext cx="0" cy="227"/>
            </a:xfrm>
            <a:prstGeom prst="lin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1143000" y="1928813"/>
            <a:ext cx="7032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2389 = 2000  +  300  +   80   +   9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2679700" y="2913063"/>
            <a:ext cx="11620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2*1000</a:t>
            </a:r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349755" y="2492375"/>
            <a:ext cx="1293815" cy="936625"/>
            <a:chOff x="1247" y="2523"/>
            <a:chExt cx="635" cy="590"/>
          </a:xfrm>
          <a:solidFill>
            <a:schemeClr val="bg2">
              <a:lumMod val="50000"/>
            </a:schemeClr>
          </a:solidFill>
        </p:grpSpPr>
        <p:sp>
          <p:nvSpPr>
            <p:cNvPr id="6172" name="Oval 26"/>
            <p:cNvSpPr>
              <a:spLocks noChangeArrowheads="1"/>
            </p:cNvSpPr>
            <p:nvPr/>
          </p:nvSpPr>
          <p:spPr bwMode="auto">
            <a:xfrm>
              <a:off x="1247" y="2750"/>
              <a:ext cx="635" cy="363"/>
            </a:xfrm>
            <a:prstGeom prst="ellips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173" name="Line 27"/>
            <p:cNvSpPr>
              <a:spLocks noChangeShapeType="1"/>
            </p:cNvSpPr>
            <p:nvPr/>
          </p:nvSpPr>
          <p:spPr bwMode="auto">
            <a:xfrm flipV="1">
              <a:off x="1565" y="2523"/>
              <a:ext cx="0" cy="227"/>
            </a:xfrm>
            <a:prstGeom prst="lin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1288" name="Rectangle 24"/>
          <p:cNvSpPr>
            <a:spLocks noChangeArrowheads="1"/>
          </p:cNvSpPr>
          <p:nvPr/>
        </p:nvSpPr>
        <p:spPr bwMode="auto">
          <a:xfrm>
            <a:off x="4430713" y="2924175"/>
            <a:ext cx="1141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3*100</a:t>
            </a:r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6000760" y="2571744"/>
            <a:ext cx="1008062" cy="936625"/>
            <a:chOff x="1247" y="2523"/>
            <a:chExt cx="635" cy="590"/>
          </a:xfrm>
          <a:solidFill>
            <a:schemeClr val="bg2">
              <a:lumMod val="50000"/>
            </a:schemeClr>
          </a:solidFill>
        </p:grpSpPr>
        <p:sp>
          <p:nvSpPr>
            <p:cNvPr id="6170" name="Oval 29"/>
            <p:cNvSpPr>
              <a:spLocks noChangeArrowheads="1"/>
            </p:cNvSpPr>
            <p:nvPr/>
          </p:nvSpPr>
          <p:spPr bwMode="auto">
            <a:xfrm>
              <a:off x="1247" y="2750"/>
              <a:ext cx="635" cy="363"/>
            </a:xfrm>
            <a:prstGeom prst="ellips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6171" name="Line 30"/>
            <p:cNvSpPr>
              <a:spLocks noChangeShapeType="1"/>
            </p:cNvSpPr>
            <p:nvPr/>
          </p:nvSpPr>
          <p:spPr bwMode="auto">
            <a:xfrm flipV="1">
              <a:off x="1565" y="2523"/>
              <a:ext cx="0" cy="227"/>
            </a:xfrm>
            <a:prstGeom prst="lin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6016625" y="3003550"/>
            <a:ext cx="819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8*10</a:t>
            </a: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7358082" y="2571744"/>
            <a:ext cx="1008062" cy="936625"/>
            <a:chOff x="1234" y="2523"/>
            <a:chExt cx="635" cy="590"/>
          </a:xfrm>
          <a:solidFill>
            <a:schemeClr val="bg2">
              <a:lumMod val="50000"/>
            </a:schemeClr>
          </a:solidFill>
        </p:grpSpPr>
        <p:sp>
          <p:nvSpPr>
            <p:cNvPr id="6168" name="Oval 33"/>
            <p:cNvSpPr>
              <a:spLocks noChangeArrowheads="1"/>
            </p:cNvSpPr>
            <p:nvPr/>
          </p:nvSpPr>
          <p:spPr bwMode="auto">
            <a:xfrm>
              <a:off x="1234" y="2750"/>
              <a:ext cx="635" cy="363"/>
            </a:xfrm>
            <a:prstGeom prst="ellips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 dirty="0">
                <a:latin typeface="Arial" charset="0"/>
              </a:endParaRPr>
            </a:p>
          </p:txBody>
        </p:sp>
        <p:sp>
          <p:nvSpPr>
            <p:cNvPr id="6169" name="Line 34"/>
            <p:cNvSpPr>
              <a:spLocks noChangeShapeType="1"/>
            </p:cNvSpPr>
            <p:nvPr/>
          </p:nvSpPr>
          <p:spPr bwMode="auto">
            <a:xfrm flipV="1">
              <a:off x="1565" y="2523"/>
              <a:ext cx="0" cy="227"/>
            </a:xfrm>
            <a:prstGeom prst="line">
              <a:avLst/>
            </a:prstGeom>
            <a:grpFill/>
            <a:ln w="38100">
              <a:solidFill>
                <a:schemeClr val="bg2">
                  <a:lumMod val="25000"/>
                </a:schemeClr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7716838" y="3000375"/>
            <a:ext cx="35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9</a:t>
            </a: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1143000" y="3786188"/>
            <a:ext cx="82121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2389 = 2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000  +  3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00  +  8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  +  9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450850" y="4714875"/>
            <a:ext cx="8693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2389 = 2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</a:t>
            </a:r>
            <a:r>
              <a:rPr lang="ru-RU" sz="3600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3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 +  3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</a:t>
            </a:r>
            <a:r>
              <a:rPr lang="ru-RU" sz="3600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 +  8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</a:t>
            </a:r>
            <a:r>
              <a:rPr lang="ru-RU" sz="3600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 +  9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*1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</a:t>
            </a:r>
            <a:r>
              <a:rPr lang="ru-RU" sz="3600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1571625" y="357188"/>
            <a:ext cx="6324600" cy="1104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kern="0" dirty="0">
                <a:latin typeface="+mj-lt"/>
                <a:ea typeface="+mj-ea"/>
                <a:cs typeface="+mj-cs"/>
              </a:rPr>
              <a:t>Позиционные системы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71500" y="5500688"/>
            <a:ext cx="93583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4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Двоичное число 1111011 можно расписать в виде: 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1111011</a:t>
            </a:r>
            <a:r>
              <a:rPr lang="ru-RU" baseline="-25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= 1*2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6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+ 1*2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5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+ 1*2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4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+ 1*2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3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+ 0*2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2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+ 1*2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1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 + 1*2</a:t>
            </a:r>
            <a:r>
              <a:rPr lang="ru-RU" baseline="30000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0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.</a:t>
            </a:r>
          </a:p>
          <a:p>
            <a:pPr>
              <a:spcBef>
                <a:spcPct val="50000"/>
              </a:spcBef>
              <a:defRPr/>
            </a:pPr>
            <a:endParaRPr lang="ru-RU" sz="1600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1" grpId="0"/>
      <p:bldP spid="11283" grpId="0"/>
      <p:bldP spid="11288" grpId="0"/>
      <p:bldP spid="11295" grpId="0"/>
      <p:bldP spid="11299" grpId="0"/>
      <p:bldP spid="23" grpId="0"/>
      <p:bldP spid="24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Дата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89916C0-C985-4AED-BA6D-998E275EA860}" type="datetime1">
              <a:rPr lang="ru-RU" smtClean="0">
                <a:latin typeface="Arial" pitchFamily="34" charset="0"/>
              </a:rPr>
              <a:pPr/>
              <a:t>13.01.2012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77827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3C44056D-9019-4D8D-B85D-4E67434B0643}" type="slidenum">
              <a:rPr lang="ru-RU" smtClean="0">
                <a:latin typeface="Arial" pitchFamily="34" charset="0"/>
              </a:rPr>
              <a:pPr/>
              <a:t>17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Позиционные системы с произвольным основанием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4600" y="2590800"/>
            <a:ext cx="6629400" cy="335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  <a:defRPr/>
            </a:pPr>
            <a:endParaRPr lang="en-US" sz="2400" baseline="30000" smtClean="0"/>
          </a:p>
          <a:p>
            <a:pPr>
              <a:buFont typeface="Monotype Sorts" pitchFamily="2" charset="2"/>
              <a:buNone/>
              <a:defRPr/>
            </a:pPr>
            <a:endParaRPr lang="en-US" sz="2400" baseline="30000" smtClean="0"/>
          </a:p>
          <a:p>
            <a:pPr>
              <a:buFont typeface="Monotype Sorts" pitchFamily="2" charset="2"/>
              <a:buNone/>
              <a:defRPr/>
            </a:pPr>
            <a:endParaRPr lang="en-US" sz="2400" baseline="30000" smtClean="0"/>
          </a:p>
          <a:p>
            <a:pPr>
              <a:buFont typeface="Monotype Sorts" pitchFamily="2" charset="2"/>
              <a:buNone/>
              <a:defRPr/>
            </a:pPr>
            <a:r>
              <a:rPr lang="ru-RU" sz="2400" smtClean="0"/>
              <a:t>где </a:t>
            </a:r>
            <a:r>
              <a:rPr lang="en-US" sz="2400" smtClean="0"/>
              <a:t>q</a:t>
            </a:r>
            <a:r>
              <a:rPr lang="ru-RU" sz="2400" smtClean="0"/>
              <a:t>-основание системы счисления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2400" b="1" smtClean="0"/>
              <a:t>Развернутая форма числа в двоичной сс:</a:t>
            </a:r>
            <a:endParaRPr lang="en-US" sz="2400" b="1" baseline="30000" smtClean="0"/>
          </a:p>
          <a:p>
            <a:pPr>
              <a:buFont typeface="Monotype Sorts" pitchFamily="2" charset="2"/>
              <a:buNone/>
              <a:defRPr/>
            </a:pPr>
            <a:r>
              <a:rPr lang="ru-RU" sz="2400" smtClean="0"/>
              <a:t>А</a:t>
            </a:r>
            <a:r>
              <a:rPr lang="en-US" sz="2400" baseline="-25000" smtClean="0"/>
              <a:t>2</a:t>
            </a:r>
            <a:r>
              <a:rPr lang="en-US" sz="2400" smtClean="0"/>
              <a:t>=a</a:t>
            </a:r>
            <a:r>
              <a:rPr lang="en-US" sz="2400" baseline="-25000" smtClean="0"/>
              <a:t>n</a:t>
            </a:r>
            <a:r>
              <a:rPr lang="en-US" sz="2400" smtClean="0"/>
              <a:t>*2</a:t>
            </a:r>
            <a:r>
              <a:rPr lang="en-US" sz="2400" baseline="30000" smtClean="0"/>
              <a:t>n</a:t>
            </a:r>
            <a:r>
              <a:rPr lang="en-US" sz="2400" smtClean="0"/>
              <a:t>+a</a:t>
            </a:r>
            <a:r>
              <a:rPr lang="en-US" sz="2400" baseline="-25000" smtClean="0"/>
              <a:t>n-1</a:t>
            </a:r>
            <a:r>
              <a:rPr lang="en-US" sz="2400" smtClean="0"/>
              <a:t>*2</a:t>
            </a:r>
            <a:r>
              <a:rPr lang="en-US" sz="2400" baseline="30000" smtClean="0"/>
              <a:t>n-1</a:t>
            </a:r>
            <a:r>
              <a:rPr lang="en-US" sz="2400" smtClean="0"/>
              <a:t>+…+a</a:t>
            </a:r>
            <a:r>
              <a:rPr lang="en-US" sz="2400" baseline="-25000" smtClean="0"/>
              <a:t>0</a:t>
            </a:r>
            <a:r>
              <a:rPr lang="en-US" sz="2400" smtClean="0"/>
              <a:t>*2</a:t>
            </a:r>
            <a:r>
              <a:rPr lang="en-US" sz="2400" baseline="30000" smtClean="0"/>
              <a:t>0</a:t>
            </a:r>
            <a:r>
              <a:rPr lang="en-US" sz="2400" smtClean="0"/>
              <a:t>+a</a:t>
            </a:r>
            <a:r>
              <a:rPr lang="en-US" sz="2400" baseline="-25000" smtClean="0"/>
              <a:t>-1</a:t>
            </a:r>
            <a:r>
              <a:rPr lang="en-US" sz="2400" smtClean="0"/>
              <a:t>*2</a:t>
            </a:r>
            <a:r>
              <a:rPr lang="en-US" sz="2400" baseline="30000" smtClean="0"/>
              <a:t>-1</a:t>
            </a:r>
            <a:r>
              <a:rPr lang="en-US" sz="2400" smtClean="0"/>
              <a:t>+ …+a</a:t>
            </a:r>
            <a:r>
              <a:rPr lang="en-US" sz="2400" baseline="-25000" smtClean="0"/>
              <a:t>-m</a:t>
            </a:r>
            <a:r>
              <a:rPr lang="en-US" sz="2400" smtClean="0"/>
              <a:t>*2</a:t>
            </a:r>
            <a:r>
              <a:rPr lang="en-US" sz="2400" baseline="30000" smtClean="0"/>
              <a:t>-m</a:t>
            </a:r>
            <a:endParaRPr lang="ru-RU" sz="2400" smtClean="0"/>
          </a:p>
        </p:txBody>
      </p:sp>
      <p:sp>
        <p:nvSpPr>
          <p:cNvPr id="43014" name="Text Box 4"/>
          <p:cNvSpPr txBox="1">
            <a:spLocks noChangeArrowheads="1"/>
          </p:cNvSpPr>
          <p:nvPr/>
        </p:nvSpPr>
        <p:spPr bwMode="auto">
          <a:xfrm>
            <a:off x="1295400" y="2743200"/>
            <a:ext cx="7848600" cy="595313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 cap="sq" cmpd="tri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>
                <a:latin typeface="Arial" charset="0"/>
              </a:rPr>
              <a:t>А</a:t>
            </a:r>
            <a:r>
              <a:rPr lang="en-US" sz="2800" baseline="-25000">
                <a:latin typeface="Arial" charset="0"/>
              </a:rPr>
              <a:t>q</a:t>
            </a:r>
            <a:r>
              <a:rPr lang="en-US" sz="2800">
                <a:latin typeface="Arial" charset="0"/>
              </a:rPr>
              <a:t>=a</a:t>
            </a:r>
            <a:r>
              <a:rPr lang="en-US" sz="2800" baseline="-25000">
                <a:latin typeface="Arial" charset="0"/>
              </a:rPr>
              <a:t>n</a:t>
            </a:r>
            <a:r>
              <a:rPr lang="en-US" sz="2800">
                <a:latin typeface="Arial" charset="0"/>
              </a:rPr>
              <a:t>*q</a:t>
            </a:r>
            <a:r>
              <a:rPr lang="en-US" sz="2800" baseline="30000">
                <a:latin typeface="Arial" charset="0"/>
              </a:rPr>
              <a:t>n</a:t>
            </a:r>
            <a:r>
              <a:rPr lang="en-US" sz="2800">
                <a:latin typeface="Arial" charset="0"/>
              </a:rPr>
              <a:t>+a</a:t>
            </a:r>
            <a:r>
              <a:rPr lang="en-US" sz="2800" baseline="-25000">
                <a:latin typeface="Arial" charset="0"/>
              </a:rPr>
              <a:t>n-1</a:t>
            </a:r>
            <a:r>
              <a:rPr lang="en-US" sz="2800">
                <a:latin typeface="Arial" charset="0"/>
              </a:rPr>
              <a:t>*q</a:t>
            </a:r>
            <a:r>
              <a:rPr lang="en-US" sz="2800" baseline="30000">
                <a:latin typeface="Arial" charset="0"/>
              </a:rPr>
              <a:t>n-1</a:t>
            </a:r>
            <a:r>
              <a:rPr lang="en-US" sz="2800">
                <a:latin typeface="Arial" charset="0"/>
              </a:rPr>
              <a:t>+…+a</a:t>
            </a:r>
            <a:r>
              <a:rPr lang="en-US" sz="2800" baseline="-25000">
                <a:latin typeface="Arial" charset="0"/>
              </a:rPr>
              <a:t>0</a:t>
            </a:r>
            <a:r>
              <a:rPr lang="en-US" sz="2800">
                <a:latin typeface="Arial" charset="0"/>
              </a:rPr>
              <a:t>*q</a:t>
            </a:r>
            <a:r>
              <a:rPr lang="en-US" sz="2800" baseline="30000">
                <a:latin typeface="Arial" charset="0"/>
              </a:rPr>
              <a:t>0</a:t>
            </a:r>
            <a:r>
              <a:rPr lang="en-US" sz="2800">
                <a:latin typeface="Arial" charset="0"/>
              </a:rPr>
              <a:t>+a</a:t>
            </a:r>
            <a:r>
              <a:rPr lang="en-US" sz="2800" baseline="-25000">
                <a:latin typeface="Arial" charset="0"/>
              </a:rPr>
              <a:t>-1</a:t>
            </a:r>
            <a:r>
              <a:rPr lang="en-US" sz="2800">
                <a:latin typeface="Arial" charset="0"/>
              </a:rPr>
              <a:t>*q</a:t>
            </a:r>
            <a:r>
              <a:rPr lang="en-US" sz="2800" baseline="30000">
                <a:latin typeface="Arial" charset="0"/>
              </a:rPr>
              <a:t>-1</a:t>
            </a:r>
            <a:r>
              <a:rPr lang="en-US" sz="2800">
                <a:latin typeface="Arial" charset="0"/>
              </a:rPr>
              <a:t>+ …+a</a:t>
            </a:r>
            <a:r>
              <a:rPr lang="en-US" sz="2800" baseline="-25000">
                <a:latin typeface="Arial" charset="0"/>
              </a:rPr>
              <a:t>-m</a:t>
            </a:r>
            <a:r>
              <a:rPr lang="en-US" sz="2800">
                <a:latin typeface="Arial" charset="0"/>
              </a:rPr>
              <a:t>*q</a:t>
            </a:r>
            <a:r>
              <a:rPr lang="en-US" sz="2800" baseline="30000">
                <a:latin typeface="Arial" charset="0"/>
              </a:rPr>
              <a:t>-m</a:t>
            </a:r>
            <a:endParaRPr lang="ru-RU" sz="2000" baseline="30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Дата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F6B64E04-13F1-44C2-936D-6958319A525F}" type="datetime1">
              <a:rPr lang="ru-RU" smtClean="0">
                <a:latin typeface="Arial" pitchFamily="34" charset="0"/>
              </a:rPr>
              <a:pPr/>
              <a:t>13.01.2012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7885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3304EA07-8C02-4212-A05E-AB9AD48B8B1C}" type="slidenum">
              <a:rPr lang="ru-RU" smtClean="0">
                <a:latin typeface="Arial" pitchFamily="34" charset="0"/>
              </a:rPr>
              <a:pPr/>
              <a:t>18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111000</a:t>
            </a:r>
            <a:r>
              <a:rPr lang="ru-RU" baseline="-25000" dirty="0" smtClean="0"/>
              <a:t>2</a:t>
            </a:r>
            <a:r>
              <a:rPr lang="ru-RU" dirty="0" smtClean="0"/>
              <a:t>          х</a:t>
            </a:r>
            <a:r>
              <a:rPr lang="ru-RU" baseline="-25000" dirty="0" smtClean="0"/>
              <a:t>10</a:t>
            </a:r>
            <a:br>
              <a:rPr lang="ru-RU" baseline="-25000" dirty="0" smtClean="0"/>
            </a:br>
            <a:r>
              <a:rPr lang="ru-RU" dirty="0" smtClean="0"/>
              <a:t>110110</a:t>
            </a:r>
            <a:r>
              <a:rPr lang="ru-RU" baseline="-25000" dirty="0" smtClean="0"/>
              <a:t>2</a:t>
            </a:r>
            <a:r>
              <a:rPr lang="ru-RU" dirty="0" smtClean="0"/>
              <a:t>          х</a:t>
            </a:r>
            <a:r>
              <a:rPr lang="ru-RU" baseline="-25000" dirty="0" smtClean="0"/>
              <a:t>10</a:t>
            </a:r>
            <a:endParaRPr lang="ru-RU" dirty="0" smtClean="0"/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Ответ: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111000</a:t>
            </a:r>
            <a:r>
              <a:rPr lang="ru-RU" baseline="-25000" dirty="0" smtClean="0"/>
              <a:t>2</a:t>
            </a:r>
            <a:r>
              <a:rPr lang="ru-RU" dirty="0" smtClean="0"/>
              <a:t>=56</a:t>
            </a:r>
            <a:r>
              <a:rPr lang="ru-RU" baseline="-25000" dirty="0" smtClean="0"/>
              <a:t>10</a:t>
            </a:r>
            <a:endParaRPr lang="ru-RU" dirty="0" smtClean="0"/>
          </a:p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110110</a:t>
            </a:r>
            <a:r>
              <a:rPr lang="ru-RU" baseline="-25000" dirty="0" smtClean="0"/>
              <a:t>2</a:t>
            </a:r>
            <a:r>
              <a:rPr lang="ru-RU" dirty="0" smtClean="0"/>
              <a:t>=54</a:t>
            </a:r>
            <a:r>
              <a:rPr lang="ru-RU" baseline="-25000" dirty="0" smtClean="0"/>
              <a:t>10</a:t>
            </a:r>
            <a:endParaRPr lang="ru-RU" dirty="0" smtClean="0"/>
          </a:p>
        </p:txBody>
      </p:sp>
      <p:sp>
        <p:nvSpPr>
          <p:cNvPr id="48134" name="AutoShape 4"/>
          <p:cNvSpPr>
            <a:spLocks noChangeArrowheads="1"/>
          </p:cNvSpPr>
          <p:nvPr/>
        </p:nvSpPr>
        <p:spPr bwMode="auto">
          <a:xfrm>
            <a:off x="3286125" y="785813"/>
            <a:ext cx="838200" cy="76200"/>
          </a:xfrm>
          <a:prstGeom prst="rightArrow">
            <a:avLst>
              <a:gd name="adj1" fmla="val 50000"/>
              <a:gd name="adj2" fmla="val 275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8135" name="AutoShape 5"/>
          <p:cNvSpPr>
            <a:spLocks noChangeArrowheads="1"/>
          </p:cNvSpPr>
          <p:nvPr/>
        </p:nvSpPr>
        <p:spPr bwMode="auto">
          <a:xfrm>
            <a:off x="3214688" y="1285875"/>
            <a:ext cx="990600" cy="76200"/>
          </a:xfrm>
          <a:prstGeom prst="rightArrow">
            <a:avLst>
              <a:gd name="adj1" fmla="val 50000"/>
              <a:gd name="adj2" fmla="val 325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1500188" y="5715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defRPr/>
            </a:pPr>
            <a:r>
              <a:rPr lang="ru-RU" sz="3200" b="1" kern="0" dirty="0">
                <a:latin typeface="+mj-lt"/>
                <a:ea typeface="+mj-ea"/>
                <a:cs typeface="+mj-cs"/>
              </a:rPr>
              <a:t>124</a:t>
            </a:r>
            <a:r>
              <a:rPr lang="ru-RU" sz="3200" b="1" kern="0" baseline="-25000" dirty="0">
                <a:latin typeface="+mj-lt"/>
                <a:ea typeface="+mj-ea"/>
                <a:cs typeface="+mj-cs"/>
              </a:rPr>
              <a:t>10                </a:t>
            </a:r>
            <a:r>
              <a:rPr lang="ru-RU" sz="3200" b="1" kern="0" dirty="0">
                <a:latin typeface="+mj-lt"/>
                <a:ea typeface="+mj-ea"/>
                <a:cs typeface="+mj-cs"/>
              </a:rPr>
              <a:t>Х</a:t>
            </a:r>
            <a:r>
              <a:rPr lang="ru-RU" sz="3200" b="1" kern="0" baseline="-25000" dirty="0">
                <a:latin typeface="+mj-lt"/>
                <a:ea typeface="+mj-ea"/>
                <a:cs typeface="+mj-cs"/>
              </a:rPr>
              <a:t>2</a:t>
            </a:r>
            <a:endParaRPr lang="ru-RU" sz="3200" b="1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1690688" y="1785938"/>
            <a:ext cx="7239000" cy="371475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124</a:t>
            </a:r>
            <a:r>
              <a:rPr lang="en-US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I2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en-US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124I62I2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en-US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</a:t>
            </a:r>
            <a:r>
              <a:rPr lang="en-US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0 </a:t>
            </a:r>
            <a:r>
              <a:rPr lang="en-US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62I31I2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      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0</a:t>
            </a: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30I15I2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          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</a:t>
            </a: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14I7I2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              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1 </a:t>
            </a: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6I3I2                   Ответ: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                  </a:t>
            </a:r>
            <a:r>
              <a:rPr lang="ru-RU" sz="2200" kern="0" dirty="0">
                <a:solidFill>
                  <a:srgbClr val="FFCC00"/>
                </a:solidFill>
                <a:latin typeface="+mn-lt"/>
              </a:rPr>
              <a:t> 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</a:t>
            </a: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I2I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</a:t>
            </a:r>
            <a:r>
              <a:rPr lang="ru-RU" sz="2200" kern="0" dirty="0">
                <a:solidFill>
                  <a:srgbClr val="FFCC00"/>
                </a:solidFill>
                <a:latin typeface="+mn-lt"/>
              </a:rPr>
              <a:t>                  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1111100</a:t>
            </a:r>
            <a:r>
              <a:rPr lang="ru-RU" sz="2200" kern="0" baseline="-25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</a:t>
            </a:r>
            <a:endParaRPr lang="ru-RU" sz="2200" kern="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                    </a:t>
            </a:r>
            <a:r>
              <a:rPr lang="ru-RU" sz="2200" kern="0" dirty="0">
                <a:solidFill>
                  <a:srgbClr val="FFCC00"/>
                </a:solidFill>
                <a:latin typeface="+mn-lt"/>
              </a:rPr>
              <a:t> </a:t>
            </a:r>
            <a:r>
              <a:rPr lang="ru-RU" sz="2200" kern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sz="2200" kern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</a:t>
            </a:r>
            <a:endParaRPr lang="ru-RU" sz="2800" kern="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9876" name="Line 4"/>
          <p:cNvSpPr>
            <a:spLocks noChangeShapeType="1"/>
          </p:cNvSpPr>
          <p:nvPr/>
        </p:nvSpPr>
        <p:spPr bwMode="auto">
          <a:xfrm>
            <a:off x="2571750" y="857250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1843088" y="2624138"/>
            <a:ext cx="457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78" name="Line 6"/>
          <p:cNvSpPr>
            <a:spLocks noChangeShapeType="1"/>
          </p:cNvSpPr>
          <p:nvPr/>
        </p:nvSpPr>
        <p:spPr bwMode="auto">
          <a:xfrm>
            <a:off x="2300288" y="2928938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79" name="Line 8"/>
          <p:cNvSpPr>
            <a:spLocks noChangeShapeType="1"/>
          </p:cNvSpPr>
          <p:nvPr/>
        </p:nvSpPr>
        <p:spPr bwMode="auto">
          <a:xfrm>
            <a:off x="3671888" y="3767138"/>
            <a:ext cx="304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0" name="Line 9"/>
          <p:cNvSpPr>
            <a:spLocks noChangeShapeType="1"/>
          </p:cNvSpPr>
          <p:nvPr/>
        </p:nvSpPr>
        <p:spPr bwMode="auto">
          <a:xfrm flipV="1">
            <a:off x="3443288" y="3386138"/>
            <a:ext cx="22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1" name="Line 10"/>
          <p:cNvSpPr>
            <a:spLocks noChangeShapeType="1"/>
          </p:cNvSpPr>
          <p:nvPr/>
        </p:nvSpPr>
        <p:spPr bwMode="auto">
          <a:xfrm>
            <a:off x="3062288" y="2928938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2" name="Line 12"/>
          <p:cNvSpPr>
            <a:spLocks noChangeShapeType="1"/>
          </p:cNvSpPr>
          <p:nvPr/>
        </p:nvSpPr>
        <p:spPr bwMode="auto">
          <a:xfrm>
            <a:off x="3519488" y="4224338"/>
            <a:ext cx="152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3" name="Line 15"/>
          <p:cNvSpPr>
            <a:spLocks noChangeShapeType="1"/>
          </p:cNvSpPr>
          <p:nvPr/>
        </p:nvSpPr>
        <p:spPr bwMode="auto">
          <a:xfrm>
            <a:off x="2300288" y="2243138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4" name="Line 16"/>
          <p:cNvSpPr>
            <a:spLocks noChangeShapeType="1"/>
          </p:cNvSpPr>
          <p:nvPr/>
        </p:nvSpPr>
        <p:spPr bwMode="auto">
          <a:xfrm>
            <a:off x="2757488" y="3309938"/>
            <a:ext cx="304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5" name="Line 17"/>
          <p:cNvSpPr>
            <a:spLocks noChangeShapeType="1"/>
          </p:cNvSpPr>
          <p:nvPr/>
        </p:nvSpPr>
        <p:spPr bwMode="auto">
          <a:xfrm>
            <a:off x="3976688" y="4224338"/>
            <a:ext cx="22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6" name="Line 18"/>
          <p:cNvSpPr>
            <a:spLocks noChangeShapeType="1"/>
          </p:cNvSpPr>
          <p:nvPr/>
        </p:nvSpPr>
        <p:spPr bwMode="auto">
          <a:xfrm>
            <a:off x="3824288" y="4529138"/>
            <a:ext cx="22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7" name="Line 19"/>
          <p:cNvSpPr>
            <a:spLocks noChangeShapeType="1"/>
          </p:cNvSpPr>
          <p:nvPr/>
        </p:nvSpPr>
        <p:spPr bwMode="auto">
          <a:xfrm>
            <a:off x="3138488" y="3767138"/>
            <a:ext cx="22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8" name="Line 20"/>
          <p:cNvSpPr>
            <a:spLocks noChangeShapeType="1"/>
          </p:cNvSpPr>
          <p:nvPr/>
        </p:nvSpPr>
        <p:spPr bwMode="auto">
          <a:xfrm>
            <a:off x="2681288" y="2624138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89" name="Freeform 22"/>
          <p:cNvSpPr>
            <a:spLocks/>
          </p:cNvSpPr>
          <p:nvPr/>
        </p:nvSpPr>
        <p:spPr bwMode="auto">
          <a:xfrm>
            <a:off x="1843088" y="2852738"/>
            <a:ext cx="2438400" cy="2540000"/>
          </a:xfrm>
          <a:custGeom>
            <a:avLst/>
            <a:gdLst>
              <a:gd name="T0" fmla="*/ 2147483647 w 1536"/>
              <a:gd name="T1" fmla="*/ 2147483647 h 1600"/>
              <a:gd name="T2" fmla="*/ 2147483647 w 1536"/>
              <a:gd name="T3" fmla="*/ 2147483647 h 1600"/>
              <a:gd name="T4" fmla="*/ 0 w 1536"/>
              <a:gd name="T5" fmla="*/ 0 h 1600"/>
              <a:gd name="T6" fmla="*/ 0 60000 65536"/>
              <a:gd name="T7" fmla="*/ 0 60000 65536"/>
              <a:gd name="T8" fmla="*/ 0 60000 65536"/>
              <a:gd name="T9" fmla="*/ 0 w 1536"/>
              <a:gd name="T10" fmla="*/ 0 h 1600"/>
              <a:gd name="T11" fmla="*/ 1536 w 1536"/>
              <a:gd name="T12" fmla="*/ 1600 h 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36" h="1600">
                <a:moveTo>
                  <a:pt x="1536" y="960"/>
                </a:moveTo>
                <a:cubicBezTo>
                  <a:pt x="1520" y="1280"/>
                  <a:pt x="1504" y="1600"/>
                  <a:pt x="1248" y="1440"/>
                </a:cubicBezTo>
                <a:cubicBezTo>
                  <a:pt x="992" y="1280"/>
                  <a:pt x="208" y="240"/>
                  <a:pt x="0" y="0"/>
                </a:cubicBezTo>
              </a:path>
            </a:pathLst>
          </a:custGeom>
          <a:noFill/>
          <a:ln w="38100" cap="sq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42938" y="5000625"/>
            <a:ext cx="8501062" cy="13477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kern="0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Проверка:                        </a:t>
            </a:r>
            <a:endParaRPr lang="ru-RU" kern="0" dirty="0">
              <a:solidFill>
                <a:srgbClr val="FFCC00"/>
              </a:solidFill>
              <a:latin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1111100</a:t>
            </a:r>
            <a:r>
              <a:rPr lang="ru-RU" kern="0" baseline="-25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=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65000"/>
              <a:defRPr/>
            </a:pP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1*2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6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+1*2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5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+1*2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4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+1*2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3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+1*2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+0*2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1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+0*2</a:t>
            </a:r>
            <a:r>
              <a:rPr lang="ru-RU" kern="0" baseline="30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0</a:t>
            </a:r>
            <a:r>
              <a:rPr lang="ru-RU" kern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=64+32+16+8+4=124</a:t>
            </a:r>
            <a:r>
              <a:rPr lang="ru-RU" kern="0" baseline="-250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10</a:t>
            </a:r>
            <a:endParaRPr lang="ru-RU" sz="3200" kern="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33DFDCBA-39D7-431C-99E9-F1A94969598A}" type="slidenum">
              <a:rPr lang="ru-RU" smtClean="0">
                <a:latin typeface="Arial" pitchFamily="34" charset="0"/>
              </a:rPr>
              <a:pPr/>
              <a:t>20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150</a:t>
            </a:r>
            <a:r>
              <a:rPr lang="ru-RU" baseline="-25000" smtClean="0"/>
              <a:t>10</a:t>
            </a:r>
            <a:r>
              <a:rPr lang="ru-RU" smtClean="0"/>
              <a:t>             х</a:t>
            </a:r>
            <a:r>
              <a:rPr lang="ru-RU" baseline="-25000" smtClean="0"/>
              <a:t>2     </a:t>
            </a:r>
            <a:r>
              <a:rPr lang="ru-RU" smtClean="0"/>
              <a:t>190</a:t>
            </a:r>
            <a:r>
              <a:rPr lang="ru-RU" baseline="-25000" smtClean="0"/>
              <a:t>10</a:t>
            </a:r>
            <a:r>
              <a:rPr lang="ru-RU" smtClean="0"/>
              <a:t>              х</a:t>
            </a:r>
            <a:r>
              <a:rPr lang="ru-RU" baseline="-25000" smtClean="0"/>
              <a:t>2</a:t>
            </a:r>
            <a:br>
              <a:rPr lang="ru-RU" baseline="-25000" smtClean="0"/>
            </a:br>
            <a:r>
              <a:rPr lang="ru-RU" smtClean="0"/>
              <a:t>360</a:t>
            </a:r>
            <a:r>
              <a:rPr lang="ru-RU" baseline="-25000" smtClean="0"/>
              <a:t>10</a:t>
            </a:r>
            <a:r>
              <a:rPr lang="ru-RU" smtClean="0"/>
              <a:t>             х</a:t>
            </a:r>
            <a:r>
              <a:rPr lang="ru-RU" baseline="-25000" smtClean="0"/>
              <a:t>2</a:t>
            </a:r>
            <a:r>
              <a:rPr lang="ru-RU" smtClean="0"/>
              <a:t>   134</a:t>
            </a:r>
            <a:r>
              <a:rPr lang="ru-RU" baseline="-25000" smtClean="0"/>
              <a:t>10</a:t>
            </a:r>
            <a:r>
              <a:rPr lang="ru-RU" smtClean="0"/>
              <a:t>              х</a:t>
            </a:r>
            <a:r>
              <a:rPr lang="ru-RU" baseline="-25000" smtClean="0"/>
              <a:t>2</a:t>
            </a:r>
            <a:endParaRPr lang="ru-RU" smtClean="0"/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Ответ: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150</a:t>
            </a:r>
            <a:r>
              <a:rPr lang="ru-RU" baseline="-25000" dirty="0" smtClean="0"/>
              <a:t>10</a:t>
            </a:r>
            <a:r>
              <a:rPr lang="ru-RU" dirty="0" smtClean="0"/>
              <a:t>=10010110</a:t>
            </a:r>
            <a:r>
              <a:rPr lang="ru-RU" baseline="-25000" dirty="0" smtClean="0"/>
              <a:t>2</a:t>
            </a:r>
            <a:endParaRPr lang="ru-RU" dirty="0" smtClean="0"/>
          </a:p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190</a:t>
            </a:r>
            <a:r>
              <a:rPr lang="ru-RU" baseline="-25000" dirty="0" smtClean="0"/>
              <a:t>10</a:t>
            </a:r>
            <a:r>
              <a:rPr lang="ru-RU" dirty="0" smtClean="0"/>
              <a:t>=10111110</a:t>
            </a:r>
            <a:r>
              <a:rPr lang="ru-RU" baseline="-25000" dirty="0" smtClean="0"/>
              <a:t>2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360</a:t>
            </a:r>
            <a:r>
              <a:rPr lang="ru-RU" baseline="-25000" dirty="0" smtClean="0"/>
              <a:t>10</a:t>
            </a:r>
            <a:r>
              <a:rPr lang="ru-RU" dirty="0" smtClean="0"/>
              <a:t>=101101000</a:t>
            </a:r>
            <a:r>
              <a:rPr lang="ru-RU" baseline="-25000" dirty="0" smtClean="0"/>
              <a:t>2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 smtClean="0"/>
              <a:t>134</a:t>
            </a:r>
            <a:r>
              <a:rPr lang="ru-RU" baseline="-25000" dirty="0" smtClean="0"/>
              <a:t>10</a:t>
            </a:r>
            <a:r>
              <a:rPr lang="ru-RU" dirty="0" smtClean="0"/>
              <a:t>=10000110</a:t>
            </a:r>
            <a:r>
              <a:rPr lang="ru-RU" baseline="-25000" dirty="0" smtClean="0"/>
              <a:t>2</a:t>
            </a:r>
            <a:endParaRPr lang="ru-RU" dirty="0" smtClean="0"/>
          </a:p>
        </p:txBody>
      </p:sp>
      <p:sp>
        <p:nvSpPr>
          <p:cNvPr id="47110" name="AutoShape 5"/>
          <p:cNvSpPr>
            <a:spLocks noChangeArrowheads="1"/>
          </p:cNvSpPr>
          <p:nvPr/>
        </p:nvSpPr>
        <p:spPr bwMode="auto">
          <a:xfrm>
            <a:off x="2643188" y="785813"/>
            <a:ext cx="1295400" cy="76200"/>
          </a:xfrm>
          <a:prstGeom prst="rightArrow">
            <a:avLst>
              <a:gd name="adj1" fmla="val 50000"/>
              <a:gd name="adj2" fmla="val 425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7111" name="AutoShape 6"/>
          <p:cNvSpPr>
            <a:spLocks noChangeArrowheads="1"/>
          </p:cNvSpPr>
          <p:nvPr/>
        </p:nvSpPr>
        <p:spPr bwMode="auto">
          <a:xfrm>
            <a:off x="2643188" y="1285875"/>
            <a:ext cx="1295400" cy="76200"/>
          </a:xfrm>
          <a:prstGeom prst="rightArrow">
            <a:avLst>
              <a:gd name="adj1" fmla="val 50000"/>
              <a:gd name="adj2" fmla="val 425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7112" name="AutoShape 7"/>
          <p:cNvSpPr>
            <a:spLocks noChangeArrowheads="1"/>
          </p:cNvSpPr>
          <p:nvPr/>
        </p:nvSpPr>
        <p:spPr bwMode="auto">
          <a:xfrm>
            <a:off x="5857875" y="1285875"/>
            <a:ext cx="1295400" cy="76200"/>
          </a:xfrm>
          <a:prstGeom prst="rightArrow">
            <a:avLst>
              <a:gd name="adj1" fmla="val 50000"/>
              <a:gd name="adj2" fmla="val 425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7113" name="AutoShape 8"/>
          <p:cNvSpPr>
            <a:spLocks noChangeArrowheads="1"/>
          </p:cNvSpPr>
          <p:nvPr/>
        </p:nvSpPr>
        <p:spPr bwMode="auto">
          <a:xfrm>
            <a:off x="5857875" y="785813"/>
            <a:ext cx="1295400" cy="76200"/>
          </a:xfrm>
          <a:prstGeom prst="rightArrow">
            <a:avLst>
              <a:gd name="adj1" fmla="val 50000"/>
              <a:gd name="adj2" fmla="val 425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9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Вопросы: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000250"/>
            <a:ext cx="6858000" cy="335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defRPr/>
            </a:pPr>
            <a:r>
              <a:rPr lang="ru-RU" dirty="0" smtClean="0"/>
              <a:t>Что такое система счисления?</a:t>
            </a:r>
          </a:p>
          <a:p>
            <a:pPr>
              <a:lnSpc>
                <a:spcPct val="90000"/>
              </a:lnSpc>
              <a:defRPr/>
            </a:pPr>
            <a:r>
              <a:rPr lang="ru-RU" dirty="0" smtClean="0"/>
              <a:t>Какие два вида систем счисления вы знаете?</a:t>
            </a:r>
          </a:p>
          <a:p>
            <a:pPr>
              <a:lnSpc>
                <a:spcPct val="90000"/>
              </a:lnSpc>
              <a:defRPr/>
            </a:pPr>
            <a:r>
              <a:rPr lang="ru-RU" dirty="0" smtClean="0"/>
              <a:t>Что такое основание системы счисления? Что такое алфавит системы счисления? Примеры.</a:t>
            </a:r>
          </a:p>
          <a:p>
            <a:pPr>
              <a:lnSpc>
                <a:spcPct val="90000"/>
              </a:lnSpc>
              <a:defRPr/>
            </a:pPr>
            <a:r>
              <a:rPr lang="ru-RU" dirty="0" smtClean="0"/>
              <a:t>В какой системе счисления хранятся и обрабатываются числа в памяти компьютера?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/>
          <p:cNvSpPr>
            <a:spLocks noChangeArrowheads="1"/>
          </p:cNvSpPr>
          <p:nvPr/>
        </p:nvSpPr>
        <p:spPr bwMode="auto">
          <a:xfrm>
            <a:off x="7415213" y="404813"/>
            <a:ext cx="1728787" cy="10810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1">
                <a:solidFill>
                  <a:schemeClr val="folHlink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100" smtClean="0"/>
              <a:t>Какое количество компьютеров вы видите? Ответ дайте в двоичной, восьмеричной и десятичной системах счисления.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4438" y="4143375"/>
            <a:ext cx="8218487" cy="24209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ru-RU" smtClean="0">
                <a:solidFill>
                  <a:schemeClr val="folHlink"/>
                </a:solidFill>
              </a:rPr>
              <a:t>Ответ: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5100" smtClean="0">
                <a:solidFill>
                  <a:schemeClr val="folHlink"/>
                </a:solidFill>
              </a:rPr>
              <a:t>10</a:t>
            </a:r>
            <a:r>
              <a:rPr lang="ru-RU" sz="5100" baseline="-25000" smtClean="0">
                <a:solidFill>
                  <a:schemeClr val="folHlink"/>
                </a:solidFill>
              </a:rPr>
              <a:t>2	</a:t>
            </a:r>
            <a:r>
              <a:rPr lang="ru-RU" sz="5100" smtClean="0">
                <a:solidFill>
                  <a:schemeClr val="folHlink"/>
                </a:solidFill>
              </a:rPr>
              <a:t>		2</a:t>
            </a:r>
            <a:r>
              <a:rPr lang="ru-RU" sz="5100" baseline="-25000" smtClean="0">
                <a:solidFill>
                  <a:schemeClr val="folHlink"/>
                </a:solidFill>
              </a:rPr>
              <a:t>8	</a:t>
            </a:r>
            <a:r>
              <a:rPr lang="ru-RU" sz="5100" smtClean="0">
                <a:solidFill>
                  <a:schemeClr val="folHlink"/>
                </a:solidFill>
              </a:rPr>
              <a:t>	2</a:t>
            </a:r>
            <a:r>
              <a:rPr lang="ru-RU" sz="5100" baseline="-25000" smtClean="0">
                <a:solidFill>
                  <a:schemeClr val="folHlink"/>
                </a:solidFill>
              </a:rPr>
              <a:t>10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600" i="1" baseline="-25000" smtClean="0">
                <a:solidFill>
                  <a:schemeClr val="folHlink"/>
                </a:solidFill>
              </a:rPr>
              <a:t>Двоичная</a:t>
            </a:r>
            <a:r>
              <a:rPr lang="ru-RU" sz="2600" baseline="-25000" smtClean="0">
                <a:solidFill>
                  <a:schemeClr val="folHlink"/>
                </a:solidFill>
              </a:rPr>
              <a:t>		 </a:t>
            </a:r>
            <a:r>
              <a:rPr lang="ru-RU" sz="2600" i="1" baseline="-25000" smtClean="0">
                <a:solidFill>
                  <a:schemeClr val="folHlink"/>
                </a:solidFill>
              </a:rPr>
              <a:t>Восьмеричная</a:t>
            </a:r>
            <a:r>
              <a:rPr lang="ru-RU" sz="2600" baseline="-25000" smtClean="0">
                <a:solidFill>
                  <a:schemeClr val="folHlink"/>
                </a:solidFill>
              </a:rPr>
              <a:t> 		</a:t>
            </a:r>
            <a:r>
              <a:rPr lang="ru-RU" sz="2600" i="1" baseline="-25000" smtClean="0">
                <a:solidFill>
                  <a:schemeClr val="folHlink"/>
                </a:solidFill>
              </a:rPr>
              <a:t>Десятичная</a:t>
            </a:r>
          </a:p>
        </p:txBody>
      </p:sp>
      <p:pic>
        <p:nvPicPr>
          <p:cNvPr id="82949" name="Picture 5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2143125"/>
            <a:ext cx="1843087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88" y="2143125"/>
            <a:ext cx="1843087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100" smtClean="0"/>
              <a:t>Какое количество компьютеров вы видите? Ответ дайте в двоичной, восьмеричной и десятичной системах счисления.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875" y="4643438"/>
            <a:ext cx="6900863" cy="24209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ru-RU" sz="2600" smtClean="0">
                <a:solidFill>
                  <a:schemeClr val="folHlink"/>
                </a:solidFill>
              </a:rPr>
              <a:t>Ответ: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4700" smtClean="0">
                <a:solidFill>
                  <a:schemeClr val="folHlink"/>
                </a:solidFill>
              </a:rPr>
              <a:t>1000</a:t>
            </a:r>
            <a:r>
              <a:rPr lang="ru-RU" sz="4700" baseline="-25000" smtClean="0">
                <a:solidFill>
                  <a:schemeClr val="folHlink"/>
                </a:solidFill>
              </a:rPr>
              <a:t>2		</a:t>
            </a:r>
            <a:r>
              <a:rPr lang="ru-RU" sz="4700" smtClean="0">
                <a:solidFill>
                  <a:schemeClr val="folHlink"/>
                </a:solidFill>
              </a:rPr>
              <a:t>10</a:t>
            </a:r>
            <a:r>
              <a:rPr lang="ru-RU" sz="4700" baseline="-25000" smtClean="0">
                <a:solidFill>
                  <a:schemeClr val="folHlink"/>
                </a:solidFill>
              </a:rPr>
              <a:t>8	</a:t>
            </a:r>
            <a:r>
              <a:rPr lang="ru-RU" sz="4700" smtClean="0">
                <a:solidFill>
                  <a:schemeClr val="folHlink"/>
                </a:solidFill>
              </a:rPr>
              <a:t>		8</a:t>
            </a:r>
            <a:r>
              <a:rPr lang="ru-RU" sz="4700" baseline="-25000" smtClean="0">
                <a:solidFill>
                  <a:schemeClr val="folHlink"/>
                </a:solidFill>
              </a:rPr>
              <a:t>10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100" i="1" baseline="-25000" smtClean="0">
                <a:solidFill>
                  <a:schemeClr val="folHlink"/>
                </a:solidFill>
              </a:rPr>
              <a:t>Двоичная</a:t>
            </a:r>
            <a:r>
              <a:rPr lang="ru-RU" sz="2100" baseline="-25000" smtClean="0">
                <a:solidFill>
                  <a:schemeClr val="folHlink"/>
                </a:solidFill>
              </a:rPr>
              <a:t>			 </a:t>
            </a:r>
            <a:r>
              <a:rPr lang="ru-RU" sz="2100" i="1" baseline="-25000" smtClean="0">
                <a:solidFill>
                  <a:schemeClr val="folHlink"/>
                </a:solidFill>
              </a:rPr>
              <a:t>Восьмеричная</a:t>
            </a:r>
            <a:r>
              <a:rPr lang="ru-RU" sz="2100" baseline="-25000" smtClean="0">
                <a:solidFill>
                  <a:schemeClr val="folHlink"/>
                </a:solidFill>
              </a:rPr>
              <a:t> 		</a:t>
            </a:r>
            <a:r>
              <a:rPr lang="ru-RU" sz="2100" i="1" baseline="-25000" smtClean="0">
                <a:solidFill>
                  <a:schemeClr val="folHlink"/>
                </a:solidFill>
              </a:rPr>
              <a:t>Десятичная</a:t>
            </a:r>
          </a:p>
        </p:txBody>
      </p:sp>
      <p:pic>
        <p:nvPicPr>
          <p:cNvPr id="83972" name="Picture 5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3500438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6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8475" y="2435225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4" name="Picture 7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2428875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5" name="Picture 8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2500313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6" name="Picture 9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2500313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7" name="Picture 10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88" y="3571875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8" name="Picture 11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571875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9" name="Picture 12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3571875"/>
            <a:ext cx="9937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100" smtClean="0"/>
              <a:t>Какое количество компьютеров вы видите? Ответ дайте в двоичной, восьмеричной и десятичной системах счисления.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8750" y="4857750"/>
            <a:ext cx="6186488" cy="24209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ru-RU" sz="2600" smtClean="0">
                <a:solidFill>
                  <a:schemeClr val="folHlink"/>
                </a:solidFill>
              </a:rPr>
              <a:t>Ответ: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4700" smtClean="0">
                <a:solidFill>
                  <a:schemeClr val="folHlink"/>
                </a:solidFill>
              </a:rPr>
              <a:t>1001</a:t>
            </a:r>
            <a:r>
              <a:rPr lang="ru-RU" sz="4700" baseline="-25000" smtClean="0">
                <a:solidFill>
                  <a:schemeClr val="folHlink"/>
                </a:solidFill>
              </a:rPr>
              <a:t>2	</a:t>
            </a:r>
            <a:r>
              <a:rPr lang="ru-RU" sz="4700" smtClean="0">
                <a:solidFill>
                  <a:schemeClr val="folHlink"/>
                </a:solidFill>
              </a:rPr>
              <a:t>	11</a:t>
            </a:r>
            <a:r>
              <a:rPr lang="ru-RU" sz="4700" baseline="-25000" smtClean="0">
                <a:solidFill>
                  <a:schemeClr val="folHlink"/>
                </a:solidFill>
              </a:rPr>
              <a:t>8	</a:t>
            </a:r>
            <a:r>
              <a:rPr lang="ru-RU" sz="4700" smtClean="0">
                <a:solidFill>
                  <a:schemeClr val="folHlink"/>
                </a:solidFill>
              </a:rPr>
              <a:t>	9</a:t>
            </a:r>
            <a:r>
              <a:rPr lang="ru-RU" sz="4700" baseline="-25000" smtClean="0">
                <a:solidFill>
                  <a:schemeClr val="folHlink"/>
                </a:solidFill>
              </a:rPr>
              <a:t>10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 sz="2100" i="1" baseline="-25000" smtClean="0">
                <a:solidFill>
                  <a:schemeClr val="folHlink"/>
                </a:solidFill>
              </a:rPr>
              <a:t>Двоичная</a:t>
            </a:r>
            <a:r>
              <a:rPr lang="ru-RU" sz="2100" baseline="-25000" smtClean="0">
                <a:solidFill>
                  <a:schemeClr val="folHlink"/>
                </a:solidFill>
              </a:rPr>
              <a:t>		                 </a:t>
            </a:r>
            <a:r>
              <a:rPr lang="ru-RU" sz="2100" i="1" baseline="-25000" smtClean="0">
                <a:solidFill>
                  <a:schemeClr val="folHlink"/>
                </a:solidFill>
              </a:rPr>
              <a:t>Восьмеричная</a:t>
            </a:r>
            <a:r>
              <a:rPr lang="ru-RU" sz="2100" baseline="-25000" smtClean="0">
                <a:solidFill>
                  <a:schemeClr val="folHlink"/>
                </a:solidFill>
              </a:rPr>
              <a:t> 	</a:t>
            </a:r>
            <a:r>
              <a:rPr lang="ru-RU" sz="2100" i="1" baseline="-25000" smtClean="0">
                <a:solidFill>
                  <a:schemeClr val="folHlink"/>
                </a:solidFill>
              </a:rPr>
              <a:t>Десятичная</a:t>
            </a:r>
          </a:p>
        </p:txBody>
      </p:sp>
      <p:pic>
        <p:nvPicPr>
          <p:cNvPr id="84996" name="Picture 5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3571875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6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2286000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7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2286000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9" name="Picture 8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2286000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9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3225" y="230346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1" name="Picture 10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3571875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2" name="Picture 11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364331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3" name="Picture 12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364331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4" name="Picture 13" descr="j029298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75" y="3643313"/>
            <a:ext cx="9779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108</a:t>
            </a:r>
            <a:r>
              <a:rPr lang="ru-RU" baseline="-25000" smtClean="0"/>
              <a:t>10</a:t>
            </a:r>
            <a:r>
              <a:rPr lang="ru-RU" smtClean="0"/>
              <a:t>                   х</a:t>
            </a:r>
            <a:r>
              <a:rPr lang="ru-RU" baseline="-25000" smtClean="0"/>
              <a:t>8</a:t>
            </a:r>
            <a:endParaRPr lang="ru-RU" smtClean="0"/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ru-RU" sz="2400" dirty="0" smtClean="0"/>
              <a:t>108</a:t>
            </a:r>
            <a:r>
              <a:rPr lang="en-US" sz="2400" dirty="0" smtClean="0"/>
              <a:t>I8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2400" dirty="0" smtClean="0"/>
              <a:t>104I13I8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2400" dirty="0" smtClean="0"/>
              <a:t>    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4   8I1                 Ответ: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        5                     154</a:t>
            </a:r>
            <a:r>
              <a:rPr lang="ru-RU" sz="2400" baseline="-25000" dirty="0" smtClean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lang="ru-RU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Проверка: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154</a:t>
            </a:r>
            <a:r>
              <a:rPr lang="ru-RU" sz="2400" baseline="-25000" dirty="0" smtClean="0">
                <a:solidFill>
                  <a:schemeClr val="bg1">
                    <a:lumMod val="50000"/>
                  </a:schemeClr>
                </a:solidFill>
              </a:rPr>
              <a:t>8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=4*8</a:t>
            </a:r>
            <a:r>
              <a:rPr lang="ru-RU" sz="2400" baseline="30000" dirty="0" smtClean="0">
                <a:solidFill>
                  <a:schemeClr val="bg1">
                    <a:lumMod val="50000"/>
                  </a:schemeClr>
                </a:solidFill>
              </a:rPr>
              <a:t>0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+5*8</a:t>
            </a:r>
            <a:r>
              <a:rPr lang="ru-RU" sz="2400" baseline="300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+1*8</a:t>
            </a:r>
            <a:r>
              <a:rPr lang="ru-RU" sz="2400" baseline="300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=4+40+64=108</a:t>
            </a:r>
            <a:r>
              <a:rPr lang="ru-RU" sz="2400" baseline="-25000" dirty="0" smtClean="0">
                <a:solidFill>
                  <a:schemeClr val="bg1">
                    <a:lumMod val="50000"/>
                  </a:schemeClr>
                </a:solidFill>
              </a:rPr>
              <a:t>10</a:t>
            </a: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</a:rPr>
              <a:t>   </a:t>
            </a:r>
          </a:p>
        </p:txBody>
      </p:sp>
      <p:sp>
        <p:nvSpPr>
          <p:cNvPr id="86020" name="Line 5"/>
          <p:cNvSpPr>
            <a:spLocks noChangeShapeType="1"/>
          </p:cNvSpPr>
          <p:nvPr/>
        </p:nvSpPr>
        <p:spPr bwMode="auto">
          <a:xfrm>
            <a:off x="2895600" y="3429000"/>
            <a:ext cx="533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6021" name="Line 6"/>
          <p:cNvSpPr>
            <a:spLocks noChangeShapeType="1"/>
          </p:cNvSpPr>
          <p:nvPr/>
        </p:nvSpPr>
        <p:spPr bwMode="auto">
          <a:xfrm>
            <a:off x="3429000" y="3048000"/>
            <a:ext cx="457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6022" name="Line 7"/>
          <p:cNvSpPr>
            <a:spLocks noChangeShapeType="1"/>
          </p:cNvSpPr>
          <p:nvPr/>
        </p:nvSpPr>
        <p:spPr bwMode="auto">
          <a:xfrm>
            <a:off x="3505200" y="3886200"/>
            <a:ext cx="304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6023" name="Line 8"/>
          <p:cNvSpPr>
            <a:spLocks noChangeShapeType="1"/>
          </p:cNvSpPr>
          <p:nvPr/>
        </p:nvSpPr>
        <p:spPr bwMode="auto">
          <a:xfrm>
            <a:off x="3810000" y="3429000"/>
            <a:ext cx="381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2" name="AutoShape 9"/>
          <p:cNvSpPr>
            <a:spLocks noChangeArrowheads="1"/>
          </p:cNvSpPr>
          <p:nvPr/>
        </p:nvSpPr>
        <p:spPr bwMode="auto">
          <a:xfrm>
            <a:off x="2857500" y="714375"/>
            <a:ext cx="1676400" cy="76200"/>
          </a:xfrm>
          <a:prstGeom prst="rightArrow">
            <a:avLst>
              <a:gd name="adj1" fmla="val 50000"/>
              <a:gd name="adj2" fmla="val 550000"/>
            </a:avLst>
          </a:prstGeom>
          <a:solidFill>
            <a:schemeClr val="bg2">
              <a:lumMod val="25000"/>
            </a:schemeClr>
          </a:solidFill>
          <a:ln w="12700" cap="sq">
            <a:solidFill>
              <a:schemeClr val="bg2">
                <a:lumMod val="25000"/>
              </a:schemeClr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313" y="28575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Задания: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785813"/>
            <a:ext cx="8207375" cy="122396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185738" algn="ctr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Прочитайте стихотворение. Переведите встречающиеся в нем числительные из двоичной системы счисления в десятичную.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800" b="1" dirty="0" smtClean="0"/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2339975" y="1663700"/>
            <a:ext cx="5732463" cy="540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Необыкновенная девчонка</a:t>
            </a:r>
          </a:p>
          <a:p>
            <a:r>
              <a:rPr lang="ru-RU"/>
              <a:t> (А. Н. Стариков)</a:t>
            </a:r>
          </a:p>
          <a:p>
            <a:r>
              <a:rPr lang="ru-RU" sz="1700">
                <a:solidFill>
                  <a:schemeClr val="tx2"/>
                </a:solidFill>
              </a:rPr>
              <a:t>Ей было тысяча сто лет,</a:t>
            </a:r>
          </a:p>
          <a:p>
            <a:r>
              <a:rPr lang="ru-RU" sz="1700">
                <a:solidFill>
                  <a:schemeClr val="tx2"/>
                </a:solidFill>
              </a:rPr>
              <a:t>Она в 101-ый класс ходила,</a:t>
            </a:r>
          </a:p>
          <a:p>
            <a:r>
              <a:rPr lang="ru-RU" sz="1700">
                <a:solidFill>
                  <a:schemeClr val="tx2"/>
                </a:solidFill>
              </a:rPr>
              <a:t>В портфеле по сто книг носила –</a:t>
            </a:r>
          </a:p>
          <a:p>
            <a:r>
              <a:rPr lang="ru-RU" sz="1700">
                <a:solidFill>
                  <a:schemeClr val="tx2"/>
                </a:solidFill>
              </a:rPr>
              <a:t>Все это правда, а не бред.</a:t>
            </a:r>
          </a:p>
          <a:p>
            <a:r>
              <a:rPr lang="ru-RU" sz="1700">
                <a:solidFill>
                  <a:schemeClr val="tx2"/>
                </a:solidFill>
              </a:rPr>
              <a:t>Когда, пыля десятком ног,</a:t>
            </a:r>
          </a:p>
          <a:p>
            <a:r>
              <a:rPr lang="ru-RU" sz="1700">
                <a:solidFill>
                  <a:schemeClr val="tx2"/>
                </a:solidFill>
              </a:rPr>
              <a:t>Она шагала по дороге,</a:t>
            </a:r>
          </a:p>
          <a:p>
            <a:r>
              <a:rPr lang="ru-RU" sz="1700">
                <a:solidFill>
                  <a:schemeClr val="tx2"/>
                </a:solidFill>
              </a:rPr>
              <a:t>За ней всегда бежал щенок</a:t>
            </a:r>
          </a:p>
          <a:p>
            <a:r>
              <a:rPr lang="ru-RU" sz="1700">
                <a:solidFill>
                  <a:schemeClr val="tx2"/>
                </a:solidFill>
              </a:rPr>
              <a:t>С одним хвостом, зато стоногий.</a:t>
            </a:r>
          </a:p>
          <a:p>
            <a:r>
              <a:rPr lang="ru-RU" sz="1700">
                <a:solidFill>
                  <a:schemeClr val="tx2"/>
                </a:solidFill>
              </a:rPr>
              <a:t>Она ловила каждый звук</a:t>
            </a:r>
          </a:p>
          <a:p>
            <a:r>
              <a:rPr lang="ru-RU" sz="1700">
                <a:solidFill>
                  <a:schemeClr val="tx2"/>
                </a:solidFill>
              </a:rPr>
              <a:t>Своими десятью ушами, </a:t>
            </a:r>
          </a:p>
          <a:p>
            <a:r>
              <a:rPr lang="ru-RU" sz="1700">
                <a:solidFill>
                  <a:schemeClr val="tx2"/>
                </a:solidFill>
              </a:rPr>
              <a:t>И десять загорелых рук</a:t>
            </a:r>
          </a:p>
          <a:p>
            <a:r>
              <a:rPr lang="ru-RU" sz="1700">
                <a:solidFill>
                  <a:schemeClr val="tx2"/>
                </a:solidFill>
              </a:rPr>
              <a:t>Портфель и поводок держали.</a:t>
            </a:r>
          </a:p>
          <a:p>
            <a:r>
              <a:rPr lang="ru-RU" sz="1700">
                <a:solidFill>
                  <a:schemeClr val="tx2"/>
                </a:solidFill>
              </a:rPr>
              <a:t>И десять темно-синих глаз</a:t>
            </a:r>
          </a:p>
          <a:p>
            <a:r>
              <a:rPr lang="ru-RU" sz="1700">
                <a:solidFill>
                  <a:schemeClr val="tx2"/>
                </a:solidFill>
              </a:rPr>
              <a:t>Рассматривали мир привычно,… </a:t>
            </a:r>
          </a:p>
          <a:p>
            <a:r>
              <a:rPr lang="ru-RU" sz="1700">
                <a:solidFill>
                  <a:schemeClr val="tx2"/>
                </a:solidFill>
              </a:rPr>
              <a:t>Но станет все совсем обычным,</a:t>
            </a:r>
          </a:p>
          <a:p>
            <a:r>
              <a:rPr lang="ru-RU" sz="1700">
                <a:solidFill>
                  <a:schemeClr val="tx2"/>
                </a:solidFill>
              </a:rPr>
              <a:t>Когда поймете наш рассказ.</a:t>
            </a:r>
          </a:p>
          <a:p>
            <a:pPr>
              <a:spcBef>
                <a:spcPct val="50000"/>
              </a:spcBef>
            </a:pPr>
            <a:endParaRPr lang="ru-RU" sz="17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Вопросы: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8813" y="2214563"/>
            <a:ext cx="6786562" cy="335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/>
              <a:t>У меня 100 братьев. Младшему 1000 лет, а старшему 1111 лет. Старший учится в 1001 классе. Может ли быть такое?</a:t>
            </a:r>
          </a:p>
          <a:p>
            <a:pPr>
              <a:defRPr/>
            </a:pPr>
            <a:r>
              <a:rPr lang="ru-RU" dirty="0" smtClean="0"/>
              <a:t>Когда дважды два равно 100?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88" y="571500"/>
            <a:ext cx="7215187" cy="1104900"/>
          </a:xfrm>
        </p:spPr>
        <p:txBody>
          <a:bodyPr/>
          <a:lstStyle/>
          <a:p>
            <a:r>
              <a:rPr lang="ru-RU" smtClean="0"/>
              <a:t>Занимательные задачи </a:t>
            </a:r>
            <a:br>
              <a:rPr lang="ru-RU" smtClean="0"/>
            </a:br>
            <a:r>
              <a:rPr lang="ru-RU" smtClean="0"/>
              <a:t>№1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714500" y="2143125"/>
            <a:ext cx="4714875" cy="39624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542925" algn="just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Мартышка-мама связала 111 своим непослушным детишкам по перчатке на каждую руку и ногу. Но они порвали все свои перчатки, кроме младшего, который порвал  только 11. Сколько перчаток попадет маме в починку?</a:t>
            </a:r>
          </a:p>
        </p:txBody>
      </p:sp>
      <p:pic>
        <p:nvPicPr>
          <p:cNvPr id="89092" name="Picture 7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00813" y="1785938"/>
            <a:ext cx="1963737" cy="1733550"/>
          </a:xfrm>
          <a:noFill/>
          <a:ln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643188" y="6072188"/>
            <a:ext cx="2327275" cy="425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Ответ в 8-й </a:t>
            </a:r>
            <a:r>
              <a:rPr lang="ru-RU" b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сс</a:t>
            </a:r>
            <a:endParaRPr lang="ru-RU" b="1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Занимательные задачи </a:t>
            </a:r>
            <a:br>
              <a:rPr lang="ru-RU" smtClean="0"/>
            </a:br>
            <a:r>
              <a:rPr lang="ru-RU" smtClean="0"/>
              <a:t>№2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875" y="3505200"/>
            <a:ext cx="6172200" cy="335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271463" algn="just">
              <a:buFont typeface="Monotype Sorts" pitchFamily="2" charset="2"/>
              <a:buNone/>
              <a:defRPr/>
            </a:pPr>
            <a:r>
              <a:rPr lang="ru-RU" dirty="0" smtClean="0"/>
              <a:t>Мартышка висит на хвосте и жует бананы. В каждой руке по 101 банану, а в каждой ноге – на 1 банан больше, чем в руке. Сколько бананов у мартышки?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1714500"/>
            <a:ext cx="1287462" cy="1641475"/>
          </a:xfrm>
          <a:prstGeom prst="rect">
            <a:avLst/>
          </a:prstGeom>
          <a:ln w="38100" cap="sq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643563" y="5786438"/>
            <a:ext cx="21986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Ответ в 2-й </a:t>
            </a:r>
            <a:r>
              <a:rPr lang="ru-RU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сс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88" y="428625"/>
            <a:ext cx="6324600" cy="1104900"/>
          </a:xfrm>
        </p:spPr>
        <p:txBody>
          <a:bodyPr/>
          <a:lstStyle/>
          <a:p>
            <a:r>
              <a:rPr lang="ru-RU" sz="2400" smtClean="0"/>
              <a:t>В какой системе счисления записаны данные числа?</a:t>
            </a:r>
            <a:br>
              <a:rPr lang="ru-RU" sz="2400" smtClean="0"/>
            </a:br>
            <a:r>
              <a:rPr lang="ru-RU" sz="2400" smtClean="0"/>
              <a:t>Переведите в десятичную СС.</a:t>
            </a:r>
            <a:endParaRPr lang="ru-RU" smtClean="0"/>
          </a:p>
        </p:txBody>
      </p:sp>
      <p:sp>
        <p:nvSpPr>
          <p:cNvPr id="63493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2000250" y="1928813"/>
            <a:ext cx="3009900" cy="335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3C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2А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1000001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2Е</a:t>
            </a:r>
          </a:p>
        </p:txBody>
      </p:sp>
      <p:pic>
        <p:nvPicPr>
          <p:cNvPr id="63494" name="Picture 5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16" y="2071678"/>
            <a:ext cx="1905000" cy="3352800"/>
          </a:xfrm>
          <a:prstGeom prst="roundRect">
            <a:avLst>
              <a:gd name="adj" fmla="val 301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929188" y="4071938"/>
            <a:ext cx="4572000" cy="19383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ОТВЕТ: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60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42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65</a:t>
            </a:r>
          </a:p>
          <a:p>
            <a:pPr>
              <a:buFont typeface="Monotype Sorts" pitchFamily="2" charset="2"/>
              <a:buNone/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46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Задания: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3063" y="1857375"/>
            <a:ext cx="7500937" cy="3352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1500" indent="-571500">
              <a:lnSpc>
                <a:spcPct val="120000"/>
              </a:lnSpc>
              <a:defRPr/>
            </a:pPr>
            <a:r>
              <a:rPr lang="ru-RU" sz="2600" dirty="0" smtClean="0"/>
              <a:t>Запишите число 1945 в римской системе счисления.</a:t>
            </a:r>
          </a:p>
          <a:p>
            <a:pPr marL="571500" indent="-571500">
              <a:lnSpc>
                <a:spcPct val="120000"/>
              </a:lnSpc>
              <a:defRPr/>
            </a:pPr>
            <a:r>
              <a:rPr lang="ru-RU" sz="2600" dirty="0" smtClean="0"/>
              <a:t>Запишите в развернутом виде числа: 2007</a:t>
            </a:r>
            <a:r>
              <a:rPr lang="ru-RU" sz="2600" baseline="-25000" dirty="0" smtClean="0"/>
              <a:t>10</a:t>
            </a:r>
            <a:r>
              <a:rPr lang="ru-RU" sz="2600" dirty="0" smtClean="0"/>
              <a:t>, 234</a:t>
            </a:r>
            <a:r>
              <a:rPr lang="ru-RU" sz="2600" baseline="-25000" dirty="0" smtClean="0"/>
              <a:t>8</a:t>
            </a:r>
            <a:r>
              <a:rPr lang="ru-RU" sz="2600" dirty="0" smtClean="0"/>
              <a:t>, 10110</a:t>
            </a:r>
            <a:r>
              <a:rPr lang="ru-RU" sz="2600" baseline="-25000" dirty="0" smtClean="0"/>
              <a:t>2</a:t>
            </a:r>
            <a:r>
              <a:rPr lang="ru-RU" sz="2600" dirty="0" smtClean="0"/>
              <a:t> .</a:t>
            </a:r>
          </a:p>
          <a:p>
            <a:pPr marL="571500" indent="-571500">
              <a:lnSpc>
                <a:spcPct val="120000"/>
              </a:lnSpc>
              <a:defRPr/>
            </a:pPr>
            <a:r>
              <a:rPr lang="ru-RU" sz="2600" dirty="0" smtClean="0"/>
              <a:t>Чему будут равны числа 174</a:t>
            </a:r>
            <a:r>
              <a:rPr lang="ru-RU" sz="2600" baseline="-25000" dirty="0" smtClean="0"/>
              <a:t>8</a:t>
            </a:r>
            <a:r>
              <a:rPr lang="ru-RU" sz="2600" dirty="0" smtClean="0"/>
              <a:t>, 2</a:t>
            </a:r>
            <a:r>
              <a:rPr lang="en-US" sz="2600" dirty="0" smtClean="0"/>
              <a:t>E</a:t>
            </a:r>
            <a:r>
              <a:rPr lang="ru-RU" sz="2600" baseline="-25000" dirty="0" smtClean="0"/>
              <a:t>16</a:t>
            </a:r>
            <a:r>
              <a:rPr lang="ru-RU" sz="2600" dirty="0" smtClean="0"/>
              <a:t>, 101,101</a:t>
            </a:r>
            <a:r>
              <a:rPr lang="ru-RU" sz="2600" baseline="-25000" dirty="0" smtClean="0"/>
              <a:t>2</a:t>
            </a:r>
            <a:r>
              <a:rPr lang="ru-RU" sz="2600" dirty="0" smtClean="0"/>
              <a:t> в десятичной системе счисления?</a:t>
            </a:r>
          </a:p>
          <a:p>
            <a:pPr marL="571500" indent="-571500">
              <a:lnSpc>
                <a:spcPct val="120000"/>
              </a:lnSpc>
              <a:defRPr/>
            </a:pPr>
            <a:r>
              <a:rPr lang="ru-RU" sz="2600" dirty="0" smtClean="0"/>
              <a:t>Как будет записываться число 14</a:t>
            </a:r>
            <a:r>
              <a:rPr lang="ru-RU" sz="2600" baseline="-25000" dirty="0" smtClean="0"/>
              <a:t>10</a:t>
            </a:r>
            <a:r>
              <a:rPr lang="ru-RU" sz="2600" dirty="0" smtClean="0"/>
              <a:t> в двоичной системе счисления? 100</a:t>
            </a:r>
            <a:r>
              <a:rPr lang="ru-RU" sz="2600" baseline="-25000" dirty="0" smtClean="0"/>
              <a:t>10</a:t>
            </a:r>
            <a:r>
              <a:rPr lang="ru-RU" sz="2600" dirty="0" smtClean="0"/>
              <a:t> в восьмеричной?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4CC7FCC-76C6-41EF-9B6D-1D6A37B70581}" type="slidenum">
              <a:rPr lang="ru-RU" smtClean="0">
                <a:latin typeface="Arial" pitchFamily="34" charset="0"/>
              </a:rPr>
              <a:pPr/>
              <a:t>32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25" y="428625"/>
            <a:ext cx="6324600" cy="110490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Что будет на рисунке ?</a:t>
            </a:r>
          </a:p>
        </p:txBody>
      </p:sp>
      <p:graphicFrame>
        <p:nvGraphicFramePr>
          <p:cNvPr id="39967" name="Group 31"/>
          <p:cNvGraphicFramePr>
            <a:graphicFrameLocks noGrp="1"/>
          </p:cNvGraphicFramePr>
          <p:nvPr/>
        </p:nvGraphicFramePr>
        <p:xfrm>
          <a:off x="1285875" y="2214563"/>
          <a:ext cx="7715250" cy="4064000"/>
        </p:xfrm>
        <a:graphic>
          <a:graphicData uri="http://schemas.openxmlformats.org/drawingml/2006/table">
            <a:tbl>
              <a:tblPr/>
              <a:tblGrid>
                <a:gridCol w="1928813"/>
                <a:gridCol w="1928813"/>
                <a:gridCol w="1928813"/>
                <a:gridCol w="1928813"/>
              </a:tblGrid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(1,11)</a:t>
                      </a:r>
                    </a:p>
                  </a:txBody>
                  <a:tcPr marL="91439" marR="9143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2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(101,11)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(101, 1001)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(1000, 110)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(101,11)</a:t>
                      </a:r>
                    </a:p>
                  </a:txBody>
                  <a:tcPr marL="91439" marR="9143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6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(1010, 110)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(1001, 1)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(11,1)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(1,11)</a:t>
                      </a:r>
                    </a:p>
                  </a:txBody>
                  <a:tcPr marL="91439" marR="9143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(101, 1001)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(101, 1010)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(1000, 1010)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(1000,1001)</a:t>
                      </a:r>
                    </a:p>
                  </a:txBody>
                  <a:tcPr marL="91439" marR="9143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 (101, 1001)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endParaRPr kumimoji="1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Monotype Sorts" pitchFamily="2" charset="2"/>
                        <a:buNone/>
                        <a:tabLst/>
                      </a:pPr>
                      <a:endParaRPr kumimoji="1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Другая 50">
      <a:dk1>
        <a:srgbClr val="84A5CF"/>
      </a:dk1>
      <a:lt1>
        <a:sysClr val="window" lastClr="FFFFFF"/>
      </a:lt1>
      <a:dk2>
        <a:srgbClr val="3F6BA2"/>
      </a:dk2>
      <a:lt2>
        <a:srgbClr val="1F3551"/>
      </a:lt2>
      <a:accent1>
        <a:srgbClr val="8FCB17"/>
      </a:accent1>
      <a:accent2>
        <a:srgbClr val="769F11"/>
      </a:accent2>
      <a:accent3>
        <a:srgbClr val="2F5079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Другая 43">
      <a:dk1>
        <a:srgbClr val="D6E1EF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Другая 47">
      <a:dk1>
        <a:srgbClr val="D6E1EF"/>
      </a:dk1>
      <a:lt1>
        <a:srgbClr val="0C1520"/>
      </a:lt1>
      <a:dk2>
        <a:srgbClr val="065218"/>
      </a:dk2>
      <a:lt2>
        <a:srgbClr val="3F6BA2"/>
      </a:lt2>
      <a:accent1>
        <a:srgbClr val="B5C9E2"/>
      </a:accent1>
      <a:accent2>
        <a:srgbClr val="3F6BA2"/>
      </a:accent2>
      <a:accent3>
        <a:srgbClr val="1F3551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1526</Words>
  <Application>Microsoft Office PowerPoint</Application>
  <PresentationFormat>Экран (4:3)</PresentationFormat>
  <Paragraphs>463</Paragraphs>
  <Slides>32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Monotype Sorts</vt:lpstr>
      <vt:lpstr>Times New Roman</vt:lpstr>
      <vt:lpstr>Wingdings</vt:lpstr>
      <vt:lpstr>Arial Cyr</vt:lpstr>
      <vt:lpstr>Оформление по умолчанию</vt:lpstr>
      <vt:lpstr>2_Оформление по умолчанию</vt:lpstr>
      <vt:lpstr>1_Оформление по умолчанию</vt:lpstr>
      <vt:lpstr>Системы счисления</vt:lpstr>
      <vt:lpstr>Слайд 2</vt:lpstr>
      <vt:lpstr>Система счисления </vt:lpstr>
      <vt:lpstr>Позиционные  системы счисления</vt:lpstr>
      <vt:lpstr>Первые позиционные системы счисления</vt:lpstr>
      <vt:lpstr>Двенадцатеричная  система счисления</vt:lpstr>
      <vt:lpstr>Двенадцатеричная  система счисления</vt:lpstr>
      <vt:lpstr>Шестидесятеричная  система счисления</vt:lpstr>
      <vt:lpstr>Какие позиционные системы счисления используются сейчас?</vt:lpstr>
      <vt:lpstr>Десятичная система счисления </vt:lpstr>
      <vt:lpstr>Двоичная система счисления </vt:lpstr>
      <vt:lpstr>Алфавит  десятичной, двоичной, восьмеричной и шестнадцатеричной систем счисления</vt:lpstr>
      <vt:lpstr>Соответствие десятичной, двоичной, восьмеричной и шестнадцатеричной  систем счисления</vt:lpstr>
      <vt:lpstr>Слайд 14</vt:lpstr>
      <vt:lpstr>Соответствие десятичной, двоичной, восьмеричной и шестнадцатеричной систем счисления</vt:lpstr>
      <vt:lpstr>Слайд 16</vt:lpstr>
      <vt:lpstr>Позиционные системы с произвольным основанием</vt:lpstr>
      <vt:lpstr>1110002          х10 1101102          х10</vt:lpstr>
      <vt:lpstr>Слайд 19</vt:lpstr>
      <vt:lpstr>15010             х2     19010              х2 36010             х2   13410              х2</vt:lpstr>
      <vt:lpstr>Вопросы:</vt:lpstr>
      <vt:lpstr>Какое количество компьютеров вы видите? Ответ дайте в двоичной, восьмеричной и десятичной системах счисления.</vt:lpstr>
      <vt:lpstr>Какое количество компьютеров вы видите? Ответ дайте в двоичной, восьмеричной и десятичной системах счисления.</vt:lpstr>
      <vt:lpstr>Какое количество компьютеров вы видите? Ответ дайте в двоичной, восьмеричной и десятичной системах счисления.</vt:lpstr>
      <vt:lpstr>10810                   х8</vt:lpstr>
      <vt:lpstr>Задания:</vt:lpstr>
      <vt:lpstr>Вопросы:</vt:lpstr>
      <vt:lpstr>Занимательные задачи  №1</vt:lpstr>
      <vt:lpstr>Занимательные задачи  №2</vt:lpstr>
      <vt:lpstr>В какой системе счисления записаны данные числа? Переведите в десятичную СС.</vt:lpstr>
      <vt:lpstr>Задания:</vt:lpstr>
      <vt:lpstr>Что будет на рисунке ?</vt:lpstr>
    </vt:vector>
  </TitlesOfParts>
  <Company>Sampur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счиления</dc:title>
  <dc:creator>Administrator</dc:creator>
  <cp:lastModifiedBy>home</cp:lastModifiedBy>
  <cp:revision>53</cp:revision>
  <dcterms:created xsi:type="dcterms:W3CDTF">2003-10-18T04:44:16Z</dcterms:created>
  <dcterms:modified xsi:type="dcterms:W3CDTF">2012-01-13T16:38:41Z</dcterms:modified>
</cp:coreProperties>
</file>