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69" r:id="rId2"/>
    <p:sldId id="275" r:id="rId3"/>
    <p:sldId id="276" r:id="rId4"/>
    <p:sldId id="278" r:id="rId5"/>
    <p:sldId id="279" r:id="rId6"/>
    <p:sldId id="280" r:id="rId7"/>
    <p:sldId id="285" r:id="rId8"/>
    <p:sldId id="284" r:id="rId9"/>
    <p:sldId id="292" r:id="rId10"/>
    <p:sldId id="293" r:id="rId11"/>
    <p:sldId id="314" r:id="rId12"/>
    <p:sldId id="315" r:id="rId13"/>
    <p:sldId id="316" r:id="rId14"/>
    <p:sldId id="317" r:id="rId15"/>
    <p:sldId id="318" r:id="rId16"/>
    <p:sldId id="286" r:id="rId17"/>
    <p:sldId id="296" r:id="rId18"/>
    <p:sldId id="297" r:id="rId19"/>
    <p:sldId id="298" r:id="rId20"/>
    <p:sldId id="287" r:id="rId21"/>
    <p:sldId id="300" r:id="rId22"/>
    <p:sldId id="299" r:id="rId23"/>
    <p:sldId id="335" r:id="rId2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66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6600"/>
    <a:srgbClr val="00CC00"/>
    <a:srgbClr val="CCCC00"/>
    <a:srgbClr val="00CC66"/>
    <a:srgbClr val="FF0066"/>
    <a:srgbClr val="0066CC"/>
    <a:srgbClr val="FFCC00"/>
    <a:srgbClr val="000080"/>
    <a:srgbClr val="0033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3030" autoAdjust="0"/>
    <p:restoredTop sz="94660"/>
  </p:normalViewPr>
  <p:slideViewPr>
    <p:cSldViewPr>
      <p:cViewPr varScale="1">
        <p:scale>
          <a:sx n="55" d="100"/>
          <a:sy n="55" d="100"/>
        </p:scale>
        <p:origin x="-950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17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16.xml"/><Relationship Id="rId3" Type="http://schemas.openxmlformats.org/officeDocument/2006/relationships/slide" Target="slides/slide4.xml"/><Relationship Id="rId7" Type="http://schemas.openxmlformats.org/officeDocument/2006/relationships/slide" Target="slides/slide8.xml"/><Relationship Id="rId2" Type="http://schemas.openxmlformats.org/officeDocument/2006/relationships/slide" Target="slides/slide3.xml"/><Relationship Id="rId1" Type="http://schemas.openxmlformats.org/officeDocument/2006/relationships/slide" Target="slides/slide2.xml"/><Relationship Id="rId6" Type="http://schemas.openxmlformats.org/officeDocument/2006/relationships/slide" Target="slides/slide7.xml"/><Relationship Id="rId5" Type="http://schemas.openxmlformats.org/officeDocument/2006/relationships/slide" Target="slides/slide6.xml"/><Relationship Id="rId4" Type="http://schemas.openxmlformats.org/officeDocument/2006/relationships/slide" Target="slides/slide5.xml"/><Relationship Id="rId9" Type="http://schemas.openxmlformats.org/officeDocument/2006/relationships/slide" Target="slides/slide2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kumimoji="0"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kumimoji="0"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kumimoji="0"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kumimoji="0"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9471F277-AA48-43FC-B5BE-C062F8F62D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865657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eaLnBrk="0" hangingPunct="0">
              <a:defRPr kumimoji="0"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kumimoji="0"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9700" name="Rectangle 4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eaLnBrk="0" hangingPunct="0">
              <a:defRPr kumimoji="0" sz="12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kumimoji="0" sz="1200" smtClean="0"/>
            </a:lvl1pPr>
          </a:lstStyle>
          <a:p>
            <a:pPr>
              <a:defRPr/>
            </a:pPr>
            <a:fld id="{7BA83E20-FC3F-4AA7-B42C-E95F162D5B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6305603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F214737-8B7D-463A-ADF5-1AC1E495E6BE}" type="slidenum">
              <a:rPr lang="ru-RU"/>
              <a:pPr/>
              <a:t>1</a:t>
            </a:fld>
            <a:endParaRPr lang="ru-RU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728FDA-59F2-4B7A-A100-094A153CED86}" type="slidenum">
              <a:rPr lang="ru-RU"/>
              <a:pPr/>
              <a:t>2</a:t>
            </a:fld>
            <a:endParaRPr lang="ru-RU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DE67AA-7429-4B67-B843-4F51BBC3EED8}" type="slidenum">
              <a:rPr lang="ru-RU"/>
              <a:pPr/>
              <a:t>3</a:t>
            </a:fld>
            <a:endParaRPr lang="ru-RU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AFDAF68-DFED-455A-92A1-A4764643FA2D}" type="slidenum">
              <a:rPr lang="ru-RU"/>
              <a:pPr/>
              <a:t>4</a:t>
            </a:fld>
            <a:endParaRPr lang="ru-RU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6C7315-C7B0-4B4B-865E-55A0E603FB20}" type="slidenum">
              <a:rPr lang="ru-RU"/>
              <a:pPr/>
              <a:t>5</a:t>
            </a:fld>
            <a:endParaRPr lang="ru-RU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6F59D1A-96E1-4CEA-98CC-61660225A455}" type="slidenum">
              <a:rPr lang="ru-RU"/>
              <a:pPr/>
              <a:t>6</a:t>
            </a:fld>
            <a:endParaRPr lang="ru-RU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E7E48F3-5FA8-46E9-A61D-CA65119C5115}" type="slidenum">
              <a:rPr lang="ru-RU"/>
              <a:pPr/>
              <a:t>7</a:t>
            </a:fld>
            <a:endParaRPr lang="ru-RU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C8A682-1790-4A6E-A0D7-6C5D9999E67C}" type="slidenum">
              <a:rPr lang="ru-RU"/>
              <a:pPr/>
              <a:t>8</a:t>
            </a:fld>
            <a:endParaRPr lang="ru-RU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E475A09-BC31-4E6C-803B-6072A5A5A8E2}" type="slidenum">
              <a:rPr lang="ru-RU"/>
              <a:pPr/>
              <a:t>16</a:t>
            </a:fld>
            <a:endParaRPr lang="ru-RU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185DDF6-4994-4632-B384-8A69B616EDDA}" type="slidenum">
              <a:rPr lang="ru-RU"/>
              <a:pPr/>
              <a:t>20</a:t>
            </a:fld>
            <a:endParaRPr lang="ru-RU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4365625" y="1951038"/>
            <a:ext cx="4770438" cy="5062537"/>
            <a:chOff x="2750" y="1229"/>
            <a:chExt cx="3005" cy="3189"/>
          </a:xfrm>
        </p:grpSpPr>
        <p:sp>
          <p:nvSpPr>
            <p:cNvPr id="5" name="AutoShape 5"/>
            <p:cNvSpPr>
              <a:spLocks noChangeArrowheads="1"/>
            </p:cNvSpPr>
            <p:nvPr/>
          </p:nvSpPr>
          <p:spPr bwMode="auto">
            <a:xfrm rot="13500000" flipH="1">
              <a:off x="4453" y="3780"/>
              <a:ext cx="568" cy="568"/>
            </a:xfrm>
            <a:prstGeom prst="rtTriangle">
              <a:avLst/>
            </a:prstGeom>
            <a:noFill/>
            <a:ln w="12700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" name="AutoShape 6"/>
            <p:cNvSpPr>
              <a:spLocks noChangeArrowheads="1"/>
            </p:cNvSpPr>
            <p:nvPr/>
          </p:nvSpPr>
          <p:spPr bwMode="auto">
            <a:xfrm rot="16200000">
              <a:off x="4711" y="3319"/>
              <a:ext cx="858" cy="852"/>
            </a:xfrm>
            <a:prstGeom prst="rtTriangle">
              <a:avLst/>
            </a:prstGeom>
            <a:noFill/>
            <a:ln w="12700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AutoShape 7"/>
            <p:cNvSpPr>
              <a:spLocks noChangeArrowheads="1"/>
            </p:cNvSpPr>
            <p:nvPr/>
          </p:nvSpPr>
          <p:spPr bwMode="auto">
            <a:xfrm>
              <a:off x="4947" y="2612"/>
              <a:ext cx="808" cy="808"/>
            </a:xfrm>
            <a:prstGeom prst="diamond">
              <a:avLst/>
            </a:prstGeom>
            <a:noFill/>
            <a:ln w="12700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" name="AutoShape 8"/>
            <p:cNvSpPr>
              <a:spLocks noChangeArrowheads="1"/>
            </p:cNvSpPr>
            <p:nvPr/>
          </p:nvSpPr>
          <p:spPr bwMode="auto">
            <a:xfrm rot="13500000">
              <a:off x="2750" y="3164"/>
              <a:ext cx="1254" cy="1254"/>
            </a:xfrm>
            <a:prstGeom prst="rtTriangle">
              <a:avLst/>
            </a:prstGeom>
            <a:noFill/>
            <a:ln w="12700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" name="AutoShape 9"/>
            <p:cNvSpPr>
              <a:spLocks noChangeArrowheads="1"/>
            </p:cNvSpPr>
            <p:nvPr/>
          </p:nvSpPr>
          <p:spPr bwMode="auto">
            <a:xfrm rot="8100000" flipH="1">
              <a:off x="3721" y="2495"/>
              <a:ext cx="568" cy="568"/>
            </a:xfrm>
            <a:prstGeom prst="rtTriangle">
              <a:avLst/>
            </a:prstGeom>
            <a:noFill/>
            <a:ln w="12700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10" name="Group 14"/>
            <p:cNvGrpSpPr>
              <a:grpSpLocks/>
            </p:cNvGrpSpPr>
            <p:nvPr/>
          </p:nvGrpSpPr>
          <p:grpSpPr bwMode="auto">
            <a:xfrm>
              <a:off x="4384" y="2184"/>
              <a:ext cx="402" cy="1198"/>
              <a:chOff x="4384" y="2184"/>
              <a:chExt cx="402" cy="1198"/>
            </a:xfrm>
          </p:grpSpPr>
          <p:sp>
            <p:nvSpPr>
              <p:cNvPr id="12" name="Line 10"/>
              <p:cNvSpPr>
                <a:spLocks noChangeShapeType="1"/>
              </p:cNvSpPr>
              <p:nvPr/>
            </p:nvSpPr>
            <p:spPr bwMode="auto">
              <a:xfrm>
                <a:off x="4784" y="2194"/>
                <a:ext cx="0" cy="784"/>
              </a:xfrm>
              <a:prstGeom prst="line">
                <a:avLst/>
              </a:prstGeom>
              <a:noFill/>
              <a:ln w="12700">
                <a:solidFill>
                  <a:schemeClr val="accent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3" name="Line 11"/>
              <p:cNvSpPr>
                <a:spLocks noChangeShapeType="1"/>
              </p:cNvSpPr>
              <p:nvPr/>
            </p:nvSpPr>
            <p:spPr bwMode="auto">
              <a:xfrm>
                <a:off x="4388" y="2582"/>
                <a:ext cx="0" cy="800"/>
              </a:xfrm>
              <a:prstGeom prst="line">
                <a:avLst/>
              </a:prstGeom>
              <a:noFill/>
              <a:ln w="12700">
                <a:solidFill>
                  <a:schemeClr val="accent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4" name="Line 12"/>
              <p:cNvSpPr>
                <a:spLocks noChangeShapeType="1"/>
              </p:cNvSpPr>
              <p:nvPr/>
            </p:nvSpPr>
            <p:spPr bwMode="auto">
              <a:xfrm flipV="1">
                <a:off x="4388" y="2980"/>
                <a:ext cx="398" cy="398"/>
              </a:xfrm>
              <a:prstGeom prst="line">
                <a:avLst/>
              </a:prstGeom>
              <a:noFill/>
              <a:ln w="12700">
                <a:solidFill>
                  <a:schemeClr val="accent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5" name="Line 13"/>
              <p:cNvSpPr>
                <a:spLocks noChangeShapeType="1"/>
              </p:cNvSpPr>
              <p:nvPr/>
            </p:nvSpPr>
            <p:spPr bwMode="auto">
              <a:xfrm flipV="1">
                <a:off x="4384" y="2184"/>
                <a:ext cx="402" cy="402"/>
              </a:xfrm>
              <a:prstGeom prst="line">
                <a:avLst/>
              </a:prstGeom>
              <a:noFill/>
              <a:ln w="12700">
                <a:solidFill>
                  <a:schemeClr val="accent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11" name="AutoShape 15"/>
            <p:cNvSpPr>
              <a:spLocks noChangeArrowheads="1"/>
            </p:cNvSpPr>
            <p:nvPr/>
          </p:nvSpPr>
          <p:spPr bwMode="auto">
            <a:xfrm rot="18900000">
              <a:off x="4388" y="1229"/>
              <a:ext cx="1254" cy="1254"/>
            </a:xfrm>
            <a:prstGeom prst="rtTriangle">
              <a:avLst/>
            </a:prstGeom>
            <a:noFill/>
            <a:ln w="12700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  <p:grpSp>
        <p:nvGrpSpPr>
          <p:cNvPr id="16" name="Group 26"/>
          <p:cNvGrpSpPr>
            <a:grpSpLocks/>
          </p:cNvGrpSpPr>
          <p:nvPr/>
        </p:nvGrpSpPr>
        <p:grpSpPr bwMode="auto">
          <a:xfrm>
            <a:off x="3344863" y="2457450"/>
            <a:ext cx="5449887" cy="4497388"/>
            <a:chOff x="2107" y="1548"/>
            <a:chExt cx="3433" cy="2833"/>
          </a:xfrm>
        </p:grpSpPr>
        <p:sp>
          <p:nvSpPr>
            <p:cNvPr id="17" name="AutoShape 19"/>
            <p:cNvSpPr>
              <a:spLocks noChangeArrowheads="1"/>
            </p:cNvSpPr>
            <p:nvPr/>
          </p:nvSpPr>
          <p:spPr bwMode="auto">
            <a:xfrm>
              <a:off x="4732" y="2114"/>
              <a:ext cx="808" cy="808"/>
            </a:xfrm>
            <a:prstGeom prst="diamond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" name="Freeform 20"/>
            <p:cNvSpPr>
              <a:spLocks/>
            </p:cNvSpPr>
            <p:nvPr/>
          </p:nvSpPr>
          <p:spPr bwMode="auto">
            <a:xfrm>
              <a:off x="4061" y="1935"/>
              <a:ext cx="403" cy="1192"/>
            </a:xfrm>
            <a:custGeom>
              <a:avLst/>
              <a:gdLst/>
              <a:ahLst/>
              <a:cxnLst>
                <a:cxn ang="0">
                  <a:pos x="399" y="0"/>
                </a:cxn>
                <a:cxn ang="0">
                  <a:pos x="0" y="399"/>
                </a:cxn>
                <a:cxn ang="0">
                  <a:pos x="0" y="1191"/>
                </a:cxn>
                <a:cxn ang="0">
                  <a:pos x="402" y="789"/>
                </a:cxn>
                <a:cxn ang="0">
                  <a:pos x="399" y="0"/>
                </a:cxn>
              </a:cxnLst>
              <a:rect l="0" t="0" r="r" b="b"/>
              <a:pathLst>
                <a:path w="403" h="1192">
                  <a:moveTo>
                    <a:pt x="399" y="0"/>
                  </a:moveTo>
                  <a:lnTo>
                    <a:pt x="0" y="399"/>
                  </a:lnTo>
                  <a:lnTo>
                    <a:pt x="0" y="1191"/>
                  </a:lnTo>
                  <a:lnTo>
                    <a:pt x="402" y="789"/>
                  </a:lnTo>
                  <a:lnTo>
                    <a:pt x="399" y="0"/>
                  </a:lnTo>
                </a:path>
              </a:pathLst>
            </a:custGeom>
            <a:solidFill>
              <a:schemeClr val="accent1"/>
            </a:solidFill>
            <a:ln w="12700" cap="flat" cmpd="sng">
              <a:solidFill>
                <a:schemeClr val="accent1"/>
              </a:solidFill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9" name="AutoShape 21"/>
            <p:cNvSpPr>
              <a:spLocks noChangeArrowheads="1"/>
            </p:cNvSpPr>
            <p:nvPr/>
          </p:nvSpPr>
          <p:spPr bwMode="auto">
            <a:xfrm rot="18900000">
              <a:off x="2527" y="2630"/>
              <a:ext cx="1254" cy="1254"/>
            </a:xfrm>
            <a:prstGeom prst="rtTriangle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0" name="AutoShape 22"/>
            <p:cNvSpPr>
              <a:spLocks noChangeArrowheads="1"/>
            </p:cNvSpPr>
            <p:nvPr/>
          </p:nvSpPr>
          <p:spPr bwMode="auto">
            <a:xfrm rot="13500000" flipH="1">
              <a:off x="3812" y="3813"/>
              <a:ext cx="568" cy="568"/>
            </a:xfrm>
            <a:prstGeom prst="rtTriangle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1" name="AutoShape 23"/>
            <p:cNvSpPr>
              <a:spLocks noChangeArrowheads="1"/>
            </p:cNvSpPr>
            <p:nvPr/>
          </p:nvSpPr>
          <p:spPr bwMode="auto">
            <a:xfrm rot="16200000">
              <a:off x="4423" y="2927"/>
              <a:ext cx="858" cy="852"/>
            </a:xfrm>
            <a:prstGeom prst="rtTriangle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2" name="AutoShape 24"/>
            <p:cNvSpPr>
              <a:spLocks noChangeArrowheads="1"/>
            </p:cNvSpPr>
            <p:nvPr/>
          </p:nvSpPr>
          <p:spPr bwMode="auto">
            <a:xfrm rot="10800000">
              <a:off x="2107" y="1548"/>
              <a:ext cx="1254" cy="1254"/>
            </a:xfrm>
            <a:prstGeom prst="rtTriangle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3" name="AutoShape 25"/>
            <p:cNvSpPr>
              <a:spLocks noChangeArrowheads="1"/>
            </p:cNvSpPr>
            <p:nvPr/>
          </p:nvSpPr>
          <p:spPr bwMode="auto">
            <a:xfrm rot="8100000" flipH="1">
              <a:off x="3410" y="2702"/>
              <a:ext cx="568" cy="568"/>
            </a:xfrm>
            <a:prstGeom prst="rtTriangle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24" name="Rectangle 28"/>
          <p:cNvSpPr>
            <a:spLocks noChangeArrowheads="1"/>
          </p:cNvSpPr>
          <p:nvPr/>
        </p:nvSpPr>
        <p:spPr bwMode="auto">
          <a:xfrm>
            <a:off x="6588125" y="5181600"/>
            <a:ext cx="2555875" cy="3810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3089" name="Rectangle 17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228600"/>
            <a:ext cx="7772400" cy="2438400"/>
          </a:xfrm>
        </p:spPr>
        <p:txBody>
          <a:bodyPr anchor="b"/>
          <a:lstStyle>
            <a:lvl1pPr>
              <a:lnSpc>
                <a:spcPct val="100000"/>
              </a:lnSpc>
              <a:defRPr sz="6600">
                <a:solidFill>
                  <a:schemeClr val="tx2"/>
                </a:solidFill>
              </a:defRPr>
            </a:lvl1pPr>
          </a:lstStyle>
          <a:p>
            <a:r>
              <a:rPr lang="ru-RU"/>
              <a:t>Заголовок </a:t>
            </a:r>
          </a:p>
        </p:txBody>
      </p:sp>
      <p:sp>
        <p:nvSpPr>
          <p:cNvPr id="3090" name="Rectangle 1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876800" y="4733925"/>
            <a:ext cx="4259263" cy="377825"/>
          </a:xfrm>
          <a:solidFill>
            <a:schemeClr val="tx2"/>
          </a:solidFill>
          <a:ln w="12700">
            <a:solidFill>
              <a:schemeClr val="tx2"/>
            </a:solidFill>
          </a:ln>
        </p:spPr>
        <p:txBody>
          <a:bodyPr lIns="91440" tIns="0" rIns="91440" bIns="0" anchor="b">
            <a:spAutoFit/>
          </a:bodyPr>
          <a:lstStyle>
            <a:lvl1pPr marL="0" indent="0">
              <a:spcBef>
                <a:spcPct val="0"/>
              </a:spcBef>
              <a:buClrTx/>
              <a:buSzTx/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ru-RU"/>
              <a:t>Подзаголовок</a:t>
            </a:r>
          </a:p>
        </p:txBody>
      </p:sp>
      <p:sp>
        <p:nvSpPr>
          <p:cNvPr id="25" name="Rectangle 29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6" name="Rectangle 3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" name="Rectangle 3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14052F8-A2D9-4994-957F-0FA14056BD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1CF841-CBE5-4900-868D-20BC066E8F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DEA21F-E00C-4A64-ACF3-19E6BE82DB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74688" y="1795463"/>
            <a:ext cx="3836987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64075" y="1795463"/>
            <a:ext cx="3836988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18A9C1-F1C8-48FD-999D-69ED67DBE3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2FCF09-74A1-44B9-B810-0B6BF59E5F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618BA8-3A73-4D45-9A57-D7DA1FEF22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6F5D38-1C20-4009-926F-1A39C4B957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728365-8449-41CF-9332-75D6EDCA12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776662-8832-41C1-99E4-7AF72BC4B6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0FDC7E-8733-4AB8-8805-292865C7AC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5263" y="315913"/>
            <a:ext cx="1955800" cy="55943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74688" y="315913"/>
            <a:ext cx="5718175" cy="55943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304975-31DE-46AF-8887-F7B4CA455B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74688" y="315913"/>
            <a:ext cx="7826375" cy="559435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10E26E-241C-465D-8F83-96ABF4B1D5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/>
          <p:cNvSpPr>
            <a:spLocks noChangeArrowheads="1"/>
          </p:cNvSpPr>
          <p:nvPr/>
        </p:nvSpPr>
        <p:spPr bwMode="auto">
          <a:xfrm rot="6480000" flipH="1">
            <a:off x="730250" y="1489075"/>
            <a:ext cx="901700" cy="901700"/>
          </a:xfrm>
          <a:prstGeom prst="rtTriangle">
            <a:avLst/>
          </a:prstGeom>
          <a:noFill/>
          <a:ln w="1270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rot="10800000" vert="eaVert" wrap="none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206500" y="315913"/>
            <a:ext cx="7086600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4688" y="1795463"/>
            <a:ext cx="7826375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145213"/>
            <a:ext cx="1371600" cy="71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>
              <a:defRPr kumimoji="0" sz="14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676400" y="6400800"/>
            <a:ext cx="3352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>
              <a:defRPr kumimoji="0" sz="1400"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371600" y="6477000"/>
            <a:ext cx="304800" cy="3810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r">
              <a:defRPr kumimoji="0" sz="1400" smtClean="0"/>
            </a:lvl1pPr>
          </a:lstStyle>
          <a:p>
            <a:pPr>
              <a:defRPr/>
            </a:pPr>
            <a:fld id="{1E6EFFFB-4109-48D9-8D36-6B61C11922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2056" name="Group 19"/>
          <p:cNvGrpSpPr>
            <a:grpSpLocks/>
          </p:cNvGrpSpPr>
          <p:nvPr/>
        </p:nvGrpSpPr>
        <p:grpSpPr bwMode="auto">
          <a:xfrm>
            <a:off x="4365625" y="1951038"/>
            <a:ext cx="4770438" cy="5062537"/>
            <a:chOff x="2750" y="1229"/>
            <a:chExt cx="3005" cy="3189"/>
          </a:xfrm>
        </p:grpSpPr>
        <p:sp>
          <p:nvSpPr>
            <p:cNvPr id="1032" name="AutoShape 8"/>
            <p:cNvSpPr>
              <a:spLocks noChangeArrowheads="1"/>
            </p:cNvSpPr>
            <p:nvPr/>
          </p:nvSpPr>
          <p:spPr bwMode="auto">
            <a:xfrm rot="13500000" flipH="1">
              <a:off x="4453" y="3780"/>
              <a:ext cx="568" cy="568"/>
            </a:xfrm>
            <a:prstGeom prst="rtTriangle">
              <a:avLst/>
            </a:prstGeom>
            <a:noFill/>
            <a:ln w="12700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33" name="AutoShape 9"/>
            <p:cNvSpPr>
              <a:spLocks noChangeArrowheads="1"/>
            </p:cNvSpPr>
            <p:nvPr/>
          </p:nvSpPr>
          <p:spPr bwMode="auto">
            <a:xfrm rot="16200000">
              <a:off x="4711" y="3319"/>
              <a:ext cx="858" cy="852"/>
            </a:xfrm>
            <a:prstGeom prst="rtTriangle">
              <a:avLst/>
            </a:prstGeom>
            <a:noFill/>
            <a:ln w="12700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34" name="AutoShape 10"/>
            <p:cNvSpPr>
              <a:spLocks noChangeArrowheads="1"/>
            </p:cNvSpPr>
            <p:nvPr/>
          </p:nvSpPr>
          <p:spPr bwMode="auto">
            <a:xfrm>
              <a:off x="4947" y="2612"/>
              <a:ext cx="808" cy="808"/>
            </a:xfrm>
            <a:prstGeom prst="diamond">
              <a:avLst/>
            </a:prstGeom>
            <a:noFill/>
            <a:ln w="12700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35" name="AutoShape 11"/>
            <p:cNvSpPr>
              <a:spLocks noChangeArrowheads="1"/>
            </p:cNvSpPr>
            <p:nvPr/>
          </p:nvSpPr>
          <p:spPr bwMode="auto">
            <a:xfrm rot="13500000">
              <a:off x="2750" y="3164"/>
              <a:ext cx="1254" cy="1254"/>
            </a:xfrm>
            <a:prstGeom prst="rtTriangle">
              <a:avLst/>
            </a:prstGeom>
            <a:noFill/>
            <a:ln w="12700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36" name="AutoShape 12"/>
            <p:cNvSpPr>
              <a:spLocks noChangeArrowheads="1"/>
            </p:cNvSpPr>
            <p:nvPr/>
          </p:nvSpPr>
          <p:spPr bwMode="auto">
            <a:xfrm rot="8100000" flipH="1">
              <a:off x="3721" y="2495"/>
              <a:ext cx="568" cy="568"/>
            </a:xfrm>
            <a:prstGeom prst="rtTriangle">
              <a:avLst/>
            </a:prstGeom>
            <a:noFill/>
            <a:ln w="12700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2062" name="Group 17"/>
            <p:cNvGrpSpPr>
              <a:grpSpLocks/>
            </p:cNvGrpSpPr>
            <p:nvPr/>
          </p:nvGrpSpPr>
          <p:grpSpPr bwMode="auto">
            <a:xfrm>
              <a:off x="4384" y="2184"/>
              <a:ext cx="402" cy="1198"/>
              <a:chOff x="4384" y="2184"/>
              <a:chExt cx="402" cy="1198"/>
            </a:xfrm>
          </p:grpSpPr>
          <p:sp>
            <p:nvSpPr>
              <p:cNvPr id="1037" name="Line 13"/>
              <p:cNvSpPr>
                <a:spLocks noChangeShapeType="1"/>
              </p:cNvSpPr>
              <p:nvPr/>
            </p:nvSpPr>
            <p:spPr bwMode="auto">
              <a:xfrm>
                <a:off x="4784" y="2194"/>
                <a:ext cx="0" cy="784"/>
              </a:xfrm>
              <a:prstGeom prst="line">
                <a:avLst/>
              </a:prstGeom>
              <a:noFill/>
              <a:ln w="12700">
                <a:solidFill>
                  <a:schemeClr val="accent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38" name="Line 14"/>
              <p:cNvSpPr>
                <a:spLocks noChangeShapeType="1"/>
              </p:cNvSpPr>
              <p:nvPr/>
            </p:nvSpPr>
            <p:spPr bwMode="auto">
              <a:xfrm>
                <a:off x="4388" y="2582"/>
                <a:ext cx="0" cy="800"/>
              </a:xfrm>
              <a:prstGeom prst="line">
                <a:avLst/>
              </a:prstGeom>
              <a:noFill/>
              <a:ln w="12700">
                <a:solidFill>
                  <a:schemeClr val="accent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39" name="Line 15"/>
              <p:cNvSpPr>
                <a:spLocks noChangeShapeType="1"/>
              </p:cNvSpPr>
              <p:nvPr/>
            </p:nvSpPr>
            <p:spPr bwMode="auto">
              <a:xfrm flipV="1">
                <a:off x="4388" y="2980"/>
                <a:ext cx="398" cy="398"/>
              </a:xfrm>
              <a:prstGeom prst="line">
                <a:avLst/>
              </a:prstGeom>
              <a:noFill/>
              <a:ln w="12700">
                <a:solidFill>
                  <a:schemeClr val="accent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040" name="Line 16"/>
              <p:cNvSpPr>
                <a:spLocks noChangeShapeType="1"/>
              </p:cNvSpPr>
              <p:nvPr/>
            </p:nvSpPr>
            <p:spPr bwMode="auto">
              <a:xfrm flipV="1">
                <a:off x="4384" y="2184"/>
                <a:ext cx="402" cy="402"/>
              </a:xfrm>
              <a:prstGeom prst="line">
                <a:avLst/>
              </a:prstGeom>
              <a:noFill/>
              <a:ln w="12700">
                <a:solidFill>
                  <a:schemeClr val="accent2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1042" name="AutoShape 18"/>
            <p:cNvSpPr>
              <a:spLocks noChangeArrowheads="1"/>
            </p:cNvSpPr>
            <p:nvPr/>
          </p:nvSpPr>
          <p:spPr bwMode="auto">
            <a:xfrm rot="18900000">
              <a:off x="4388" y="1229"/>
              <a:ext cx="1254" cy="1254"/>
            </a:xfrm>
            <a:prstGeom prst="rtTriangle">
              <a:avLst/>
            </a:prstGeom>
            <a:noFill/>
            <a:ln w="12700">
              <a:solidFill>
                <a:schemeClr val="accent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/>
  <p:txStyles>
    <p:titleStyle>
      <a:lvl1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bg2"/>
          </a:solidFill>
          <a:latin typeface="+mj-lt"/>
          <a:ea typeface="+mj-ea"/>
          <a:cs typeface="+mj-cs"/>
        </a:defRPr>
      </a:lvl1pPr>
      <a:lvl2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bg2"/>
          </a:solidFill>
          <a:latin typeface="Arial Black" pitchFamily="34" charset="0"/>
        </a:defRPr>
      </a:lvl2pPr>
      <a:lvl3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bg2"/>
          </a:solidFill>
          <a:latin typeface="Arial Black" pitchFamily="34" charset="0"/>
        </a:defRPr>
      </a:lvl3pPr>
      <a:lvl4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bg2"/>
          </a:solidFill>
          <a:latin typeface="Arial Black" pitchFamily="34" charset="0"/>
        </a:defRPr>
      </a:lvl4pPr>
      <a:lvl5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bg2"/>
          </a:solidFill>
          <a:latin typeface="Arial Black" pitchFamily="34" charset="0"/>
        </a:defRPr>
      </a:lvl5pPr>
      <a:lvl6pPr marL="457200" algn="r" rtl="0" fontAlgn="base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bg2"/>
          </a:solidFill>
          <a:latin typeface="Arial Black" pitchFamily="34" charset="0"/>
        </a:defRPr>
      </a:lvl6pPr>
      <a:lvl7pPr marL="914400" algn="r" rtl="0" fontAlgn="base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bg2"/>
          </a:solidFill>
          <a:latin typeface="Arial Black" pitchFamily="34" charset="0"/>
        </a:defRPr>
      </a:lvl7pPr>
      <a:lvl8pPr marL="1371600" algn="r" rtl="0" fontAlgn="base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bg2"/>
          </a:solidFill>
          <a:latin typeface="Arial Black" pitchFamily="34" charset="0"/>
        </a:defRPr>
      </a:lvl8pPr>
      <a:lvl9pPr marL="1828800" algn="r" rtl="0" fontAlgn="base">
        <a:lnSpc>
          <a:spcPct val="90000"/>
        </a:lnSpc>
        <a:spcBef>
          <a:spcPct val="0"/>
        </a:spcBef>
        <a:spcAft>
          <a:spcPct val="0"/>
        </a:spcAft>
        <a:defRPr sz="5400">
          <a:solidFill>
            <a:schemeClr val="bg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u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08585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u"/>
        <a:defRPr sz="2400">
          <a:solidFill>
            <a:schemeClr val="tx1"/>
          </a:solidFill>
          <a:latin typeface="+mn-lt"/>
        </a:defRPr>
      </a:lvl3pPr>
      <a:lvl4pPr marL="142875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177165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itchFamily="2" charset="2"/>
        <a:buChar char="u"/>
        <a:defRPr sz="2000">
          <a:solidFill>
            <a:schemeClr val="tx1"/>
          </a:solidFill>
          <a:latin typeface="+mn-lt"/>
        </a:defRPr>
      </a:lvl5pPr>
      <a:lvl6pPr marL="222885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itchFamily="2" charset="2"/>
        <a:buChar char="u"/>
        <a:defRPr sz="2000">
          <a:solidFill>
            <a:schemeClr val="tx1"/>
          </a:solidFill>
          <a:latin typeface="+mn-lt"/>
        </a:defRPr>
      </a:lvl6pPr>
      <a:lvl7pPr marL="268605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itchFamily="2" charset="2"/>
        <a:buChar char="u"/>
        <a:defRPr sz="2000">
          <a:solidFill>
            <a:schemeClr val="tx1"/>
          </a:solidFill>
          <a:latin typeface="+mn-lt"/>
        </a:defRPr>
      </a:lvl7pPr>
      <a:lvl8pPr marL="314325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itchFamily="2" charset="2"/>
        <a:buChar char="u"/>
        <a:defRPr sz="2000">
          <a:solidFill>
            <a:schemeClr val="tx1"/>
          </a:solidFill>
          <a:latin typeface="+mn-lt"/>
        </a:defRPr>
      </a:lvl8pPr>
      <a:lvl9pPr marL="360045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itchFamily="2" charset="2"/>
        <a:buChar char="u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&#1051;&#1086;&#1075;&#1086;&#1052;&#1080;&#1088;&#1099;%202.0/&#1083;&#1084;2.exe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&#1051;&#1086;&#1075;&#1086;&#1052;&#1080;&#1088;&#1099;%202.0/&#1083;&#1084;2.exe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&#1051;&#1086;&#1075;&#1086;&#1052;&#1080;&#1088;&#1099;%202.0/&#1083;&#1084;2.exe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&#1051;&#1086;&#1075;&#1086;&#1052;&#1080;&#1088;&#1099;%202.0/&#1083;&#1084;2.exe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&#1051;&#1086;&#1075;&#1086;&#1052;&#1080;&#1088;&#1099;%202.0/&#1083;&#1084;2.exe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&#1051;&#1086;&#1075;&#1086;&#1052;&#1080;&#1088;&#1099;%202.0/&#1083;&#1084;2.exe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&#1051;&#1086;&#1075;&#1086;&#1052;&#1080;&#1088;&#1099;%202.0/&#1083;&#1084;2.exe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&#1051;&#1086;&#1075;&#1086;&#1052;&#1080;&#1088;&#1099;%202.0/&#1083;&#1084;2.exe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&#1051;&#1086;&#1075;&#1086;&#1052;&#1080;&#1088;&#1099;%202.0/&#1083;&#1084;2.exe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9"/>
          <p:cNvSpPr>
            <a:spLocks noGrp="1" noChangeArrowheads="1"/>
          </p:cNvSpPr>
          <p:nvPr>
            <p:ph type="ctrTitle" sz="quarter"/>
          </p:nvPr>
        </p:nvSpPr>
        <p:spPr>
          <a:xfrm>
            <a:off x="539750" y="0"/>
            <a:ext cx="7772400" cy="1371600"/>
          </a:xfrm>
        </p:spPr>
        <p:txBody>
          <a:bodyPr/>
          <a:lstStyle/>
          <a:p>
            <a:pPr eaLnBrk="1" hangingPunct="1"/>
            <a:r>
              <a:rPr lang="ru-RU" sz="3200" dirty="0" smtClean="0">
                <a:solidFill>
                  <a:schemeClr val="bg2"/>
                </a:solidFill>
              </a:rPr>
              <a:t/>
            </a:r>
            <a:br>
              <a:rPr lang="ru-RU" sz="3200" dirty="0" smtClean="0">
                <a:solidFill>
                  <a:schemeClr val="bg2"/>
                </a:solidFill>
              </a:rPr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>Мастерская ЧЕРЕПАШКИ</a:t>
            </a:r>
            <a:endParaRPr lang="ru-RU" dirty="0" smtClean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1643050"/>
            <a:ext cx="5497154" cy="40719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4"/>
          <p:cNvGrpSpPr>
            <a:grpSpLocks/>
          </p:cNvGrpSpPr>
          <p:nvPr/>
        </p:nvGrpSpPr>
        <p:grpSpPr bwMode="auto">
          <a:xfrm>
            <a:off x="7231063" y="5546725"/>
            <a:ext cx="1676400" cy="1162050"/>
            <a:chOff x="4555" y="3494"/>
            <a:chExt cx="1056" cy="732"/>
          </a:xfrm>
        </p:grpSpPr>
        <p:sp>
          <p:nvSpPr>
            <p:cNvPr id="7174" name="AutoShape 5"/>
            <p:cNvSpPr>
              <a:spLocks noChangeArrowheads="1"/>
            </p:cNvSpPr>
            <p:nvPr/>
          </p:nvSpPr>
          <p:spPr bwMode="auto">
            <a:xfrm rot="10800000" flipH="1">
              <a:off x="5389" y="4022"/>
              <a:ext cx="207" cy="198"/>
            </a:xfrm>
            <a:prstGeom prst="rtTriangle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5" name="AutoShape 6"/>
            <p:cNvSpPr>
              <a:spLocks noChangeArrowheads="1"/>
            </p:cNvSpPr>
            <p:nvPr/>
          </p:nvSpPr>
          <p:spPr bwMode="auto">
            <a:xfrm rot="4320000" flipH="1">
              <a:off x="4647" y="3495"/>
              <a:ext cx="450" cy="450"/>
            </a:xfrm>
            <a:prstGeom prst="rtTriangle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6" name="Freeform 7"/>
            <p:cNvSpPr>
              <a:spLocks/>
            </p:cNvSpPr>
            <p:nvPr/>
          </p:nvSpPr>
          <p:spPr bwMode="auto">
            <a:xfrm>
              <a:off x="4555" y="4020"/>
              <a:ext cx="409" cy="206"/>
            </a:xfrm>
            <a:custGeom>
              <a:avLst/>
              <a:gdLst>
                <a:gd name="T0" fmla="*/ 0 w 409"/>
                <a:gd name="T1" fmla="*/ 0 h 206"/>
                <a:gd name="T2" fmla="*/ 204 w 409"/>
                <a:gd name="T3" fmla="*/ 0 h 206"/>
                <a:gd name="T4" fmla="*/ 408 w 409"/>
                <a:gd name="T5" fmla="*/ 205 h 206"/>
                <a:gd name="T6" fmla="*/ 201 w 409"/>
                <a:gd name="T7" fmla="*/ 205 h 206"/>
                <a:gd name="T8" fmla="*/ 0 w 409"/>
                <a:gd name="T9" fmla="*/ 0 h 20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09"/>
                <a:gd name="T16" fmla="*/ 0 h 206"/>
                <a:gd name="T17" fmla="*/ 409 w 409"/>
                <a:gd name="T18" fmla="*/ 206 h 20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09" h="206">
                  <a:moveTo>
                    <a:pt x="0" y="0"/>
                  </a:moveTo>
                  <a:lnTo>
                    <a:pt x="204" y="0"/>
                  </a:lnTo>
                  <a:lnTo>
                    <a:pt x="408" y="205"/>
                  </a:lnTo>
                  <a:lnTo>
                    <a:pt x="201" y="205"/>
                  </a:ln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 w="12700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7" name="Rectangle 8"/>
            <p:cNvSpPr>
              <a:spLocks noChangeArrowheads="1"/>
            </p:cNvSpPr>
            <p:nvPr/>
          </p:nvSpPr>
          <p:spPr bwMode="auto">
            <a:xfrm>
              <a:off x="5180" y="4022"/>
              <a:ext cx="201" cy="199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8" name="AutoShape 9"/>
            <p:cNvSpPr>
              <a:spLocks noChangeArrowheads="1"/>
            </p:cNvSpPr>
            <p:nvPr/>
          </p:nvSpPr>
          <p:spPr bwMode="auto">
            <a:xfrm rot="4320000" flipH="1">
              <a:off x="5162" y="3494"/>
              <a:ext cx="450" cy="449"/>
            </a:xfrm>
            <a:prstGeom prst="rtTriangle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79" name="AutoShape 10"/>
            <p:cNvSpPr>
              <a:spLocks noChangeArrowheads="1"/>
            </p:cNvSpPr>
            <p:nvPr/>
          </p:nvSpPr>
          <p:spPr bwMode="auto">
            <a:xfrm rot="-2700000">
              <a:off x="4823" y="3874"/>
              <a:ext cx="290" cy="290"/>
            </a:xfrm>
            <a:prstGeom prst="rtTriangle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180" name="AutoShape 11"/>
            <p:cNvSpPr>
              <a:spLocks noChangeArrowheads="1"/>
            </p:cNvSpPr>
            <p:nvPr/>
          </p:nvSpPr>
          <p:spPr bwMode="auto">
            <a:xfrm rot="-5400000">
              <a:off x="4972" y="4023"/>
              <a:ext cx="198" cy="198"/>
            </a:xfrm>
            <a:prstGeom prst="rtTriangle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7171" name="Rectangle 14">
            <a:hlinkClick r:id="rId3" action="ppaction://hlinkfile"/>
          </p:cNvPr>
          <p:cNvSpPr>
            <a:spLocks noChangeArrowheads="1"/>
          </p:cNvSpPr>
          <p:nvPr/>
        </p:nvSpPr>
        <p:spPr bwMode="auto">
          <a:xfrm>
            <a:off x="6858000" y="5334000"/>
            <a:ext cx="2286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172" name="Text Box 17"/>
          <p:cNvSpPr txBox="1">
            <a:spLocks noChangeArrowheads="1"/>
          </p:cNvSpPr>
          <p:nvPr/>
        </p:nvSpPr>
        <p:spPr bwMode="auto">
          <a:xfrm>
            <a:off x="755650" y="404813"/>
            <a:ext cx="72009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>
                <a:solidFill>
                  <a:schemeClr val="tx2"/>
                </a:solidFill>
              </a:rPr>
              <a:t>Окно программы ЛогоМиры</a:t>
            </a:r>
          </a:p>
        </p:txBody>
      </p:sp>
      <p:pic>
        <p:nvPicPr>
          <p:cNvPr id="7181" name="Picture 1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1538" y="1071546"/>
            <a:ext cx="7072362" cy="44202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 2"/>
          <p:cNvGrpSpPr>
            <a:grpSpLocks/>
          </p:cNvGrpSpPr>
          <p:nvPr/>
        </p:nvGrpSpPr>
        <p:grpSpPr bwMode="auto">
          <a:xfrm>
            <a:off x="7231063" y="5546725"/>
            <a:ext cx="1676400" cy="1162050"/>
            <a:chOff x="4555" y="3494"/>
            <a:chExt cx="1056" cy="732"/>
          </a:xfrm>
        </p:grpSpPr>
        <p:sp>
          <p:nvSpPr>
            <p:cNvPr id="8243" name="AutoShape 3"/>
            <p:cNvSpPr>
              <a:spLocks noChangeArrowheads="1"/>
            </p:cNvSpPr>
            <p:nvPr/>
          </p:nvSpPr>
          <p:spPr bwMode="auto">
            <a:xfrm rot="10800000" flipH="1">
              <a:off x="5389" y="4022"/>
              <a:ext cx="207" cy="198"/>
            </a:xfrm>
            <a:prstGeom prst="rtTriangle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244" name="AutoShape 4"/>
            <p:cNvSpPr>
              <a:spLocks noChangeArrowheads="1"/>
            </p:cNvSpPr>
            <p:nvPr/>
          </p:nvSpPr>
          <p:spPr bwMode="auto">
            <a:xfrm rot="4320000" flipH="1">
              <a:off x="4647" y="3495"/>
              <a:ext cx="450" cy="450"/>
            </a:xfrm>
            <a:prstGeom prst="rtTriangle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245" name="Freeform 5"/>
            <p:cNvSpPr>
              <a:spLocks/>
            </p:cNvSpPr>
            <p:nvPr/>
          </p:nvSpPr>
          <p:spPr bwMode="auto">
            <a:xfrm>
              <a:off x="4555" y="4020"/>
              <a:ext cx="409" cy="206"/>
            </a:xfrm>
            <a:custGeom>
              <a:avLst/>
              <a:gdLst>
                <a:gd name="T0" fmla="*/ 0 w 409"/>
                <a:gd name="T1" fmla="*/ 0 h 206"/>
                <a:gd name="T2" fmla="*/ 204 w 409"/>
                <a:gd name="T3" fmla="*/ 0 h 206"/>
                <a:gd name="T4" fmla="*/ 408 w 409"/>
                <a:gd name="T5" fmla="*/ 205 h 206"/>
                <a:gd name="T6" fmla="*/ 201 w 409"/>
                <a:gd name="T7" fmla="*/ 205 h 206"/>
                <a:gd name="T8" fmla="*/ 0 w 409"/>
                <a:gd name="T9" fmla="*/ 0 h 20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09"/>
                <a:gd name="T16" fmla="*/ 0 h 206"/>
                <a:gd name="T17" fmla="*/ 409 w 409"/>
                <a:gd name="T18" fmla="*/ 206 h 20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09" h="206">
                  <a:moveTo>
                    <a:pt x="0" y="0"/>
                  </a:moveTo>
                  <a:lnTo>
                    <a:pt x="204" y="0"/>
                  </a:lnTo>
                  <a:lnTo>
                    <a:pt x="408" y="205"/>
                  </a:lnTo>
                  <a:lnTo>
                    <a:pt x="201" y="205"/>
                  </a:ln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 w="12700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246" name="Rectangle 6"/>
            <p:cNvSpPr>
              <a:spLocks noChangeArrowheads="1"/>
            </p:cNvSpPr>
            <p:nvPr/>
          </p:nvSpPr>
          <p:spPr bwMode="auto">
            <a:xfrm>
              <a:off x="5180" y="4022"/>
              <a:ext cx="201" cy="199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247" name="AutoShape 7"/>
            <p:cNvSpPr>
              <a:spLocks noChangeArrowheads="1"/>
            </p:cNvSpPr>
            <p:nvPr/>
          </p:nvSpPr>
          <p:spPr bwMode="auto">
            <a:xfrm rot="4320000" flipH="1">
              <a:off x="5162" y="3494"/>
              <a:ext cx="450" cy="449"/>
            </a:xfrm>
            <a:prstGeom prst="rtTriangle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248" name="AutoShape 8"/>
            <p:cNvSpPr>
              <a:spLocks noChangeArrowheads="1"/>
            </p:cNvSpPr>
            <p:nvPr/>
          </p:nvSpPr>
          <p:spPr bwMode="auto">
            <a:xfrm rot="-2700000">
              <a:off x="4823" y="3874"/>
              <a:ext cx="290" cy="290"/>
            </a:xfrm>
            <a:prstGeom prst="rtTriangle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249" name="AutoShape 9"/>
            <p:cNvSpPr>
              <a:spLocks noChangeArrowheads="1"/>
            </p:cNvSpPr>
            <p:nvPr/>
          </p:nvSpPr>
          <p:spPr bwMode="auto">
            <a:xfrm rot="-5400000">
              <a:off x="4972" y="4023"/>
              <a:ext cx="198" cy="198"/>
            </a:xfrm>
            <a:prstGeom prst="rtTriangle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8195" name="Rectangle 10">
            <a:hlinkClick r:id="rId3" action="ppaction://hlinkfile"/>
          </p:cNvPr>
          <p:cNvSpPr>
            <a:spLocks noChangeArrowheads="1"/>
          </p:cNvSpPr>
          <p:nvPr/>
        </p:nvSpPr>
        <p:spPr bwMode="auto">
          <a:xfrm>
            <a:off x="6858000" y="5334000"/>
            <a:ext cx="2286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196" name="Text Box 11"/>
          <p:cNvSpPr txBox="1">
            <a:spLocks noChangeArrowheads="1"/>
          </p:cNvSpPr>
          <p:nvPr/>
        </p:nvSpPr>
        <p:spPr bwMode="auto">
          <a:xfrm>
            <a:off x="0" y="0"/>
            <a:ext cx="8856663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100" b="1" dirty="0">
                <a:solidFill>
                  <a:schemeClr val="tx2"/>
                </a:solidFill>
              </a:rPr>
              <a:t>Основные команды «черепашьей графики»</a:t>
            </a:r>
            <a:r>
              <a:rPr lang="ru-RU" dirty="0"/>
              <a:t> </a:t>
            </a:r>
          </a:p>
        </p:txBody>
      </p:sp>
      <p:graphicFrame>
        <p:nvGraphicFramePr>
          <p:cNvPr id="42253" name="Group 269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xmlns="" val="2311757833"/>
              </p:ext>
            </p:extLst>
          </p:nvPr>
        </p:nvGraphicFramePr>
        <p:xfrm>
          <a:off x="214282" y="571480"/>
          <a:ext cx="8786874" cy="5760720"/>
        </p:xfrm>
        <a:graphic>
          <a:graphicData uri="http://schemas.openxmlformats.org/drawingml/2006/table">
            <a:tbl>
              <a:tblPr/>
              <a:tblGrid>
                <a:gridCol w="1624464"/>
                <a:gridCol w="4804956"/>
                <a:gridCol w="2357454"/>
              </a:tblGrid>
              <a:tr h="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КОМАНДЫ</a:t>
                      </a:r>
                      <a:endParaRPr kumimoji="1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НАЗНАЧЕНИЯ</a:t>
                      </a:r>
                      <a:endParaRPr kumimoji="1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ПРИМЕРЫ</a:t>
                      </a:r>
                      <a:endParaRPr kumimoji="1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вперед (</a:t>
                      </a:r>
                      <a:r>
                        <a:rPr kumimoji="1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вп</a:t>
                      </a:r>
                      <a:r>
                        <a:rPr kumimoji="1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kumimoji="1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вперёд насколько-то шагов</a:t>
                      </a:r>
                      <a:endParaRPr kumimoji="1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вп</a:t>
                      </a:r>
                      <a:r>
                        <a:rPr kumimoji="1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100</a:t>
                      </a:r>
                      <a:endParaRPr kumimoji="1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назад (нд)</a:t>
                      </a:r>
                      <a:endParaRPr kumimoji="1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сколько шагов</a:t>
                      </a:r>
                      <a:endParaRPr kumimoji="1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нд</a:t>
                      </a:r>
                      <a:r>
                        <a:rPr kumimoji="1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33 </a:t>
                      </a:r>
                      <a:endParaRPr kumimoji="1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направо (пр)</a:t>
                      </a:r>
                      <a:endParaRPr kumimoji="1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направо на сколько-то градусов</a:t>
                      </a:r>
                      <a:endParaRPr kumimoji="1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</a:t>
                      </a:r>
                      <a:r>
                        <a:rPr kumimoji="1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90</a:t>
                      </a:r>
                      <a:endParaRPr kumimoji="1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налево (</a:t>
                      </a:r>
                      <a:r>
                        <a:rPr kumimoji="1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лв</a:t>
                      </a:r>
                      <a:r>
                        <a:rPr kumimoji="1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 </a:t>
                      </a:r>
                      <a:endParaRPr kumimoji="1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налево на сколько-то градусов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лв</a:t>
                      </a:r>
                      <a:r>
                        <a:rPr kumimoji="1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45    </a:t>
                      </a:r>
                      <a:endParaRPr kumimoji="1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</a:t>
                      </a:r>
                      <a:endParaRPr kumimoji="1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перо опусти</a:t>
                      </a:r>
                      <a:endParaRPr kumimoji="1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1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пп</a:t>
                      </a:r>
                      <a:endParaRPr kumimoji="1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перо подними</a:t>
                      </a:r>
                      <a:endParaRPr kumimoji="1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1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домой</a:t>
                      </a:r>
                      <a:endParaRPr kumimoji="1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черепашка в исходное положение.</a:t>
                      </a:r>
                      <a:endParaRPr kumimoji="1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1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сотри</a:t>
                      </a:r>
                      <a:endParaRPr kumimoji="1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стирает графику</a:t>
                      </a:r>
                      <a:endParaRPr kumimoji="1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1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сг</a:t>
                      </a:r>
                      <a:endParaRPr kumimoji="1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сотри </a:t>
                      </a:r>
                      <a:r>
                        <a:rPr kumimoji="1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графику</a:t>
                      </a:r>
                      <a:endParaRPr kumimoji="1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1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нов_курс</a:t>
                      </a:r>
                      <a:endParaRPr kumimoji="1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ru-RU" sz="2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Черепашка получает направление, соответствующее числу градусов</a:t>
                      </a:r>
                      <a:endParaRPr kumimoji="1" lang="ru-RU" sz="2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нов_курс</a:t>
                      </a:r>
                      <a:r>
                        <a:rPr kumimoji="1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90</a:t>
                      </a:r>
                      <a:endParaRPr kumimoji="1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нов_место</a:t>
                      </a:r>
                      <a:endParaRPr kumimoji="1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ru-RU" sz="2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Перемещает черепашку в точку с координатами  </a:t>
                      </a:r>
                      <a:r>
                        <a:rPr kumimoji="1" lang="en-US" sz="2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[x y]</a:t>
                      </a:r>
                      <a:endParaRPr kumimoji="1" lang="ru-RU" sz="2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ru-RU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нов_место</a:t>
                      </a:r>
                      <a:r>
                        <a:rPr kumimoji="1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1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[56  -90]</a:t>
                      </a:r>
                      <a:endParaRPr kumimoji="1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жди</a:t>
                      </a:r>
                      <a:endParaRPr kumimoji="1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ru-RU" sz="2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Пауза в работе. Время измеряется 1\10 сек</a:t>
                      </a:r>
                      <a:endParaRPr kumimoji="1" lang="ru-RU" sz="2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жди 3</a:t>
                      </a:r>
                      <a:endParaRPr kumimoji="1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Group 2"/>
          <p:cNvGrpSpPr>
            <a:grpSpLocks/>
          </p:cNvGrpSpPr>
          <p:nvPr/>
        </p:nvGrpSpPr>
        <p:grpSpPr bwMode="auto">
          <a:xfrm>
            <a:off x="7231063" y="5546725"/>
            <a:ext cx="1676400" cy="1162050"/>
            <a:chOff x="4555" y="3494"/>
            <a:chExt cx="1056" cy="732"/>
          </a:xfrm>
        </p:grpSpPr>
        <p:sp>
          <p:nvSpPr>
            <p:cNvPr id="10247" name="AutoShape 3"/>
            <p:cNvSpPr>
              <a:spLocks noChangeArrowheads="1"/>
            </p:cNvSpPr>
            <p:nvPr/>
          </p:nvSpPr>
          <p:spPr bwMode="auto">
            <a:xfrm rot="10800000" flipH="1">
              <a:off x="5389" y="4022"/>
              <a:ext cx="207" cy="198"/>
            </a:xfrm>
            <a:prstGeom prst="rtTriangle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48" name="AutoShape 4"/>
            <p:cNvSpPr>
              <a:spLocks noChangeArrowheads="1"/>
            </p:cNvSpPr>
            <p:nvPr/>
          </p:nvSpPr>
          <p:spPr bwMode="auto">
            <a:xfrm rot="4320000" flipH="1">
              <a:off x="4647" y="3495"/>
              <a:ext cx="450" cy="450"/>
            </a:xfrm>
            <a:prstGeom prst="rtTriangle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49" name="Freeform 5"/>
            <p:cNvSpPr>
              <a:spLocks/>
            </p:cNvSpPr>
            <p:nvPr/>
          </p:nvSpPr>
          <p:spPr bwMode="auto">
            <a:xfrm>
              <a:off x="4555" y="4020"/>
              <a:ext cx="409" cy="206"/>
            </a:xfrm>
            <a:custGeom>
              <a:avLst/>
              <a:gdLst>
                <a:gd name="T0" fmla="*/ 0 w 409"/>
                <a:gd name="T1" fmla="*/ 0 h 206"/>
                <a:gd name="T2" fmla="*/ 204 w 409"/>
                <a:gd name="T3" fmla="*/ 0 h 206"/>
                <a:gd name="T4" fmla="*/ 408 w 409"/>
                <a:gd name="T5" fmla="*/ 205 h 206"/>
                <a:gd name="T6" fmla="*/ 201 w 409"/>
                <a:gd name="T7" fmla="*/ 205 h 206"/>
                <a:gd name="T8" fmla="*/ 0 w 409"/>
                <a:gd name="T9" fmla="*/ 0 h 20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09"/>
                <a:gd name="T16" fmla="*/ 0 h 206"/>
                <a:gd name="T17" fmla="*/ 409 w 409"/>
                <a:gd name="T18" fmla="*/ 206 h 20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09" h="206">
                  <a:moveTo>
                    <a:pt x="0" y="0"/>
                  </a:moveTo>
                  <a:lnTo>
                    <a:pt x="204" y="0"/>
                  </a:lnTo>
                  <a:lnTo>
                    <a:pt x="408" y="205"/>
                  </a:lnTo>
                  <a:lnTo>
                    <a:pt x="201" y="205"/>
                  </a:ln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 w="12700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50" name="Rectangle 6"/>
            <p:cNvSpPr>
              <a:spLocks noChangeArrowheads="1"/>
            </p:cNvSpPr>
            <p:nvPr/>
          </p:nvSpPr>
          <p:spPr bwMode="auto">
            <a:xfrm>
              <a:off x="5180" y="4022"/>
              <a:ext cx="201" cy="199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51" name="AutoShape 7"/>
            <p:cNvSpPr>
              <a:spLocks noChangeArrowheads="1"/>
            </p:cNvSpPr>
            <p:nvPr/>
          </p:nvSpPr>
          <p:spPr bwMode="auto">
            <a:xfrm rot="4320000" flipH="1">
              <a:off x="5162" y="3494"/>
              <a:ext cx="450" cy="449"/>
            </a:xfrm>
            <a:prstGeom prst="rtTriangle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52" name="AutoShape 8"/>
            <p:cNvSpPr>
              <a:spLocks noChangeArrowheads="1"/>
            </p:cNvSpPr>
            <p:nvPr/>
          </p:nvSpPr>
          <p:spPr bwMode="auto">
            <a:xfrm rot="-2700000">
              <a:off x="4823" y="3874"/>
              <a:ext cx="290" cy="290"/>
            </a:xfrm>
            <a:prstGeom prst="rtTriangle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0253" name="AutoShape 9"/>
            <p:cNvSpPr>
              <a:spLocks noChangeArrowheads="1"/>
            </p:cNvSpPr>
            <p:nvPr/>
          </p:nvSpPr>
          <p:spPr bwMode="auto">
            <a:xfrm rot="-5400000">
              <a:off x="4972" y="4023"/>
              <a:ext cx="198" cy="198"/>
            </a:xfrm>
            <a:prstGeom prst="rtTriangle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0243" name="Rectangle 10">
            <a:hlinkClick r:id="rId3" action="ppaction://hlinkfile"/>
          </p:cNvPr>
          <p:cNvSpPr>
            <a:spLocks noChangeArrowheads="1"/>
          </p:cNvSpPr>
          <p:nvPr/>
        </p:nvSpPr>
        <p:spPr bwMode="auto">
          <a:xfrm>
            <a:off x="6858000" y="5334000"/>
            <a:ext cx="2286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244" name="Text Box 11"/>
          <p:cNvSpPr txBox="1">
            <a:spLocks noChangeArrowheads="1"/>
          </p:cNvSpPr>
          <p:nvPr/>
        </p:nvSpPr>
        <p:spPr bwMode="auto">
          <a:xfrm>
            <a:off x="107950" y="404813"/>
            <a:ext cx="8856663" cy="103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100" b="1">
                <a:solidFill>
                  <a:schemeClr val="tx2"/>
                </a:solidFill>
              </a:rPr>
              <a:t>Работа в графическом редакторе ЛогоМиров</a:t>
            </a:r>
            <a:r>
              <a:rPr lang="ru-RU"/>
              <a:t> </a:t>
            </a:r>
          </a:p>
        </p:txBody>
      </p:sp>
      <p:sp>
        <p:nvSpPr>
          <p:cNvPr id="10245" name="Text Box 12"/>
          <p:cNvSpPr txBox="1">
            <a:spLocks noChangeArrowheads="1"/>
          </p:cNvSpPr>
          <p:nvPr/>
        </p:nvSpPr>
        <p:spPr bwMode="auto">
          <a:xfrm>
            <a:off x="571472" y="1643050"/>
            <a:ext cx="814393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+mn-lt"/>
              </a:rPr>
              <a:t>Запустить графический редактор</a:t>
            </a:r>
            <a:r>
              <a:rPr lang="ru-RU" dirty="0">
                <a:latin typeface="+mn-lt"/>
                <a:cs typeface="Times New Roman" pitchFamily="18" charset="0"/>
              </a:rPr>
              <a:t> </a:t>
            </a:r>
            <a:r>
              <a:rPr lang="ru-RU" dirty="0">
                <a:latin typeface="+mn-lt"/>
              </a:rPr>
              <a:t>через активизацию кнопки с изображением кисточки.</a:t>
            </a:r>
            <a:r>
              <a:rPr lang="ru-RU" dirty="0">
                <a:latin typeface="+mn-lt"/>
                <a:cs typeface="Times New Roman" pitchFamily="18" charset="0"/>
              </a:rPr>
              <a:t> </a:t>
            </a:r>
          </a:p>
        </p:txBody>
      </p:sp>
      <p:sp>
        <p:nvSpPr>
          <p:cNvPr id="10246" name="Text Box 13"/>
          <p:cNvSpPr txBox="1">
            <a:spLocks noChangeArrowheads="1"/>
          </p:cNvSpPr>
          <p:nvPr/>
        </p:nvSpPr>
        <p:spPr bwMode="auto">
          <a:xfrm>
            <a:off x="500034" y="2500306"/>
            <a:ext cx="8072494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/>
            <a:r>
              <a:rPr lang="ru-RU" i="1" dirty="0">
                <a:solidFill>
                  <a:schemeClr val="bg2"/>
                </a:solidFill>
              </a:rPr>
              <a:t>Задание2:</a:t>
            </a:r>
            <a:r>
              <a:rPr lang="ru-RU" i="1" dirty="0"/>
              <a:t> </a:t>
            </a:r>
            <a:r>
              <a:rPr lang="ru-RU" b="1" i="1" dirty="0">
                <a:cs typeface="Times New Roman" pitchFamily="18" charset="0"/>
              </a:rPr>
              <a:t>создайте пейзаж «шоссе»:</a:t>
            </a:r>
            <a:endParaRPr lang="ru-RU" b="1" i="1" dirty="0"/>
          </a:p>
          <a:p>
            <a:pPr marL="457200" indent="-457200">
              <a:buFontTx/>
              <a:buAutoNum type="arabicPeriod"/>
            </a:pPr>
            <a:r>
              <a:rPr lang="ru-RU" sz="2000" dirty="0">
                <a:cs typeface="Times New Roman" pitchFamily="18" charset="0"/>
              </a:rPr>
              <a:t>Откройте графический редактор, щелкнув по кнопке .</a:t>
            </a:r>
          </a:p>
          <a:p>
            <a:pPr marL="457200" indent="-457200">
              <a:buFontTx/>
              <a:buAutoNum type="arabicPeriod"/>
            </a:pPr>
            <a:r>
              <a:rPr lang="ru-RU" sz="2000" dirty="0">
                <a:cs typeface="Times New Roman" pitchFamily="18" charset="0"/>
              </a:rPr>
              <a:t>При помощи инструмента Линия обозначьте слева направо на Рабочем поле границы шоссе.</a:t>
            </a:r>
          </a:p>
          <a:p>
            <a:pPr marL="457200" indent="-457200">
              <a:buFontTx/>
              <a:buAutoNum type="arabicPeriod"/>
            </a:pPr>
            <a:r>
              <a:rPr lang="ru-RU" sz="2000" dirty="0">
                <a:cs typeface="Times New Roman" pitchFamily="18" charset="0"/>
              </a:rPr>
              <a:t>Залейте краской соответствующего цвета небо, землю, дорогу.</a:t>
            </a:r>
          </a:p>
          <a:p>
            <a:pPr marL="457200" indent="-457200">
              <a:buFontTx/>
              <a:buAutoNum type="arabicPeriod"/>
            </a:pPr>
            <a:r>
              <a:rPr lang="ru-RU" sz="2000" dirty="0">
                <a:cs typeface="Times New Roman" pitchFamily="18" charset="0"/>
              </a:rPr>
              <a:t>Инструментом Линия нарисуйте белым цветом среднюю линию дороги.</a:t>
            </a:r>
          </a:p>
          <a:p>
            <a:pPr marL="457200" indent="-457200">
              <a:buFontTx/>
              <a:buAutoNum type="arabicPeriod"/>
            </a:pPr>
            <a:r>
              <a:rPr lang="ru-RU" sz="2000" dirty="0">
                <a:cs typeface="Times New Roman" pitchFamily="18" charset="0"/>
              </a:rPr>
              <a:t>Пульверизатором напылите облака в небе.</a:t>
            </a:r>
          </a:p>
          <a:p>
            <a:pPr marL="457200" indent="-457200">
              <a:buFontTx/>
              <a:buAutoNum type="arabicPeriod"/>
            </a:pPr>
            <a:r>
              <a:rPr lang="ru-RU" sz="2000" dirty="0">
                <a:cs typeface="Times New Roman" pitchFamily="18" charset="0"/>
              </a:rPr>
              <a:t>Нарисуйте солнце, подобрав подходящие инструменты.</a:t>
            </a:r>
          </a:p>
          <a:p>
            <a:pPr marL="457200" indent="-457200">
              <a:buFontTx/>
              <a:buAutoNum type="arabicPeriod"/>
            </a:pPr>
            <a:r>
              <a:rPr lang="ru-RU" sz="2000" dirty="0">
                <a:cs typeface="Times New Roman" pitchFamily="18" charset="0"/>
              </a:rPr>
              <a:t>Закройте графический редактор.</a:t>
            </a:r>
          </a:p>
          <a:p>
            <a:pPr marL="457200" indent="-457200"/>
            <a:endParaRPr lang="ru-RU" sz="2000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Group 2"/>
          <p:cNvGrpSpPr>
            <a:grpSpLocks/>
          </p:cNvGrpSpPr>
          <p:nvPr/>
        </p:nvGrpSpPr>
        <p:grpSpPr bwMode="auto">
          <a:xfrm>
            <a:off x="7231063" y="5546725"/>
            <a:ext cx="1676400" cy="1162050"/>
            <a:chOff x="4555" y="3494"/>
            <a:chExt cx="1056" cy="732"/>
          </a:xfrm>
        </p:grpSpPr>
        <p:sp>
          <p:nvSpPr>
            <p:cNvPr id="11271" name="AutoShape 3"/>
            <p:cNvSpPr>
              <a:spLocks noChangeArrowheads="1"/>
            </p:cNvSpPr>
            <p:nvPr/>
          </p:nvSpPr>
          <p:spPr bwMode="auto">
            <a:xfrm rot="10800000" flipH="1">
              <a:off x="5389" y="4022"/>
              <a:ext cx="207" cy="198"/>
            </a:xfrm>
            <a:prstGeom prst="rtTriangle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272" name="AutoShape 4"/>
            <p:cNvSpPr>
              <a:spLocks noChangeArrowheads="1"/>
            </p:cNvSpPr>
            <p:nvPr/>
          </p:nvSpPr>
          <p:spPr bwMode="auto">
            <a:xfrm rot="4320000" flipH="1">
              <a:off x="4647" y="3495"/>
              <a:ext cx="450" cy="450"/>
            </a:xfrm>
            <a:prstGeom prst="rtTriangle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273" name="Freeform 5"/>
            <p:cNvSpPr>
              <a:spLocks/>
            </p:cNvSpPr>
            <p:nvPr/>
          </p:nvSpPr>
          <p:spPr bwMode="auto">
            <a:xfrm>
              <a:off x="4555" y="4020"/>
              <a:ext cx="409" cy="206"/>
            </a:xfrm>
            <a:custGeom>
              <a:avLst/>
              <a:gdLst>
                <a:gd name="T0" fmla="*/ 0 w 409"/>
                <a:gd name="T1" fmla="*/ 0 h 206"/>
                <a:gd name="T2" fmla="*/ 204 w 409"/>
                <a:gd name="T3" fmla="*/ 0 h 206"/>
                <a:gd name="T4" fmla="*/ 408 w 409"/>
                <a:gd name="T5" fmla="*/ 205 h 206"/>
                <a:gd name="T6" fmla="*/ 201 w 409"/>
                <a:gd name="T7" fmla="*/ 205 h 206"/>
                <a:gd name="T8" fmla="*/ 0 w 409"/>
                <a:gd name="T9" fmla="*/ 0 h 20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09"/>
                <a:gd name="T16" fmla="*/ 0 h 206"/>
                <a:gd name="T17" fmla="*/ 409 w 409"/>
                <a:gd name="T18" fmla="*/ 206 h 20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09" h="206">
                  <a:moveTo>
                    <a:pt x="0" y="0"/>
                  </a:moveTo>
                  <a:lnTo>
                    <a:pt x="204" y="0"/>
                  </a:lnTo>
                  <a:lnTo>
                    <a:pt x="408" y="205"/>
                  </a:lnTo>
                  <a:lnTo>
                    <a:pt x="201" y="205"/>
                  </a:ln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 w="12700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274" name="Rectangle 6"/>
            <p:cNvSpPr>
              <a:spLocks noChangeArrowheads="1"/>
            </p:cNvSpPr>
            <p:nvPr/>
          </p:nvSpPr>
          <p:spPr bwMode="auto">
            <a:xfrm>
              <a:off x="5180" y="4022"/>
              <a:ext cx="201" cy="199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275" name="AutoShape 7"/>
            <p:cNvSpPr>
              <a:spLocks noChangeArrowheads="1"/>
            </p:cNvSpPr>
            <p:nvPr/>
          </p:nvSpPr>
          <p:spPr bwMode="auto">
            <a:xfrm rot="4320000" flipH="1">
              <a:off x="5162" y="3494"/>
              <a:ext cx="450" cy="449"/>
            </a:xfrm>
            <a:prstGeom prst="rtTriangle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276" name="AutoShape 8"/>
            <p:cNvSpPr>
              <a:spLocks noChangeArrowheads="1"/>
            </p:cNvSpPr>
            <p:nvPr/>
          </p:nvSpPr>
          <p:spPr bwMode="auto">
            <a:xfrm rot="-2700000">
              <a:off x="4823" y="3874"/>
              <a:ext cx="290" cy="290"/>
            </a:xfrm>
            <a:prstGeom prst="rtTriangle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277" name="AutoShape 9"/>
            <p:cNvSpPr>
              <a:spLocks noChangeArrowheads="1"/>
            </p:cNvSpPr>
            <p:nvPr/>
          </p:nvSpPr>
          <p:spPr bwMode="auto">
            <a:xfrm rot="-5400000">
              <a:off x="4972" y="4023"/>
              <a:ext cx="198" cy="198"/>
            </a:xfrm>
            <a:prstGeom prst="rtTriangle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1267" name="Rectangle 10">
            <a:hlinkClick r:id="rId3" action="ppaction://hlinkfile"/>
          </p:cNvPr>
          <p:cNvSpPr>
            <a:spLocks noChangeArrowheads="1"/>
          </p:cNvSpPr>
          <p:nvPr/>
        </p:nvSpPr>
        <p:spPr bwMode="auto">
          <a:xfrm>
            <a:off x="6858000" y="5334000"/>
            <a:ext cx="2286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268" name="Text Box 11"/>
          <p:cNvSpPr txBox="1">
            <a:spLocks noChangeArrowheads="1"/>
          </p:cNvSpPr>
          <p:nvPr/>
        </p:nvSpPr>
        <p:spPr bwMode="auto">
          <a:xfrm>
            <a:off x="107950" y="404813"/>
            <a:ext cx="8856663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100" b="1">
                <a:solidFill>
                  <a:schemeClr val="tx2"/>
                </a:solidFill>
              </a:rPr>
              <a:t>Переодевание черепашки</a:t>
            </a:r>
            <a:r>
              <a:rPr lang="ru-RU"/>
              <a:t> </a:t>
            </a:r>
          </a:p>
        </p:txBody>
      </p:sp>
      <p:sp>
        <p:nvSpPr>
          <p:cNvPr id="11269" name="Text Box 12"/>
          <p:cNvSpPr txBox="1">
            <a:spLocks noChangeArrowheads="1"/>
          </p:cNvSpPr>
          <p:nvPr/>
        </p:nvSpPr>
        <p:spPr bwMode="auto">
          <a:xfrm>
            <a:off x="304800" y="1143000"/>
            <a:ext cx="8482042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2"/>
                </a:solidFill>
                <a:cs typeface="Times New Roman" pitchFamily="18" charset="0"/>
              </a:rPr>
              <a:t>Алгоритм переодевания черепашки в новую форму</a:t>
            </a:r>
            <a:r>
              <a:rPr lang="ru-RU" b="1" dirty="0">
                <a:solidFill>
                  <a:schemeClr val="bg2"/>
                </a:solidFill>
              </a:rPr>
              <a:t>:</a:t>
            </a:r>
          </a:p>
          <a:p>
            <a:endParaRPr lang="ru-RU" dirty="0">
              <a:solidFill>
                <a:schemeClr val="bg2"/>
              </a:solidFill>
            </a:endParaRPr>
          </a:p>
          <a:p>
            <a:pPr marL="263525" lvl="1" algn="just">
              <a:tabLst>
                <a:tab pos="803275" algn="l"/>
              </a:tabLst>
            </a:pPr>
            <a:r>
              <a:rPr lang="ru-RU" dirty="0" err="1" smtClean="0">
                <a:latin typeface="Wingdings" pitchFamily="2" charset="2"/>
                <a:cs typeface="Times New Roman" pitchFamily="18" charset="0"/>
              </a:rPr>
              <a:t>ü</a:t>
            </a:r>
            <a:r>
              <a:rPr lang="ru-RU" dirty="0" smtClean="0">
                <a:latin typeface="Wingdings" pitchFamily="2" charset="2"/>
                <a:cs typeface="Times New Roman" pitchFamily="18" charset="0"/>
              </a:rPr>
              <a:t> </a:t>
            </a:r>
            <a:r>
              <a:rPr lang="ru-RU" dirty="0" smtClean="0">
                <a:cs typeface="Times New Roman" pitchFamily="18" charset="0"/>
              </a:rPr>
              <a:t>открыть </a:t>
            </a:r>
            <a:r>
              <a:rPr lang="ru-RU" dirty="0">
                <a:cs typeface="Arial" charset="0"/>
              </a:rPr>
              <a:t>Поле форм</a:t>
            </a:r>
            <a:r>
              <a:rPr lang="ru-RU" dirty="0">
                <a:cs typeface="Times New Roman" pitchFamily="18" charset="0"/>
              </a:rPr>
              <a:t> щелчком </a:t>
            </a:r>
            <a:r>
              <a:rPr lang="ru-RU" dirty="0" smtClean="0">
                <a:cs typeface="Times New Roman" pitchFamily="18" charset="0"/>
              </a:rPr>
              <a:t>ЛКМ</a:t>
            </a:r>
            <a:endParaRPr lang="ru-RU" dirty="0">
              <a:cs typeface="Times New Roman" pitchFamily="18" charset="0"/>
            </a:endParaRPr>
          </a:p>
          <a:p>
            <a:pPr marL="263525" lvl="1" algn="just">
              <a:tabLst>
                <a:tab pos="803275" algn="l"/>
              </a:tabLst>
            </a:pPr>
            <a:r>
              <a:rPr lang="ru-RU" dirty="0" err="1" smtClean="0">
                <a:latin typeface="Wingdings" pitchFamily="2" charset="2"/>
                <a:cs typeface="Times New Roman" pitchFamily="18" charset="0"/>
              </a:rPr>
              <a:t>ü</a:t>
            </a:r>
            <a:r>
              <a:rPr lang="ru-RU" dirty="0">
                <a:cs typeface="Times New Roman" pitchFamily="18" charset="0"/>
              </a:rPr>
              <a:t>  </a:t>
            </a:r>
            <a:r>
              <a:rPr lang="ru-RU" dirty="0" smtClean="0">
                <a:cs typeface="Times New Roman" pitchFamily="18" charset="0"/>
              </a:rPr>
              <a:t> </a:t>
            </a:r>
            <a:r>
              <a:rPr lang="ru-RU" dirty="0">
                <a:cs typeface="Times New Roman" pitchFamily="18" charset="0"/>
              </a:rPr>
              <a:t>выделить нужную форму;</a:t>
            </a:r>
          </a:p>
          <a:p>
            <a:pPr marL="263525" lvl="1" algn="just">
              <a:tabLst>
                <a:tab pos="803275" algn="l"/>
              </a:tabLst>
            </a:pPr>
            <a:r>
              <a:rPr lang="ru-RU" dirty="0" err="1">
                <a:latin typeface="Wingdings" pitchFamily="2" charset="2"/>
                <a:cs typeface="Times New Roman" pitchFamily="18" charset="0"/>
              </a:rPr>
              <a:t>ü</a:t>
            </a:r>
            <a:r>
              <a:rPr lang="ru-RU" dirty="0">
                <a:cs typeface="Times New Roman" pitchFamily="18" charset="0"/>
              </a:rPr>
              <a:t>  </a:t>
            </a:r>
            <a:r>
              <a:rPr lang="ru-RU" dirty="0" smtClean="0">
                <a:cs typeface="Times New Roman" pitchFamily="18" charset="0"/>
              </a:rPr>
              <a:t> </a:t>
            </a:r>
            <a:r>
              <a:rPr lang="ru-RU" dirty="0">
                <a:cs typeface="Times New Roman" pitchFamily="18" charset="0"/>
              </a:rPr>
              <a:t>щелкнуть ЛКМ по одеваемой черепашке.</a:t>
            </a:r>
          </a:p>
          <a:p>
            <a:pPr lvl="1"/>
            <a:endParaRPr lang="ru-RU" dirty="0"/>
          </a:p>
        </p:txBody>
      </p:sp>
      <p:sp>
        <p:nvSpPr>
          <p:cNvPr id="11270" name="Text Box 13"/>
          <p:cNvSpPr txBox="1">
            <a:spLocks noChangeArrowheads="1"/>
          </p:cNvSpPr>
          <p:nvPr/>
        </p:nvSpPr>
        <p:spPr bwMode="auto">
          <a:xfrm>
            <a:off x="285720" y="3857628"/>
            <a:ext cx="818200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chemeClr val="bg2"/>
                </a:solidFill>
              </a:rPr>
              <a:t>Задание3:</a:t>
            </a:r>
            <a:r>
              <a:rPr lang="ru-RU" i="1" dirty="0"/>
              <a:t> </a:t>
            </a:r>
            <a:r>
              <a:rPr lang="ru-RU" i="1" dirty="0">
                <a:cs typeface="Times New Roman" pitchFamily="18" charset="0"/>
              </a:rPr>
              <a:t>переодеть черепашку в автомобиль, предварительно повернув ее на 90 градусов</a:t>
            </a:r>
          </a:p>
          <a:p>
            <a:endParaRPr lang="ru-RU" b="1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Group 2"/>
          <p:cNvGrpSpPr>
            <a:grpSpLocks/>
          </p:cNvGrpSpPr>
          <p:nvPr/>
        </p:nvGrpSpPr>
        <p:grpSpPr bwMode="auto">
          <a:xfrm>
            <a:off x="7231063" y="5546725"/>
            <a:ext cx="1676400" cy="1162050"/>
            <a:chOff x="4555" y="3494"/>
            <a:chExt cx="1056" cy="732"/>
          </a:xfrm>
        </p:grpSpPr>
        <p:sp>
          <p:nvSpPr>
            <p:cNvPr id="12295" name="AutoShape 3"/>
            <p:cNvSpPr>
              <a:spLocks noChangeArrowheads="1"/>
            </p:cNvSpPr>
            <p:nvPr/>
          </p:nvSpPr>
          <p:spPr bwMode="auto">
            <a:xfrm rot="10800000" flipH="1">
              <a:off x="5389" y="4022"/>
              <a:ext cx="207" cy="198"/>
            </a:xfrm>
            <a:prstGeom prst="rtTriangle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296" name="AutoShape 4"/>
            <p:cNvSpPr>
              <a:spLocks noChangeArrowheads="1"/>
            </p:cNvSpPr>
            <p:nvPr/>
          </p:nvSpPr>
          <p:spPr bwMode="auto">
            <a:xfrm rot="4320000" flipH="1">
              <a:off x="4647" y="3495"/>
              <a:ext cx="450" cy="450"/>
            </a:xfrm>
            <a:prstGeom prst="rtTriangle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297" name="Freeform 5"/>
            <p:cNvSpPr>
              <a:spLocks/>
            </p:cNvSpPr>
            <p:nvPr/>
          </p:nvSpPr>
          <p:spPr bwMode="auto">
            <a:xfrm>
              <a:off x="4555" y="4020"/>
              <a:ext cx="409" cy="206"/>
            </a:xfrm>
            <a:custGeom>
              <a:avLst/>
              <a:gdLst>
                <a:gd name="T0" fmla="*/ 0 w 409"/>
                <a:gd name="T1" fmla="*/ 0 h 206"/>
                <a:gd name="T2" fmla="*/ 204 w 409"/>
                <a:gd name="T3" fmla="*/ 0 h 206"/>
                <a:gd name="T4" fmla="*/ 408 w 409"/>
                <a:gd name="T5" fmla="*/ 205 h 206"/>
                <a:gd name="T6" fmla="*/ 201 w 409"/>
                <a:gd name="T7" fmla="*/ 205 h 206"/>
                <a:gd name="T8" fmla="*/ 0 w 409"/>
                <a:gd name="T9" fmla="*/ 0 h 20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09"/>
                <a:gd name="T16" fmla="*/ 0 h 206"/>
                <a:gd name="T17" fmla="*/ 409 w 409"/>
                <a:gd name="T18" fmla="*/ 206 h 20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09" h="206">
                  <a:moveTo>
                    <a:pt x="0" y="0"/>
                  </a:moveTo>
                  <a:lnTo>
                    <a:pt x="204" y="0"/>
                  </a:lnTo>
                  <a:lnTo>
                    <a:pt x="408" y="205"/>
                  </a:lnTo>
                  <a:lnTo>
                    <a:pt x="201" y="205"/>
                  </a:ln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 w="12700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298" name="Rectangle 6"/>
            <p:cNvSpPr>
              <a:spLocks noChangeArrowheads="1"/>
            </p:cNvSpPr>
            <p:nvPr/>
          </p:nvSpPr>
          <p:spPr bwMode="auto">
            <a:xfrm>
              <a:off x="5180" y="4022"/>
              <a:ext cx="201" cy="199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299" name="AutoShape 7"/>
            <p:cNvSpPr>
              <a:spLocks noChangeArrowheads="1"/>
            </p:cNvSpPr>
            <p:nvPr/>
          </p:nvSpPr>
          <p:spPr bwMode="auto">
            <a:xfrm rot="4320000" flipH="1">
              <a:off x="5162" y="3494"/>
              <a:ext cx="450" cy="449"/>
            </a:xfrm>
            <a:prstGeom prst="rtTriangle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300" name="AutoShape 8"/>
            <p:cNvSpPr>
              <a:spLocks noChangeArrowheads="1"/>
            </p:cNvSpPr>
            <p:nvPr/>
          </p:nvSpPr>
          <p:spPr bwMode="auto">
            <a:xfrm rot="-2700000">
              <a:off x="4823" y="3874"/>
              <a:ext cx="290" cy="290"/>
            </a:xfrm>
            <a:prstGeom prst="rtTriangle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2301" name="AutoShape 9"/>
            <p:cNvSpPr>
              <a:spLocks noChangeArrowheads="1"/>
            </p:cNvSpPr>
            <p:nvPr/>
          </p:nvSpPr>
          <p:spPr bwMode="auto">
            <a:xfrm rot="-5400000">
              <a:off x="4972" y="4023"/>
              <a:ext cx="198" cy="198"/>
            </a:xfrm>
            <a:prstGeom prst="rtTriangle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2291" name="Rectangle 10">
            <a:hlinkClick r:id="rId3" action="ppaction://hlinkfile"/>
          </p:cNvPr>
          <p:cNvSpPr>
            <a:spLocks noChangeArrowheads="1"/>
          </p:cNvSpPr>
          <p:nvPr/>
        </p:nvSpPr>
        <p:spPr bwMode="auto">
          <a:xfrm>
            <a:off x="6858000" y="5334000"/>
            <a:ext cx="2286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292" name="Text Box 11"/>
          <p:cNvSpPr txBox="1">
            <a:spLocks noChangeArrowheads="1"/>
          </p:cNvSpPr>
          <p:nvPr/>
        </p:nvSpPr>
        <p:spPr bwMode="auto">
          <a:xfrm>
            <a:off x="107950" y="404813"/>
            <a:ext cx="8856663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100" b="1">
                <a:solidFill>
                  <a:schemeClr val="tx2"/>
                </a:solidFill>
              </a:rPr>
              <a:t>Создание новой Черепашки</a:t>
            </a:r>
            <a:r>
              <a:rPr lang="ru-RU"/>
              <a:t> </a:t>
            </a:r>
          </a:p>
        </p:txBody>
      </p:sp>
      <p:sp>
        <p:nvSpPr>
          <p:cNvPr id="12293" name="Text Box 12"/>
          <p:cNvSpPr txBox="1">
            <a:spLocks noChangeArrowheads="1"/>
          </p:cNvSpPr>
          <p:nvPr/>
        </p:nvSpPr>
        <p:spPr bwMode="auto">
          <a:xfrm>
            <a:off x="285720" y="1357298"/>
            <a:ext cx="8643998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2"/>
                </a:solidFill>
              </a:rPr>
              <a:t>Алгоритм </a:t>
            </a:r>
            <a:r>
              <a:rPr lang="ru-RU" b="1" dirty="0">
                <a:solidFill>
                  <a:schemeClr val="bg2"/>
                </a:solidFill>
              </a:rPr>
              <a:t>создания новой черепашки :</a:t>
            </a:r>
          </a:p>
          <a:p>
            <a:pPr marL="623888" indent="-623888"/>
            <a:r>
              <a:rPr lang="ru-RU" b="1" dirty="0" err="1" smtClean="0">
                <a:solidFill>
                  <a:schemeClr val="bg2"/>
                </a:solidFill>
                <a:latin typeface="Wingdings" pitchFamily="2" charset="2"/>
                <a:cs typeface="Times New Roman" pitchFamily="18" charset="0"/>
              </a:rPr>
              <a:t>ü</a:t>
            </a:r>
            <a:r>
              <a:rPr lang="ru-RU" b="1" dirty="0" smtClean="0">
                <a:solidFill>
                  <a:schemeClr val="bg2"/>
                </a:solidFill>
                <a:latin typeface="Wingdings" pitchFamily="2" charset="2"/>
                <a:cs typeface="Times New Roman" pitchFamily="18" charset="0"/>
              </a:rPr>
              <a:t> </a:t>
            </a:r>
            <a:r>
              <a:rPr lang="ru-RU" dirty="0" smtClean="0">
                <a:cs typeface="Times New Roman" pitchFamily="18" charset="0"/>
              </a:rPr>
              <a:t>активизировать кнопку </a:t>
            </a:r>
            <a:r>
              <a:rPr lang="ru-RU" dirty="0">
                <a:cs typeface="Times New Roman" pitchFamily="18" charset="0"/>
              </a:rPr>
              <a:t>с изображением </a:t>
            </a:r>
            <a:r>
              <a:rPr lang="ru-RU" dirty="0" smtClean="0">
                <a:cs typeface="Times New Roman" pitchFamily="18" charset="0"/>
              </a:rPr>
              <a:t>вылупляю-     </a:t>
            </a:r>
            <a:r>
              <a:rPr lang="ru-RU" dirty="0" err="1" smtClean="0">
                <a:cs typeface="Times New Roman" pitchFamily="18" charset="0"/>
              </a:rPr>
              <a:t>щейся</a:t>
            </a:r>
            <a:r>
              <a:rPr lang="ru-RU" dirty="0" smtClean="0">
                <a:cs typeface="Times New Roman" pitchFamily="18" charset="0"/>
              </a:rPr>
              <a:t> </a:t>
            </a:r>
            <a:r>
              <a:rPr lang="ru-RU" dirty="0">
                <a:cs typeface="Times New Roman" pitchFamily="18" charset="0"/>
              </a:rPr>
              <a:t>из яйца черепашки в </a:t>
            </a:r>
            <a:r>
              <a:rPr lang="ru-RU" dirty="0">
                <a:cs typeface="Arial" charset="0"/>
              </a:rPr>
              <a:t>Инструментальном меню</a:t>
            </a:r>
            <a:r>
              <a:rPr lang="ru-RU" dirty="0">
                <a:cs typeface="Times New Roman" pitchFamily="18" charset="0"/>
              </a:rPr>
              <a:t>;</a:t>
            </a:r>
          </a:p>
          <a:p>
            <a:r>
              <a:rPr lang="ru-RU" dirty="0" err="1">
                <a:latin typeface="Wingdings" pitchFamily="2" charset="2"/>
                <a:cs typeface="Times New Roman" pitchFamily="18" charset="0"/>
              </a:rPr>
              <a:t>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    </a:t>
            </a:r>
            <a:r>
              <a:rPr lang="ru-RU" dirty="0" smtClean="0">
                <a:cs typeface="Times New Roman" pitchFamily="18" charset="0"/>
              </a:rPr>
              <a:t>щелкнуть </a:t>
            </a:r>
            <a:r>
              <a:rPr lang="ru-RU" dirty="0">
                <a:cs typeface="Times New Roman" pitchFamily="18" charset="0"/>
              </a:rPr>
              <a:t>ЛКМ на свободном месте </a:t>
            </a:r>
            <a:r>
              <a:rPr lang="ru-RU" dirty="0">
                <a:cs typeface="Arial" charset="0"/>
              </a:rPr>
              <a:t>Рабочего поля</a:t>
            </a:r>
            <a:r>
              <a:rPr lang="ru-RU" dirty="0">
                <a:cs typeface="Times New Roman" pitchFamily="18" charset="0"/>
              </a:rPr>
              <a:t>;</a:t>
            </a:r>
          </a:p>
          <a:p>
            <a:r>
              <a:rPr lang="ru-RU" dirty="0" err="1">
                <a:latin typeface="Wingdings" pitchFamily="2" charset="2"/>
                <a:cs typeface="Times New Roman" pitchFamily="18" charset="0"/>
              </a:rPr>
              <a:t>ü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    </a:t>
            </a:r>
            <a:r>
              <a:rPr lang="ru-RU" dirty="0" smtClean="0">
                <a:cs typeface="Times New Roman" pitchFamily="18" charset="0"/>
              </a:rPr>
              <a:t>переместить </a:t>
            </a:r>
            <a:r>
              <a:rPr lang="ru-RU" dirty="0">
                <a:cs typeface="Times New Roman" pitchFamily="18" charset="0"/>
              </a:rPr>
              <a:t>черепашку на нужное место.</a:t>
            </a:r>
          </a:p>
          <a:p>
            <a:endParaRPr lang="ru-RU" dirty="0">
              <a:solidFill>
                <a:schemeClr val="bg2"/>
              </a:solidFill>
            </a:endParaRPr>
          </a:p>
        </p:txBody>
      </p:sp>
      <p:sp>
        <p:nvSpPr>
          <p:cNvPr id="12294" name="Text Box 13"/>
          <p:cNvSpPr txBox="1">
            <a:spLocks noChangeArrowheads="1"/>
          </p:cNvSpPr>
          <p:nvPr/>
        </p:nvSpPr>
        <p:spPr bwMode="auto">
          <a:xfrm>
            <a:off x="1071538" y="3929066"/>
            <a:ext cx="662463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i="1" dirty="0">
                <a:solidFill>
                  <a:schemeClr val="bg2"/>
                </a:solidFill>
              </a:rPr>
              <a:t>Задание4:</a:t>
            </a:r>
            <a:r>
              <a:rPr lang="ru-RU" i="1" dirty="0"/>
              <a:t> создайте еще одну черепашку</a:t>
            </a:r>
            <a:endParaRPr lang="ru-RU" b="1" dirty="0"/>
          </a:p>
          <a:p>
            <a:endParaRPr lang="ru-RU" b="1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Group 2"/>
          <p:cNvGrpSpPr>
            <a:grpSpLocks/>
          </p:cNvGrpSpPr>
          <p:nvPr/>
        </p:nvGrpSpPr>
        <p:grpSpPr bwMode="auto">
          <a:xfrm>
            <a:off x="7231063" y="5546725"/>
            <a:ext cx="1676400" cy="1162050"/>
            <a:chOff x="4555" y="3494"/>
            <a:chExt cx="1056" cy="732"/>
          </a:xfrm>
        </p:grpSpPr>
        <p:sp>
          <p:nvSpPr>
            <p:cNvPr id="16391" name="AutoShape 3"/>
            <p:cNvSpPr>
              <a:spLocks noChangeArrowheads="1"/>
            </p:cNvSpPr>
            <p:nvPr/>
          </p:nvSpPr>
          <p:spPr bwMode="auto">
            <a:xfrm rot="10800000" flipH="1">
              <a:off x="5389" y="4022"/>
              <a:ext cx="207" cy="198"/>
            </a:xfrm>
            <a:prstGeom prst="rtTriangle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6392" name="AutoShape 4"/>
            <p:cNvSpPr>
              <a:spLocks noChangeArrowheads="1"/>
            </p:cNvSpPr>
            <p:nvPr/>
          </p:nvSpPr>
          <p:spPr bwMode="auto">
            <a:xfrm rot="4320000" flipH="1">
              <a:off x="4647" y="3495"/>
              <a:ext cx="450" cy="450"/>
            </a:xfrm>
            <a:prstGeom prst="rtTriangle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6393" name="Freeform 5"/>
            <p:cNvSpPr>
              <a:spLocks/>
            </p:cNvSpPr>
            <p:nvPr/>
          </p:nvSpPr>
          <p:spPr bwMode="auto">
            <a:xfrm>
              <a:off x="4555" y="4020"/>
              <a:ext cx="409" cy="206"/>
            </a:xfrm>
            <a:custGeom>
              <a:avLst/>
              <a:gdLst>
                <a:gd name="T0" fmla="*/ 0 w 409"/>
                <a:gd name="T1" fmla="*/ 0 h 206"/>
                <a:gd name="T2" fmla="*/ 204 w 409"/>
                <a:gd name="T3" fmla="*/ 0 h 206"/>
                <a:gd name="T4" fmla="*/ 408 w 409"/>
                <a:gd name="T5" fmla="*/ 205 h 206"/>
                <a:gd name="T6" fmla="*/ 201 w 409"/>
                <a:gd name="T7" fmla="*/ 205 h 206"/>
                <a:gd name="T8" fmla="*/ 0 w 409"/>
                <a:gd name="T9" fmla="*/ 0 h 20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09"/>
                <a:gd name="T16" fmla="*/ 0 h 206"/>
                <a:gd name="T17" fmla="*/ 409 w 409"/>
                <a:gd name="T18" fmla="*/ 206 h 20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09" h="206">
                  <a:moveTo>
                    <a:pt x="0" y="0"/>
                  </a:moveTo>
                  <a:lnTo>
                    <a:pt x="204" y="0"/>
                  </a:lnTo>
                  <a:lnTo>
                    <a:pt x="408" y="205"/>
                  </a:lnTo>
                  <a:lnTo>
                    <a:pt x="201" y="205"/>
                  </a:ln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 w="12700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6394" name="Rectangle 6"/>
            <p:cNvSpPr>
              <a:spLocks noChangeArrowheads="1"/>
            </p:cNvSpPr>
            <p:nvPr/>
          </p:nvSpPr>
          <p:spPr bwMode="auto">
            <a:xfrm>
              <a:off x="5180" y="4022"/>
              <a:ext cx="201" cy="199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6395" name="AutoShape 7"/>
            <p:cNvSpPr>
              <a:spLocks noChangeArrowheads="1"/>
            </p:cNvSpPr>
            <p:nvPr/>
          </p:nvSpPr>
          <p:spPr bwMode="auto">
            <a:xfrm rot="4320000" flipH="1">
              <a:off x="5162" y="3494"/>
              <a:ext cx="450" cy="449"/>
            </a:xfrm>
            <a:prstGeom prst="rtTriangle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6396" name="AutoShape 8"/>
            <p:cNvSpPr>
              <a:spLocks noChangeArrowheads="1"/>
            </p:cNvSpPr>
            <p:nvPr/>
          </p:nvSpPr>
          <p:spPr bwMode="auto">
            <a:xfrm rot="-2700000">
              <a:off x="4823" y="3874"/>
              <a:ext cx="290" cy="290"/>
            </a:xfrm>
            <a:prstGeom prst="rtTriangle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6397" name="AutoShape 9"/>
            <p:cNvSpPr>
              <a:spLocks noChangeArrowheads="1"/>
            </p:cNvSpPr>
            <p:nvPr/>
          </p:nvSpPr>
          <p:spPr bwMode="auto">
            <a:xfrm rot="-5400000">
              <a:off x="4972" y="4023"/>
              <a:ext cx="198" cy="198"/>
            </a:xfrm>
            <a:prstGeom prst="rtTriangle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6387" name="Rectangle 10">
            <a:hlinkClick r:id="rId3" action="ppaction://hlinkfile"/>
          </p:cNvPr>
          <p:cNvSpPr>
            <a:spLocks noChangeArrowheads="1"/>
          </p:cNvSpPr>
          <p:nvPr/>
        </p:nvSpPr>
        <p:spPr bwMode="auto">
          <a:xfrm>
            <a:off x="6858000" y="5334000"/>
            <a:ext cx="2286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388" name="Text Box 11"/>
          <p:cNvSpPr txBox="1">
            <a:spLocks noChangeArrowheads="1"/>
          </p:cNvSpPr>
          <p:nvPr/>
        </p:nvSpPr>
        <p:spPr bwMode="auto">
          <a:xfrm>
            <a:off x="107950" y="404813"/>
            <a:ext cx="8856663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100" b="1">
                <a:solidFill>
                  <a:schemeClr val="tx2"/>
                </a:solidFill>
              </a:rPr>
              <a:t>Создание штампа</a:t>
            </a:r>
            <a:r>
              <a:rPr lang="ru-RU"/>
              <a:t> </a:t>
            </a:r>
          </a:p>
        </p:txBody>
      </p:sp>
      <p:sp>
        <p:nvSpPr>
          <p:cNvPr id="16389" name="Text Box 12"/>
          <p:cNvSpPr txBox="1">
            <a:spLocks noChangeArrowheads="1"/>
          </p:cNvSpPr>
          <p:nvPr/>
        </p:nvSpPr>
        <p:spPr bwMode="auto">
          <a:xfrm>
            <a:off x="285720" y="928670"/>
            <a:ext cx="8643998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2"/>
                </a:solidFill>
              </a:rPr>
              <a:t>Алгоритм выполнения штампа:</a:t>
            </a:r>
            <a:endParaRPr lang="ru-RU" dirty="0">
              <a:solidFill>
                <a:schemeClr val="bg2"/>
              </a:solidFill>
            </a:endParaRPr>
          </a:p>
          <a:p>
            <a:pPr marL="179388" lvl="1" algn="just"/>
            <a:r>
              <a:rPr lang="ru-RU" dirty="0" err="1">
                <a:latin typeface="Wingdings" pitchFamily="2" charset="2"/>
                <a:cs typeface="Times New Roman" pitchFamily="18" charset="0"/>
              </a:rPr>
              <a:t>ü</a:t>
            </a:r>
            <a:r>
              <a:rPr lang="ru-RU" dirty="0">
                <a:cs typeface="Times New Roman" pitchFamily="18" charset="0"/>
              </a:rPr>
              <a:t>   </a:t>
            </a:r>
            <a:r>
              <a:rPr lang="ru-RU" sz="2200" dirty="0" smtClean="0">
                <a:cs typeface="Times New Roman" pitchFamily="18" charset="0"/>
              </a:rPr>
              <a:t>одеть </a:t>
            </a:r>
            <a:r>
              <a:rPr lang="ru-RU" sz="2200" dirty="0">
                <a:cs typeface="Times New Roman" pitchFamily="18" charset="0"/>
              </a:rPr>
              <a:t>черепашку в нужную форму;</a:t>
            </a:r>
          </a:p>
          <a:p>
            <a:pPr marL="179388" lvl="1" algn="just"/>
            <a:r>
              <a:rPr lang="ru-RU" sz="2200" dirty="0" err="1">
                <a:latin typeface="Wingdings" pitchFamily="2" charset="2"/>
                <a:cs typeface="Times New Roman" pitchFamily="18" charset="0"/>
              </a:rPr>
              <a:t>ü</a:t>
            </a:r>
            <a:r>
              <a:rPr lang="ru-RU" sz="2200" dirty="0">
                <a:cs typeface="Times New Roman" pitchFamily="18" charset="0"/>
              </a:rPr>
              <a:t>    </a:t>
            </a:r>
            <a:r>
              <a:rPr lang="ru-RU" sz="2200" dirty="0" smtClean="0">
                <a:cs typeface="Times New Roman" pitchFamily="18" charset="0"/>
              </a:rPr>
              <a:t>переместить </a:t>
            </a:r>
            <a:r>
              <a:rPr lang="ru-RU" sz="2200" dirty="0">
                <a:cs typeface="Times New Roman" pitchFamily="18" charset="0"/>
              </a:rPr>
              <a:t>черепашку на нужное место </a:t>
            </a:r>
            <a:r>
              <a:rPr lang="ru-RU" sz="2200" dirty="0">
                <a:cs typeface="Arial" charset="0"/>
              </a:rPr>
              <a:t>Рабочего поля</a:t>
            </a:r>
            <a:r>
              <a:rPr lang="ru-RU" sz="2200" dirty="0">
                <a:cs typeface="Times New Roman" pitchFamily="18" charset="0"/>
              </a:rPr>
              <a:t>;</a:t>
            </a:r>
          </a:p>
          <a:p>
            <a:pPr marL="179388" lvl="1" algn="just"/>
            <a:r>
              <a:rPr lang="ru-RU" sz="2200" dirty="0" err="1">
                <a:latin typeface="Wingdings" pitchFamily="2" charset="2"/>
                <a:cs typeface="Times New Roman" pitchFamily="18" charset="0"/>
              </a:rPr>
              <a:t>ü</a:t>
            </a:r>
            <a:r>
              <a:rPr lang="ru-RU" sz="2200" dirty="0">
                <a:cs typeface="Times New Roman" pitchFamily="18" charset="0"/>
              </a:rPr>
              <a:t>    </a:t>
            </a:r>
            <a:r>
              <a:rPr lang="ru-RU" sz="2200" dirty="0" smtClean="0">
                <a:cs typeface="Times New Roman" pitchFamily="18" charset="0"/>
              </a:rPr>
              <a:t>настроить </a:t>
            </a:r>
            <a:r>
              <a:rPr lang="ru-RU" sz="2200" dirty="0">
                <a:cs typeface="Times New Roman" pitchFamily="18" charset="0"/>
              </a:rPr>
              <a:t>размер черепашки;</a:t>
            </a:r>
          </a:p>
          <a:p>
            <a:pPr marL="179388" lvl="1" algn="just"/>
            <a:r>
              <a:rPr lang="ru-RU" sz="2200" dirty="0" err="1">
                <a:latin typeface="Wingdings" pitchFamily="2" charset="2"/>
                <a:cs typeface="Times New Roman" pitchFamily="18" charset="0"/>
              </a:rPr>
              <a:t>ü</a:t>
            </a:r>
            <a:r>
              <a:rPr lang="ru-RU" sz="2200" dirty="0">
                <a:cs typeface="Times New Roman" pitchFamily="18" charset="0"/>
              </a:rPr>
              <a:t>  </a:t>
            </a:r>
            <a:r>
              <a:rPr lang="ru-RU" sz="2200" dirty="0" smtClean="0">
                <a:cs typeface="Times New Roman" pitchFamily="18" charset="0"/>
              </a:rPr>
              <a:t>активизировать </a:t>
            </a:r>
            <a:r>
              <a:rPr lang="ru-RU" sz="2200" dirty="0">
                <a:cs typeface="Times New Roman" pitchFamily="18" charset="0"/>
              </a:rPr>
              <a:t>кнопку с изображением штампа в нижнем </a:t>
            </a:r>
            <a:r>
              <a:rPr lang="ru-RU" sz="2200" dirty="0">
                <a:cs typeface="Arial" charset="0"/>
              </a:rPr>
              <a:t>Инструментальном меню;</a:t>
            </a:r>
            <a:endParaRPr lang="ru-RU" sz="2200" dirty="0">
              <a:cs typeface="Times New Roman" pitchFamily="18" charset="0"/>
            </a:endParaRPr>
          </a:p>
          <a:p>
            <a:pPr marL="179388" lvl="1" algn="just"/>
            <a:r>
              <a:rPr lang="ru-RU" sz="2200" dirty="0" err="1">
                <a:latin typeface="Wingdings" pitchFamily="2" charset="2"/>
                <a:cs typeface="Times New Roman" pitchFamily="18" charset="0"/>
              </a:rPr>
              <a:t>ü</a:t>
            </a:r>
            <a:r>
              <a:rPr lang="ru-RU" sz="2200" dirty="0">
                <a:cs typeface="Times New Roman" pitchFamily="18" charset="0"/>
              </a:rPr>
              <a:t>   </a:t>
            </a:r>
            <a:r>
              <a:rPr lang="ru-RU" sz="2200" dirty="0" smtClean="0">
                <a:cs typeface="Times New Roman" pitchFamily="18" charset="0"/>
              </a:rPr>
              <a:t>щелкнуть </a:t>
            </a:r>
            <a:r>
              <a:rPr lang="ru-RU" sz="2200" dirty="0">
                <a:cs typeface="Times New Roman" pitchFamily="18" charset="0"/>
              </a:rPr>
              <a:t>ЛКМ по черепашке для получения оттиска ;</a:t>
            </a:r>
          </a:p>
          <a:p>
            <a:pPr marL="179388" lvl="1" algn="just"/>
            <a:r>
              <a:rPr lang="ru-RU" sz="2200" dirty="0" err="1">
                <a:latin typeface="Wingdings" pitchFamily="2" charset="2"/>
                <a:cs typeface="Times New Roman" pitchFamily="18" charset="0"/>
              </a:rPr>
              <a:t>ü</a:t>
            </a:r>
            <a:r>
              <a:rPr lang="ru-RU" sz="2200" dirty="0">
                <a:cs typeface="Times New Roman" pitchFamily="18" charset="0"/>
              </a:rPr>
              <a:t>   </a:t>
            </a:r>
            <a:r>
              <a:rPr lang="ru-RU" sz="2200" dirty="0" smtClean="0">
                <a:cs typeface="Times New Roman" pitchFamily="18" charset="0"/>
              </a:rPr>
              <a:t>перетащить </a:t>
            </a:r>
            <a:r>
              <a:rPr lang="ru-RU" sz="2200" dirty="0">
                <a:cs typeface="Times New Roman" pitchFamily="18" charset="0"/>
              </a:rPr>
              <a:t>черепашку в новое место.</a:t>
            </a:r>
          </a:p>
        </p:txBody>
      </p:sp>
      <p:sp>
        <p:nvSpPr>
          <p:cNvPr id="16390" name="Text Box 13"/>
          <p:cNvSpPr txBox="1">
            <a:spLocks noChangeArrowheads="1"/>
          </p:cNvSpPr>
          <p:nvPr/>
        </p:nvSpPr>
        <p:spPr bwMode="auto">
          <a:xfrm>
            <a:off x="285720" y="4000504"/>
            <a:ext cx="8358246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chemeClr val="bg2"/>
                </a:solidFill>
              </a:rPr>
              <a:t>Задание7:</a:t>
            </a:r>
            <a:r>
              <a:rPr lang="ru-RU" i="1" dirty="0"/>
              <a:t> </a:t>
            </a:r>
            <a:r>
              <a:rPr lang="ru-RU" sz="2200" i="1" dirty="0">
                <a:cs typeface="Times New Roman" pitchFamily="18" charset="0"/>
              </a:rPr>
              <a:t>Создайте черепашку-дерево и сделайте несколько оттисков по дальней обочине дороги. Создайте несколько черепашек, переоденьте их в формы «дерево», «елка», измените размеры и разместите на переднем плане</a:t>
            </a:r>
            <a:r>
              <a:rPr lang="ru-RU" sz="2200" i="1" dirty="0"/>
              <a:t> </a:t>
            </a:r>
            <a:endParaRPr lang="ru-RU" sz="2200" b="1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Group 2"/>
          <p:cNvGrpSpPr>
            <a:grpSpLocks/>
          </p:cNvGrpSpPr>
          <p:nvPr/>
        </p:nvGrpSpPr>
        <p:grpSpPr bwMode="auto">
          <a:xfrm>
            <a:off x="7231063" y="5546725"/>
            <a:ext cx="1676400" cy="1162050"/>
            <a:chOff x="4555" y="3494"/>
            <a:chExt cx="1056" cy="732"/>
          </a:xfrm>
        </p:grpSpPr>
        <p:sp>
          <p:nvSpPr>
            <p:cNvPr id="14343" name="AutoShape 3"/>
            <p:cNvSpPr>
              <a:spLocks noChangeArrowheads="1"/>
            </p:cNvSpPr>
            <p:nvPr/>
          </p:nvSpPr>
          <p:spPr bwMode="auto">
            <a:xfrm rot="10800000" flipH="1">
              <a:off x="5389" y="4022"/>
              <a:ext cx="207" cy="198"/>
            </a:xfrm>
            <a:prstGeom prst="rtTriangle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344" name="AutoShape 4"/>
            <p:cNvSpPr>
              <a:spLocks noChangeArrowheads="1"/>
            </p:cNvSpPr>
            <p:nvPr/>
          </p:nvSpPr>
          <p:spPr bwMode="auto">
            <a:xfrm rot="4320000" flipH="1">
              <a:off x="4647" y="3495"/>
              <a:ext cx="450" cy="450"/>
            </a:xfrm>
            <a:prstGeom prst="rtTriangle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345" name="Freeform 5"/>
            <p:cNvSpPr>
              <a:spLocks/>
            </p:cNvSpPr>
            <p:nvPr/>
          </p:nvSpPr>
          <p:spPr bwMode="auto">
            <a:xfrm>
              <a:off x="4555" y="4020"/>
              <a:ext cx="409" cy="206"/>
            </a:xfrm>
            <a:custGeom>
              <a:avLst/>
              <a:gdLst>
                <a:gd name="T0" fmla="*/ 0 w 409"/>
                <a:gd name="T1" fmla="*/ 0 h 206"/>
                <a:gd name="T2" fmla="*/ 204 w 409"/>
                <a:gd name="T3" fmla="*/ 0 h 206"/>
                <a:gd name="T4" fmla="*/ 408 w 409"/>
                <a:gd name="T5" fmla="*/ 205 h 206"/>
                <a:gd name="T6" fmla="*/ 201 w 409"/>
                <a:gd name="T7" fmla="*/ 205 h 206"/>
                <a:gd name="T8" fmla="*/ 0 w 409"/>
                <a:gd name="T9" fmla="*/ 0 h 20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09"/>
                <a:gd name="T16" fmla="*/ 0 h 206"/>
                <a:gd name="T17" fmla="*/ 409 w 409"/>
                <a:gd name="T18" fmla="*/ 206 h 20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09" h="206">
                  <a:moveTo>
                    <a:pt x="0" y="0"/>
                  </a:moveTo>
                  <a:lnTo>
                    <a:pt x="204" y="0"/>
                  </a:lnTo>
                  <a:lnTo>
                    <a:pt x="408" y="205"/>
                  </a:lnTo>
                  <a:lnTo>
                    <a:pt x="201" y="205"/>
                  </a:ln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 w="12700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346" name="Rectangle 6"/>
            <p:cNvSpPr>
              <a:spLocks noChangeArrowheads="1"/>
            </p:cNvSpPr>
            <p:nvPr/>
          </p:nvSpPr>
          <p:spPr bwMode="auto">
            <a:xfrm>
              <a:off x="5180" y="4022"/>
              <a:ext cx="201" cy="199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347" name="AutoShape 7"/>
            <p:cNvSpPr>
              <a:spLocks noChangeArrowheads="1"/>
            </p:cNvSpPr>
            <p:nvPr/>
          </p:nvSpPr>
          <p:spPr bwMode="auto">
            <a:xfrm rot="4320000" flipH="1">
              <a:off x="5162" y="3494"/>
              <a:ext cx="450" cy="449"/>
            </a:xfrm>
            <a:prstGeom prst="rtTriangle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348" name="AutoShape 8"/>
            <p:cNvSpPr>
              <a:spLocks noChangeArrowheads="1"/>
            </p:cNvSpPr>
            <p:nvPr/>
          </p:nvSpPr>
          <p:spPr bwMode="auto">
            <a:xfrm rot="-2700000">
              <a:off x="4823" y="3874"/>
              <a:ext cx="290" cy="290"/>
            </a:xfrm>
            <a:prstGeom prst="rtTriangle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349" name="AutoShape 9"/>
            <p:cNvSpPr>
              <a:spLocks noChangeArrowheads="1"/>
            </p:cNvSpPr>
            <p:nvPr/>
          </p:nvSpPr>
          <p:spPr bwMode="auto">
            <a:xfrm rot="-5400000">
              <a:off x="4972" y="4023"/>
              <a:ext cx="198" cy="198"/>
            </a:xfrm>
            <a:prstGeom prst="rtTriangle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4339" name="Rectangle 10">
            <a:hlinkClick r:id="rId3" action="ppaction://hlinkfile"/>
          </p:cNvPr>
          <p:cNvSpPr>
            <a:spLocks noChangeArrowheads="1"/>
          </p:cNvSpPr>
          <p:nvPr/>
        </p:nvSpPr>
        <p:spPr bwMode="auto">
          <a:xfrm>
            <a:off x="6858000" y="5334000"/>
            <a:ext cx="2286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4340" name="Text Box 11"/>
          <p:cNvSpPr txBox="1">
            <a:spLocks noChangeArrowheads="1"/>
          </p:cNvSpPr>
          <p:nvPr/>
        </p:nvSpPr>
        <p:spPr bwMode="auto">
          <a:xfrm>
            <a:off x="107950" y="404813"/>
            <a:ext cx="8856663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100" b="1">
                <a:solidFill>
                  <a:schemeClr val="tx2"/>
                </a:solidFill>
              </a:rPr>
              <a:t>Создание новой формы</a:t>
            </a:r>
            <a:endParaRPr lang="ru-RU"/>
          </a:p>
        </p:txBody>
      </p:sp>
      <p:sp>
        <p:nvSpPr>
          <p:cNvPr id="14341" name="Text Box 12"/>
          <p:cNvSpPr txBox="1">
            <a:spLocks noChangeArrowheads="1"/>
          </p:cNvSpPr>
          <p:nvPr/>
        </p:nvSpPr>
        <p:spPr bwMode="auto">
          <a:xfrm>
            <a:off x="285720" y="1142984"/>
            <a:ext cx="8572560" cy="3662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2"/>
                </a:solidFill>
              </a:rPr>
              <a:t>Алгоритм создания новой формы:</a:t>
            </a:r>
            <a:endParaRPr lang="ru-RU" dirty="0">
              <a:solidFill>
                <a:schemeClr val="bg2"/>
              </a:solidFill>
            </a:endParaRPr>
          </a:p>
          <a:p>
            <a:pPr marL="263525" lvl="1" indent="-180975"/>
            <a:r>
              <a:rPr lang="ru-RU" dirty="0" err="1">
                <a:latin typeface="Wingdings" pitchFamily="2" charset="2"/>
                <a:cs typeface="Times New Roman" pitchFamily="18" charset="0"/>
              </a:rPr>
              <a:t>ü</a:t>
            </a:r>
            <a:r>
              <a:rPr lang="ru-RU" dirty="0">
                <a:cs typeface="Times New Roman" pitchFamily="18" charset="0"/>
              </a:rPr>
              <a:t>  </a:t>
            </a:r>
            <a:r>
              <a:rPr lang="ru-RU" dirty="0" smtClean="0">
                <a:cs typeface="Times New Roman" pitchFamily="18" charset="0"/>
              </a:rPr>
              <a:t>открыть </a:t>
            </a:r>
            <a:r>
              <a:rPr lang="ru-RU" dirty="0">
                <a:cs typeface="Arial" charset="0"/>
              </a:rPr>
              <a:t>Поле форм</a:t>
            </a:r>
            <a:r>
              <a:rPr lang="ru-RU" dirty="0">
                <a:cs typeface="Times New Roman" pitchFamily="18" charset="0"/>
              </a:rPr>
              <a:t> щелчком ЛКМ по кнопке с изображением собаки;</a:t>
            </a:r>
          </a:p>
          <a:p>
            <a:pPr marL="263525" lvl="1" indent="-180975" algn="just"/>
            <a:r>
              <a:rPr lang="ru-RU" dirty="0" err="1" smtClean="0">
                <a:latin typeface="Wingdings" pitchFamily="2" charset="2"/>
                <a:cs typeface="Times New Roman" pitchFamily="18" charset="0"/>
              </a:rPr>
              <a:t>ü</a:t>
            </a:r>
            <a:r>
              <a:rPr lang="ru-RU" dirty="0">
                <a:cs typeface="Times New Roman" pitchFamily="18" charset="0"/>
              </a:rPr>
              <a:t> </a:t>
            </a:r>
            <a:r>
              <a:rPr lang="ru-RU" dirty="0" smtClean="0">
                <a:cs typeface="Times New Roman" pitchFamily="18" charset="0"/>
              </a:rPr>
              <a:t>двойным </a:t>
            </a:r>
            <a:r>
              <a:rPr lang="ru-RU" dirty="0">
                <a:cs typeface="Times New Roman" pitchFamily="18" charset="0"/>
              </a:rPr>
              <a:t>щелчком ЛКМ по пустой клетке </a:t>
            </a:r>
            <a:r>
              <a:rPr lang="ru-RU" dirty="0">
                <a:cs typeface="Arial" charset="0"/>
              </a:rPr>
              <a:t>Меню форм</a:t>
            </a:r>
            <a:r>
              <a:rPr lang="ru-RU" dirty="0">
                <a:cs typeface="Times New Roman" pitchFamily="18" charset="0"/>
              </a:rPr>
              <a:t> открыть </a:t>
            </a:r>
            <a:r>
              <a:rPr lang="ru-RU" dirty="0">
                <a:cs typeface="Arial" charset="0"/>
              </a:rPr>
              <a:t>Редактор форм</a:t>
            </a:r>
            <a:r>
              <a:rPr lang="ru-RU" dirty="0">
                <a:cs typeface="Times New Roman" pitchFamily="18" charset="0"/>
              </a:rPr>
              <a:t>;</a:t>
            </a:r>
          </a:p>
          <a:p>
            <a:pPr marL="263525" lvl="1" indent="-180975" algn="just"/>
            <a:r>
              <a:rPr lang="ru-RU" dirty="0" err="1">
                <a:latin typeface="Wingdings" pitchFamily="2" charset="2"/>
                <a:cs typeface="Times New Roman" pitchFamily="18" charset="0"/>
              </a:rPr>
              <a:t>ü</a:t>
            </a:r>
            <a:r>
              <a:rPr lang="ru-RU" dirty="0">
                <a:cs typeface="Times New Roman" pitchFamily="18" charset="0"/>
              </a:rPr>
              <a:t> </a:t>
            </a:r>
            <a:r>
              <a:rPr lang="ru-RU" dirty="0" smtClean="0">
                <a:cs typeface="Times New Roman" pitchFamily="18" charset="0"/>
              </a:rPr>
              <a:t>с </a:t>
            </a:r>
            <a:r>
              <a:rPr lang="ru-RU" dirty="0">
                <a:cs typeface="Times New Roman" pitchFamily="18" charset="0"/>
              </a:rPr>
              <a:t>помощь инструментов графики нарисовать новую форму;</a:t>
            </a:r>
          </a:p>
          <a:p>
            <a:pPr marL="263525" lvl="1" indent="-180975" algn="just"/>
            <a:r>
              <a:rPr lang="ru-RU" dirty="0" err="1">
                <a:latin typeface="Wingdings" pitchFamily="2" charset="2"/>
                <a:cs typeface="Times New Roman" pitchFamily="18" charset="0"/>
              </a:rPr>
              <a:t>ü</a:t>
            </a:r>
            <a:r>
              <a:rPr lang="ru-RU" dirty="0">
                <a:cs typeface="Times New Roman" pitchFamily="18" charset="0"/>
              </a:rPr>
              <a:t>  </a:t>
            </a:r>
            <a:r>
              <a:rPr lang="ru-RU" dirty="0" smtClean="0">
                <a:cs typeface="Times New Roman" pitchFamily="18" charset="0"/>
              </a:rPr>
              <a:t>закрыть </a:t>
            </a:r>
            <a:r>
              <a:rPr lang="ru-RU" dirty="0">
                <a:cs typeface="Arial" charset="0"/>
              </a:rPr>
              <a:t>Редактор форм</a:t>
            </a:r>
            <a:r>
              <a:rPr lang="ru-RU" dirty="0">
                <a:cs typeface="Times New Roman" pitchFamily="18" charset="0"/>
              </a:rPr>
              <a:t> с помощью кнопки &lt;</a:t>
            </a:r>
            <a:r>
              <a:rPr lang="en-US" dirty="0">
                <a:cs typeface="Arial" charset="0"/>
              </a:rPr>
              <a:t>Ok</a:t>
            </a:r>
            <a:r>
              <a:rPr lang="ru-RU" dirty="0">
                <a:cs typeface="Times New Roman" pitchFamily="18" charset="0"/>
              </a:rPr>
              <a:t>&gt;.</a:t>
            </a:r>
          </a:p>
          <a:p>
            <a:pPr lvl="1" algn="just"/>
            <a:endParaRPr lang="ru-RU" sz="2000" dirty="0">
              <a:cs typeface="Times New Roman" pitchFamily="18" charset="0"/>
            </a:endParaRPr>
          </a:p>
          <a:p>
            <a:pPr lvl="1" algn="just"/>
            <a:endParaRPr lang="ru-RU" sz="2000" dirty="0"/>
          </a:p>
        </p:txBody>
      </p:sp>
      <p:sp>
        <p:nvSpPr>
          <p:cNvPr id="14342" name="Text Box 13"/>
          <p:cNvSpPr txBox="1">
            <a:spLocks noChangeArrowheads="1"/>
          </p:cNvSpPr>
          <p:nvPr/>
        </p:nvSpPr>
        <p:spPr bwMode="auto">
          <a:xfrm>
            <a:off x="357158" y="4500570"/>
            <a:ext cx="8501122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chemeClr val="bg2"/>
                </a:solidFill>
              </a:rPr>
              <a:t>Задание5:</a:t>
            </a:r>
            <a:r>
              <a:rPr lang="ru-RU" i="1" dirty="0">
                <a:cs typeface="Times New Roman" pitchFamily="18" charset="0"/>
              </a:rPr>
              <a:t> измените направление движения трактора и переоденьте в новый костюм-трактор созданную черепашку </a:t>
            </a:r>
            <a:endParaRPr lang="ru-RU" b="1" dirty="0"/>
          </a:p>
          <a:p>
            <a:endParaRPr lang="ru-RU" b="1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3" descr="C:\Documents and Settings\Ольга_2\Мои документы\Мои рисунки\211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59700" y="0"/>
            <a:ext cx="1384300" cy="1338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5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6429375" y="1571625"/>
            <a:ext cx="2390775" cy="5072063"/>
          </a:xfrm>
          <a:noFill/>
        </p:spPr>
      </p:pic>
      <p:sp>
        <p:nvSpPr>
          <p:cNvPr id="14341" name="TextBox 5"/>
          <p:cNvSpPr txBox="1">
            <a:spLocks noChangeArrowheads="1"/>
          </p:cNvSpPr>
          <p:nvPr/>
        </p:nvSpPr>
        <p:spPr bwMode="auto">
          <a:xfrm>
            <a:off x="714375" y="2000250"/>
            <a:ext cx="5429250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5400"/>
              <a:t>ЛКМ по форме в окне </a:t>
            </a:r>
            <a:r>
              <a:rPr lang="ru-RU" sz="5400" b="1">
                <a:solidFill>
                  <a:srgbClr val="FF0000"/>
                </a:solidFill>
              </a:rPr>
              <a:t>Формы</a:t>
            </a:r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4500563" y="3929063"/>
            <a:ext cx="3429000" cy="214312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Text Box 11"/>
          <p:cNvSpPr txBox="1">
            <a:spLocks noChangeArrowheads="1"/>
          </p:cNvSpPr>
          <p:nvPr/>
        </p:nvSpPr>
        <p:spPr bwMode="auto">
          <a:xfrm>
            <a:off x="107950" y="404813"/>
            <a:ext cx="885666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200" b="1" dirty="0">
                <a:solidFill>
                  <a:schemeClr val="tx2"/>
                </a:solidFill>
              </a:rPr>
              <a:t>Редактирование формы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eaLnBrk="1" hangingPunct="1"/>
            <a:endParaRPr lang="ru-RU" dirty="0" smtClean="0"/>
          </a:p>
        </p:txBody>
      </p:sp>
      <p:sp>
        <p:nvSpPr>
          <p:cNvPr id="15363" name="Содержимое 2"/>
          <p:cNvSpPr>
            <a:spLocks noGrp="1"/>
          </p:cNvSpPr>
          <p:nvPr>
            <p:ph sz="quarter" idx="1"/>
          </p:nvPr>
        </p:nvSpPr>
        <p:spPr>
          <a:xfrm>
            <a:off x="612775" y="1600200"/>
            <a:ext cx="8153400" cy="4495800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5364" name="Picture 3" descr="C:\Documents and Settings\Ольга_2\Мои документы\Мои рисунки\211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59700" y="0"/>
            <a:ext cx="1384300" cy="1338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94" y="785834"/>
            <a:ext cx="9029700" cy="564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Прямая со стрелкой 5"/>
          <p:cNvCxnSpPr/>
          <p:nvPr/>
        </p:nvCxnSpPr>
        <p:spPr>
          <a:xfrm rot="16200000" flipH="1">
            <a:off x="571500" y="1857375"/>
            <a:ext cx="1357313" cy="214313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rot="5400000">
            <a:off x="857251" y="1857375"/>
            <a:ext cx="1428750" cy="14287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368" name="TextBox 10"/>
          <p:cNvSpPr txBox="1">
            <a:spLocks noChangeArrowheads="1"/>
          </p:cNvSpPr>
          <p:nvPr/>
        </p:nvSpPr>
        <p:spPr bwMode="auto">
          <a:xfrm>
            <a:off x="785813" y="2786063"/>
            <a:ext cx="13573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поворот</a:t>
            </a:r>
          </a:p>
        </p:txBody>
      </p:sp>
      <p:cxnSp>
        <p:nvCxnSpPr>
          <p:cNvPr id="12" name="Прямая со стрелкой 11"/>
          <p:cNvCxnSpPr/>
          <p:nvPr/>
        </p:nvCxnSpPr>
        <p:spPr>
          <a:xfrm rot="5400000">
            <a:off x="-794" y="1570832"/>
            <a:ext cx="714375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370" name="TextBox 13"/>
          <p:cNvSpPr txBox="1">
            <a:spLocks noChangeArrowheads="1"/>
          </p:cNvSpPr>
          <p:nvPr/>
        </p:nvSpPr>
        <p:spPr bwMode="auto">
          <a:xfrm>
            <a:off x="0" y="1857375"/>
            <a:ext cx="164304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dirty="0"/>
              <a:t>масштаб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>
                <a:solidFill>
                  <a:srgbClr val="006600"/>
                </a:solidFill>
              </a:rPr>
              <a:t>Личная карточка</a:t>
            </a:r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357298"/>
            <a:ext cx="8128000" cy="5080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solidFill>
                  <a:srgbClr val="006600"/>
                </a:solidFill>
              </a:rPr>
              <a:t>Использование программного кода</a:t>
            </a:r>
            <a:r>
              <a:rPr lang="ru-RU" sz="3600" dirty="0" smtClean="0">
                <a:solidFill>
                  <a:srgbClr val="006600"/>
                </a:solidFill>
              </a:rPr>
              <a:t> </a:t>
            </a:r>
            <a:endParaRPr lang="ru-RU" sz="3600" dirty="0">
              <a:solidFill>
                <a:srgbClr val="00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3429000"/>
            <a:ext cx="5976938" cy="2366963"/>
          </a:xfrm>
        </p:spPr>
        <p:txBody>
          <a:bodyPr/>
          <a:lstStyle/>
          <a:p>
            <a:pPr>
              <a:buFontTx/>
              <a:buNone/>
            </a:pPr>
            <a:r>
              <a:rPr lang="ru-RU" b="1">
                <a:solidFill>
                  <a:srgbClr val="003399"/>
                </a:solidFill>
              </a:rPr>
              <a:t>это </a:t>
            </a:r>
            <a:r>
              <a:rPr lang="en-US" b="1">
                <a:solidFill>
                  <a:srgbClr val="003399"/>
                </a:solidFill>
              </a:rPr>
              <a:t>&lt; </a:t>
            </a:r>
            <a:r>
              <a:rPr lang="ru-RU" b="1">
                <a:solidFill>
                  <a:srgbClr val="003399"/>
                </a:solidFill>
              </a:rPr>
              <a:t>названия_программ </a:t>
            </a:r>
            <a:r>
              <a:rPr lang="en-US" b="1">
                <a:solidFill>
                  <a:srgbClr val="003399"/>
                </a:solidFill>
              </a:rPr>
              <a:t>&gt;</a:t>
            </a:r>
            <a:endParaRPr lang="ru-RU" b="1">
              <a:solidFill>
                <a:srgbClr val="003399"/>
              </a:solidFill>
            </a:endParaRPr>
          </a:p>
          <a:p>
            <a:pPr>
              <a:buFontTx/>
              <a:buNone/>
            </a:pPr>
            <a:r>
              <a:rPr lang="en-US" b="1">
                <a:solidFill>
                  <a:srgbClr val="003399"/>
                </a:solidFill>
              </a:rPr>
              <a:t>&lt;</a:t>
            </a:r>
            <a:r>
              <a:rPr lang="ru-RU" b="1">
                <a:solidFill>
                  <a:srgbClr val="003399"/>
                </a:solidFill>
              </a:rPr>
              <a:t>тело программы</a:t>
            </a:r>
            <a:r>
              <a:rPr lang="en-US" b="1">
                <a:solidFill>
                  <a:srgbClr val="003399"/>
                </a:solidFill>
              </a:rPr>
              <a:t>&gt;</a:t>
            </a:r>
          </a:p>
          <a:p>
            <a:pPr>
              <a:buFontTx/>
              <a:buNone/>
            </a:pPr>
            <a:r>
              <a:rPr lang="ru-RU" b="1">
                <a:solidFill>
                  <a:srgbClr val="003399"/>
                </a:solidFill>
              </a:rPr>
              <a:t>Конец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92950" y="3357563"/>
            <a:ext cx="1803400" cy="187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428596" y="714356"/>
            <a:ext cx="8351837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2400" dirty="0">
                <a:latin typeface="Arial Unicode MS" pitchFamily="34" charset="-128"/>
              </a:rPr>
              <a:t>То, что записано на </a:t>
            </a:r>
            <a:r>
              <a:rPr lang="ru-RU" sz="2400" b="1" dirty="0">
                <a:latin typeface="Arial Unicode MS" pitchFamily="34" charset="-128"/>
              </a:rPr>
              <a:t>Листе программ</a:t>
            </a:r>
            <a:r>
              <a:rPr lang="ru-RU" sz="2400" dirty="0">
                <a:latin typeface="Arial Unicode MS" pitchFamily="34" charset="-128"/>
              </a:rPr>
              <a:t>, действует на всех листах проекта и автоматически запоминается в момент сохранения проекта.</a:t>
            </a:r>
          </a:p>
          <a:p>
            <a:r>
              <a:rPr lang="ru-RU" sz="2400" dirty="0">
                <a:latin typeface="Arial Unicode MS" pitchFamily="34" charset="-128"/>
              </a:rPr>
              <a:t>Новые </a:t>
            </a:r>
            <a:r>
              <a:rPr lang="ru-RU" sz="2400" i="1" dirty="0">
                <a:latin typeface="Arial Unicode MS" pitchFamily="34" charset="-128"/>
              </a:rPr>
              <a:t>слова</a:t>
            </a:r>
            <a:r>
              <a:rPr lang="ru-RU" sz="2400" dirty="0">
                <a:latin typeface="Arial Unicode MS" pitchFamily="34" charset="-128"/>
              </a:rPr>
              <a:t> (</a:t>
            </a:r>
            <a:r>
              <a:rPr lang="ru-RU" sz="2400" b="1" dirty="0">
                <a:latin typeface="Arial Unicode MS" pitchFamily="34" charset="-128"/>
              </a:rPr>
              <a:t>названия программ</a:t>
            </a:r>
            <a:r>
              <a:rPr lang="ru-RU" sz="2400" dirty="0">
                <a:latin typeface="Arial Unicode MS" pitchFamily="34" charset="-128"/>
              </a:rPr>
              <a:t>) можно использовать и в </a:t>
            </a:r>
            <a:r>
              <a:rPr lang="ru-RU" sz="2400" b="1" dirty="0">
                <a:latin typeface="Arial Unicode MS" pitchFamily="34" charset="-128"/>
              </a:rPr>
              <a:t>Поле команд</a:t>
            </a:r>
            <a:r>
              <a:rPr lang="ru-RU" sz="2400" dirty="0">
                <a:latin typeface="Arial Unicode MS" pitchFamily="34" charset="-128"/>
              </a:rPr>
              <a:t>, и в </a:t>
            </a:r>
            <a:r>
              <a:rPr lang="ru-RU" sz="2400" b="1" dirty="0">
                <a:latin typeface="Arial Unicode MS" pitchFamily="34" charset="-128"/>
              </a:rPr>
              <a:t>Личной карточке</a:t>
            </a:r>
            <a:r>
              <a:rPr lang="ru-RU" sz="2400" dirty="0">
                <a:latin typeface="Arial Unicode MS" pitchFamily="34" charset="-128"/>
              </a:rPr>
              <a:t>, и при программировании кнопок, и при написании других программ. </a:t>
            </a:r>
          </a:p>
        </p:txBody>
      </p:sp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323850" y="5853113"/>
            <a:ext cx="85693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b="1">
                <a:latin typeface="Arial Unicode MS" pitchFamily="34" charset="-128"/>
              </a:rPr>
              <a:t>Для запуска достаточно обратится к программе по имени</a:t>
            </a:r>
          </a:p>
        </p:txBody>
      </p:sp>
      <p:sp>
        <p:nvSpPr>
          <p:cNvPr id="6" name="Text Box 11"/>
          <p:cNvSpPr txBox="1">
            <a:spLocks noChangeArrowheads="1"/>
          </p:cNvSpPr>
          <p:nvPr/>
        </p:nvSpPr>
        <p:spPr bwMode="auto">
          <a:xfrm>
            <a:off x="0" y="0"/>
            <a:ext cx="885666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600" b="1" dirty="0">
                <a:solidFill>
                  <a:srgbClr val="006600"/>
                </a:solidFill>
              </a:rPr>
              <a:t>Создание программы</a:t>
            </a:r>
            <a:endParaRPr lang="ru-RU" sz="3600" dirty="0">
              <a:solidFill>
                <a:srgbClr val="00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214282" y="285728"/>
            <a:ext cx="7443790" cy="1276350"/>
          </a:xfrm>
        </p:spPr>
        <p:txBody>
          <a:bodyPr/>
          <a:lstStyle/>
          <a:p>
            <a:pPr algn="ctr"/>
            <a:r>
              <a:rPr lang="ru-RU" sz="3600" b="1" dirty="0">
                <a:solidFill>
                  <a:srgbClr val="006600"/>
                </a:solidFill>
                <a:latin typeface="Arno Pro Caption" pitchFamily="18" charset="0"/>
              </a:rPr>
              <a:t>Пример оформленной программы</a:t>
            </a:r>
          </a:p>
        </p:txBody>
      </p:sp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40650" y="333375"/>
            <a:ext cx="1054100" cy="1093788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7422" y="1428736"/>
            <a:ext cx="3063868" cy="508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34" y="214290"/>
            <a:ext cx="7086600" cy="1276350"/>
          </a:xfrm>
        </p:spPr>
        <p:txBody>
          <a:bodyPr/>
          <a:lstStyle/>
          <a:p>
            <a:pPr algn="ctr"/>
            <a:r>
              <a:rPr lang="ru-RU" sz="3600" b="1" dirty="0">
                <a:solidFill>
                  <a:srgbClr val="006600"/>
                </a:solidFill>
                <a:latin typeface="Arno Pro" pitchFamily="18" charset="0"/>
              </a:rPr>
              <a:t>Результат выполнения программы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24750" y="404813"/>
            <a:ext cx="1054100" cy="1093787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57356" y="1500174"/>
            <a:ext cx="5207008" cy="508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72462" y="214290"/>
            <a:ext cx="823106" cy="854096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</p:spPr>
      </p:pic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0" y="1010245"/>
            <a:ext cx="9144000" cy="5170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82563" indent="-182563">
              <a:buFontTx/>
              <a:buChar char="•"/>
            </a:pPr>
            <a:r>
              <a:rPr lang="ru-RU" sz="2200" dirty="0" smtClean="0"/>
              <a:t> </a:t>
            </a:r>
            <a:r>
              <a:rPr lang="ru-RU" sz="2200" dirty="0"/>
              <a:t>Заголовок записывается в первой строке и состоит из ключевого слова это и отделенного от него пробелом названия программы.</a:t>
            </a:r>
          </a:p>
          <a:p>
            <a:pPr marL="182563" indent="-182563">
              <a:buFontTx/>
              <a:buChar char="•"/>
            </a:pPr>
            <a:r>
              <a:rPr lang="ru-RU" sz="2200" dirty="0"/>
              <a:t> Название должно отображать суть программы. Например, программа </a:t>
            </a:r>
            <a:r>
              <a:rPr lang="ru-RU" sz="2200" dirty="0">
                <a:solidFill>
                  <a:srgbClr val="CC00CC"/>
                </a:solidFill>
              </a:rPr>
              <a:t>ель</a:t>
            </a:r>
            <a:r>
              <a:rPr lang="ru-RU" sz="2200" dirty="0"/>
              <a:t> должна рисовать елку.</a:t>
            </a:r>
          </a:p>
          <a:p>
            <a:pPr marL="182563" indent="-182563">
              <a:buFontTx/>
              <a:buChar char="•"/>
            </a:pPr>
            <a:r>
              <a:rPr lang="ru-RU" sz="2200" dirty="0"/>
              <a:t> Название должно состоять из одного слова или из нескольких </a:t>
            </a:r>
            <a:r>
              <a:rPr lang="ru-RU" sz="2200" dirty="0" err="1"/>
              <a:t>слов,соединенных</a:t>
            </a:r>
            <a:r>
              <a:rPr lang="ru-RU" sz="2200" dirty="0"/>
              <a:t> знаком </a:t>
            </a:r>
            <a:r>
              <a:rPr lang="ru-RU" sz="2200" dirty="0">
                <a:solidFill>
                  <a:srgbClr val="CC00CC"/>
                </a:solidFill>
              </a:rPr>
              <a:t>подчеркивания _</a:t>
            </a:r>
            <a:r>
              <a:rPr lang="ru-RU" sz="2200" dirty="0"/>
              <a:t>, например </a:t>
            </a:r>
            <a:r>
              <a:rPr lang="ru-RU" sz="2200" dirty="0" err="1">
                <a:solidFill>
                  <a:srgbClr val="CC00CC"/>
                </a:solidFill>
              </a:rPr>
              <a:t>подъемный_кран</a:t>
            </a:r>
            <a:r>
              <a:rPr lang="ru-RU" sz="2200" dirty="0"/>
              <a:t>.</a:t>
            </a:r>
          </a:p>
          <a:p>
            <a:pPr marL="182563" indent="-182563">
              <a:buFontTx/>
              <a:buChar char="•"/>
            </a:pPr>
            <a:r>
              <a:rPr lang="ru-RU" sz="2200" dirty="0"/>
              <a:t> Нельзя использовать в качестве названия уже имеющиеся в словаре слова.</a:t>
            </a:r>
          </a:p>
          <a:p>
            <a:pPr marL="182563" indent="-182563">
              <a:buFontTx/>
              <a:buChar char="•"/>
            </a:pPr>
            <a:r>
              <a:rPr lang="ru-RU" sz="2200" dirty="0"/>
              <a:t> Признаком завершения программы является слово </a:t>
            </a:r>
            <a:r>
              <a:rPr lang="ru-RU" sz="2200" dirty="0">
                <a:solidFill>
                  <a:srgbClr val="CC00CC"/>
                </a:solidFill>
              </a:rPr>
              <a:t>конец</a:t>
            </a:r>
            <a:r>
              <a:rPr lang="ru-RU" sz="2200" dirty="0"/>
              <a:t>.</a:t>
            </a:r>
          </a:p>
          <a:p>
            <a:pPr marL="182563" indent="-182563">
              <a:buFontTx/>
              <a:buChar char="•"/>
            </a:pPr>
            <a:r>
              <a:rPr lang="ru-RU" sz="2200" dirty="0"/>
              <a:t> </a:t>
            </a:r>
            <a:r>
              <a:rPr lang="ru-RU" sz="2200" dirty="0">
                <a:solidFill>
                  <a:srgbClr val="CC00CC"/>
                </a:solidFill>
              </a:rPr>
              <a:t>Заголовок программы и слово конец должны быть записаны на отдельных строчках</a:t>
            </a:r>
            <a:r>
              <a:rPr lang="ru-RU" sz="2200" dirty="0"/>
              <a:t>.</a:t>
            </a:r>
          </a:p>
          <a:p>
            <a:pPr marL="182563" indent="-182563">
              <a:buFontTx/>
              <a:buChar char="•"/>
            </a:pPr>
            <a:r>
              <a:rPr lang="ru-RU" sz="2200" dirty="0"/>
              <a:t>Тело программы должно содержать список команд, записанных между заголовком и словом конец в столбик или в строчку через пробел. </a:t>
            </a:r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0" y="214290"/>
            <a:ext cx="807246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600" b="1" dirty="0">
                <a:solidFill>
                  <a:srgbClr val="006600"/>
                </a:solidFill>
                <a:latin typeface="Arno Pro Caption" pitchFamily="18" charset="0"/>
              </a:rPr>
              <a:t>Правила оформления программ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Group 2"/>
          <p:cNvGrpSpPr>
            <a:grpSpLocks/>
          </p:cNvGrpSpPr>
          <p:nvPr/>
        </p:nvGrpSpPr>
        <p:grpSpPr bwMode="auto">
          <a:xfrm>
            <a:off x="7231063" y="5546725"/>
            <a:ext cx="1676400" cy="1162050"/>
            <a:chOff x="4555" y="3494"/>
            <a:chExt cx="1056" cy="732"/>
          </a:xfrm>
        </p:grpSpPr>
        <p:sp>
          <p:nvSpPr>
            <p:cNvPr id="17436" name="AutoShape 3"/>
            <p:cNvSpPr>
              <a:spLocks noChangeArrowheads="1"/>
            </p:cNvSpPr>
            <p:nvPr/>
          </p:nvSpPr>
          <p:spPr bwMode="auto">
            <a:xfrm rot="10800000" flipH="1">
              <a:off x="5389" y="4022"/>
              <a:ext cx="207" cy="198"/>
            </a:xfrm>
            <a:prstGeom prst="rtTriangle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437" name="AutoShape 4"/>
            <p:cNvSpPr>
              <a:spLocks noChangeArrowheads="1"/>
            </p:cNvSpPr>
            <p:nvPr/>
          </p:nvSpPr>
          <p:spPr bwMode="auto">
            <a:xfrm rot="4320000" flipH="1">
              <a:off x="4647" y="3495"/>
              <a:ext cx="450" cy="450"/>
            </a:xfrm>
            <a:prstGeom prst="rtTriangle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438" name="Freeform 5"/>
            <p:cNvSpPr>
              <a:spLocks/>
            </p:cNvSpPr>
            <p:nvPr/>
          </p:nvSpPr>
          <p:spPr bwMode="auto">
            <a:xfrm>
              <a:off x="4555" y="4020"/>
              <a:ext cx="409" cy="206"/>
            </a:xfrm>
            <a:custGeom>
              <a:avLst/>
              <a:gdLst>
                <a:gd name="T0" fmla="*/ 0 w 409"/>
                <a:gd name="T1" fmla="*/ 0 h 206"/>
                <a:gd name="T2" fmla="*/ 204 w 409"/>
                <a:gd name="T3" fmla="*/ 0 h 206"/>
                <a:gd name="T4" fmla="*/ 408 w 409"/>
                <a:gd name="T5" fmla="*/ 205 h 206"/>
                <a:gd name="T6" fmla="*/ 201 w 409"/>
                <a:gd name="T7" fmla="*/ 205 h 206"/>
                <a:gd name="T8" fmla="*/ 0 w 409"/>
                <a:gd name="T9" fmla="*/ 0 h 20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09"/>
                <a:gd name="T16" fmla="*/ 0 h 206"/>
                <a:gd name="T17" fmla="*/ 409 w 409"/>
                <a:gd name="T18" fmla="*/ 206 h 20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09" h="206">
                  <a:moveTo>
                    <a:pt x="0" y="0"/>
                  </a:moveTo>
                  <a:lnTo>
                    <a:pt x="204" y="0"/>
                  </a:lnTo>
                  <a:lnTo>
                    <a:pt x="408" y="205"/>
                  </a:lnTo>
                  <a:lnTo>
                    <a:pt x="201" y="205"/>
                  </a:ln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 w="12700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439" name="Rectangle 6"/>
            <p:cNvSpPr>
              <a:spLocks noChangeArrowheads="1"/>
            </p:cNvSpPr>
            <p:nvPr/>
          </p:nvSpPr>
          <p:spPr bwMode="auto">
            <a:xfrm>
              <a:off x="5180" y="4022"/>
              <a:ext cx="201" cy="199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440" name="AutoShape 7"/>
            <p:cNvSpPr>
              <a:spLocks noChangeArrowheads="1"/>
            </p:cNvSpPr>
            <p:nvPr/>
          </p:nvSpPr>
          <p:spPr bwMode="auto">
            <a:xfrm rot="4320000" flipH="1">
              <a:off x="5162" y="3494"/>
              <a:ext cx="450" cy="449"/>
            </a:xfrm>
            <a:prstGeom prst="rtTriangle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441" name="AutoShape 8"/>
            <p:cNvSpPr>
              <a:spLocks noChangeArrowheads="1"/>
            </p:cNvSpPr>
            <p:nvPr/>
          </p:nvSpPr>
          <p:spPr bwMode="auto">
            <a:xfrm rot="-2700000">
              <a:off x="4823" y="3874"/>
              <a:ext cx="290" cy="290"/>
            </a:xfrm>
            <a:prstGeom prst="rtTriangle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442" name="AutoShape 9"/>
            <p:cNvSpPr>
              <a:spLocks noChangeArrowheads="1"/>
            </p:cNvSpPr>
            <p:nvPr/>
          </p:nvSpPr>
          <p:spPr bwMode="auto">
            <a:xfrm rot="-5400000">
              <a:off x="4972" y="4023"/>
              <a:ext cx="198" cy="198"/>
            </a:xfrm>
            <a:prstGeom prst="rtTriangle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7411" name="Rectangle 10">
            <a:hlinkClick r:id="rId3" action="ppaction://hlinkfile"/>
          </p:cNvPr>
          <p:cNvSpPr>
            <a:spLocks noChangeArrowheads="1"/>
          </p:cNvSpPr>
          <p:nvPr/>
        </p:nvSpPr>
        <p:spPr bwMode="auto">
          <a:xfrm>
            <a:off x="6858000" y="5334000"/>
            <a:ext cx="2286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7412" name="Text Box 11"/>
          <p:cNvSpPr txBox="1">
            <a:spLocks noChangeArrowheads="1"/>
          </p:cNvSpPr>
          <p:nvPr/>
        </p:nvSpPr>
        <p:spPr bwMode="auto">
          <a:xfrm>
            <a:off x="107950" y="404813"/>
            <a:ext cx="885666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600" b="1" dirty="0">
                <a:solidFill>
                  <a:srgbClr val="006600"/>
                </a:solidFill>
                <a:latin typeface="Arno Pro Caption" pitchFamily="18" charset="0"/>
              </a:rPr>
              <a:t>Движение по траектории</a:t>
            </a:r>
            <a:r>
              <a:rPr lang="ru-RU" sz="3600" dirty="0">
                <a:solidFill>
                  <a:srgbClr val="006600"/>
                </a:solidFill>
                <a:latin typeface="Arno Pro Caption" pitchFamily="18" charset="0"/>
              </a:rPr>
              <a:t> </a:t>
            </a:r>
          </a:p>
        </p:txBody>
      </p:sp>
      <p:sp>
        <p:nvSpPr>
          <p:cNvPr id="17413" name="Text Box 13"/>
          <p:cNvSpPr txBox="1">
            <a:spLocks noChangeArrowheads="1"/>
          </p:cNvSpPr>
          <p:nvPr/>
        </p:nvSpPr>
        <p:spPr bwMode="auto">
          <a:xfrm>
            <a:off x="381000" y="2362200"/>
            <a:ext cx="8334404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2000" i="1" dirty="0">
                <a:solidFill>
                  <a:schemeClr val="bg2"/>
                </a:solidFill>
                <a:cs typeface="Times New Roman" pitchFamily="18" charset="0"/>
              </a:rPr>
              <a:t>Задание8:</a:t>
            </a:r>
            <a:r>
              <a:rPr lang="ru-RU" sz="2000" i="1" dirty="0">
                <a:cs typeface="Times New Roman" pitchFamily="18" charset="0"/>
              </a:rPr>
              <a:t> замените инструкцию прямолинейного движения автомобиля на движения по рассмотренной выше траектории</a:t>
            </a:r>
            <a:endParaRPr lang="ru-RU" sz="2000" dirty="0">
              <a:cs typeface="Times New Roman" pitchFamily="18" charset="0"/>
            </a:endParaRPr>
          </a:p>
          <a:p>
            <a:pPr algn="just"/>
            <a:r>
              <a:rPr lang="ru-RU" sz="2000" dirty="0">
                <a:cs typeface="Times New Roman" pitchFamily="18" charset="0"/>
              </a:rPr>
              <a:t>Многократно повторяться будет элемент включающий указания направления движения, величину шага и подскок на ухабе: </a:t>
            </a:r>
            <a:r>
              <a:rPr lang="ru-RU" sz="2000" b="1" dirty="0" err="1">
                <a:cs typeface="Arial" charset="0"/>
              </a:rPr>
              <a:t>нов_курс</a:t>
            </a:r>
            <a:r>
              <a:rPr lang="ru-RU" sz="2000" b="1" dirty="0">
                <a:cs typeface="Arial" charset="0"/>
              </a:rPr>
              <a:t> 90 вперед 7 налево 90 вперед 2  назад 2 жди 1</a:t>
            </a:r>
            <a:endParaRPr lang="ru-RU" sz="2000" b="1" dirty="0">
              <a:cs typeface="Times New Roman" pitchFamily="18" charset="0"/>
            </a:endParaRPr>
          </a:p>
          <a:p>
            <a:pPr algn="just"/>
            <a:endParaRPr lang="ru-RU" sz="2000" i="1" dirty="0">
              <a:solidFill>
                <a:schemeClr val="bg2"/>
              </a:solidFill>
            </a:endParaRPr>
          </a:p>
          <a:p>
            <a:pPr algn="just"/>
            <a:r>
              <a:rPr lang="ru-RU" sz="2000" i="1" dirty="0">
                <a:solidFill>
                  <a:schemeClr val="bg2"/>
                </a:solidFill>
                <a:cs typeface="Times New Roman" pitchFamily="18" charset="0"/>
              </a:rPr>
              <a:t>Задание9:</a:t>
            </a:r>
            <a:r>
              <a:rPr lang="ru-RU" sz="2000" i="1" dirty="0">
                <a:cs typeface="Times New Roman" pitchFamily="18" charset="0"/>
              </a:rPr>
              <a:t> замените инструкцию прямолинейного движения </a:t>
            </a:r>
            <a:r>
              <a:rPr lang="ru-RU" sz="2000" i="1" dirty="0" err="1">
                <a:cs typeface="Times New Roman" pitchFamily="18" charset="0"/>
              </a:rPr>
              <a:t>тракторая</a:t>
            </a:r>
            <a:r>
              <a:rPr lang="ru-RU" sz="2000" i="1" dirty="0">
                <a:cs typeface="Times New Roman" pitchFamily="18" charset="0"/>
              </a:rPr>
              <a:t> на движения по рассмотренной выше траектории: </a:t>
            </a:r>
            <a:r>
              <a:rPr lang="ru-RU" sz="2000" b="1" dirty="0" err="1">
                <a:cs typeface="Arial" charset="0"/>
              </a:rPr>
              <a:t>нов_курс</a:t>
            </a:r>
            <a:r>
              <a:rPr lang="ru-RU" sz="2000" b="1" dirty="0">
                <a:cs typeface="Arial" charset="0"/>
              </a:rPr>
              <a:t> 90 вперед 3 налево 90 вперед 3  назад 3 жди 2</a:t>
            </a:r>
            <a:endParaRPr lang="ru-RU" sz="2000" b="1" dirty="0">
              <a:cs typeface="Times New Roman" pitchFamily="18" charset="0"/>
            </a:endParaRPr>
          </a:p>
          <a:p>
            <a:endParaRPr lang="ru-RU" sz="2000" b="1" dirty="0"/>
          </a:p>
        </p:txBody>
      </p:sp>
      <p:grpSp>
        <p:nvGrpSpPr>
          <p:cNvPr id="17414" name="Group 35"/>
          <p:cNvGrpSpPr>
            <a:grpSpLocks/>
          </p:cNvGrpSpPr>
          <p:nvPr/>
        </p:nvGrpSpPr>
        <p:grpSpPr bwMode="auto">
          <a:xfrm>
            <a:off x="2362200" y="1371600"/>
            <a:ext cx="4343400" cy="762000"/>
            <a:chOff x="853" y="4242"/>
            <a:chExt cx="1368" cy="209"/>
          </a:xfrm>
        </p:grpSpPr>
        <p:grpSp>
          <p:nvGrpSpPr>
            <p:cNvPr id="17415" name="Group 14"/>
            <p:cNvGrpSpPr>
              <a:grpSpLocks/>
            </p:cNvGrpSpPr>
            <p:nvPr/>
          </p:nvGrpSpPr>
          <p:grpSpPr bwMode="auto">
            <a:xfrm>
              <a:off x="853" y="4242"/>
              <a:ext cx="1368" cy="72"/>
              <a:chOff x="2406" y="1934"/>
              <a:chExt cx="3247" cy="278"/>
            </a:xfrm>
          </p:grpSpPr>
          <p:grpSp>
            <p:nvGrpSpPr>
              <p:cNvPr id="17417" name="Group 15"/>
              <p:cNvGrpSpPr>
                <a:grpSpLocks/>
              </p:cNvGrpSpPr>
              <p:nvPr/>
            </p:nvGrpSpPr>
            <p:grpSpPr bwMode="auto">
              <a:xfrm>
                <a:off x="2406" y="1934"/>
                <a:ext cx="2117" cy="278"/>
                <a:chOff x="2406" y="1934"/>
                <a:chExt cx="2117" cy="278"/>
              </a:xfrm>
            </p:grpSpPr>
            <p:grpSp>
              <p:nvGrpSpPr>
                <p:cNvPr id="17421" name="Group 16"/>
                <p:cNvGrpSpPr>
                  <a:grpSpLocks/>
                </p:cNvGrpSpPr>
                <p:nvPr/>
              </p:nvGrpSpPr>
              <p:grpSpPr bwMode="auto">
                <a:xfrm>
                  <a:off x="2406" y="1934"/>
                  <a:ext cx="423" cy="278"/>
                  <a:chOff x="2406" y="1934"/>
                  <a:chExt cx="423" cy="278"/>
                </a:xfrm>
              </p:grpSpPr>
              <p:sp>
                <p:nvSpPr>
                  <p:cNvPr id="17434" name="Line 17"/>
                  <p:cNvSpPr>
                    <a:spLocks noChangeShapeType="1"/>
                  </p:cNvSpPr>
                  <p:nvPr/>
                </p:nvSpPr>
                <p:spPr bwMode="auto">
                  <a:xfrm>
                    <a:off x="2406" y="2212"/>
                    <a:ext cx="42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bg2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7435" name="Line 1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829" y="1934"/>
                    <a:ext cx="0" cy="278"/>
                  </a:xfrm>
                  <a:prstGeom prst="line">
                    <a:avLst/>
                  </a:prstGeom>
                  <a:noFill/>
                  <a:ln w="9525">
                    <a:solidFill>
                      <a:schemeClr val="bg2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7422" name="Group 19"/>
                <p:cNvGrpSpPr>
                  <a:grpSpLocks/>
                </p:cNvGrpSpPr>
                <p:nvPr/>
              </p:nvGrpSpPr>
              <p:grpSpPr bwMode="auto">
                <a:xfrm>
                  <a:off x="2829" y="1934"/>
                  <a:ext cx="424" cy="278"/>
                  <a:chOff x="2406" y="1934"/>
                  <a:chExt cx="423" cy="278"/>
                </a:xfrm>
              </p:grpSpPr>
              <p:sp>
                <p:nvSpPr>
                  <p:cNvPr id="17432" name="Line 20"/>
                  <p:cNvSpPr>
                    <a:spLocks noChangeShapeType="1"/>
                  </p:cNvSpPr>
                  <p:nvPr/>
                </p:nvSpPr>
                <p:spPr bwMode="auto">
                  <a:xfrm>
                    <a:off x="2406" y="2212"/>
                    <a:ext cx="42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bg2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7433" name="Line 21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829" y="1934"/>
                    <a:ext cx="0" cy="278"/>
                  </a:xfrm>
                  <a:prstGeom prst="line">
                    <a:avLst/>
                  </a:prstGeom>
                  <a:noFill/>
                  <a:ln w="9525">
                    <a:solidFill>
                      <a:schemeClr val="bg2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7423" name="Group 22"/>
                <p:cNvGrpSpPr>
                  <a:grpSpLocks/>
                </p:cNvGrpSpPr>
                <p:nvPr/>
              </p:nvGrpSpPr>
              <p:grpSpPr bwMode="auto">
                <a:xfrm>
                  <a:off x="3253" y="1934"/>
                  <a:ext cx="423" cy="278"/>
                  <a:chOff x="2406" y="1934"/>
                  <a:chExt cx="423" cy="278"/>
                </a:xfrm>
              </p:grpSpPr>
              <p:sp>
                <p:nvSpPr>
                  <p:cNvPr id="17430" name="Line 23"/>
                  <p:cNvSpPr>
                    <a:spLocks noChangeShapeType="1"/>
                  </p:cNvSpPr>
                  <p:nvPr/>
                </p:nvSpPr>
                <p:spPr bwMode="auto">
                  <a:xfrm>
                    <a:off x="2406" y="2212"/>
                    <a:ext cx="42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bg2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7431" name="Line 2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829" y="1934"/>
                    <a:ext cx="0" cy="278"/>
                  </a:xfrm>
                  <a:prstGeom prst="line">
                    <a:avLst/>
                  </a:prstGeom>
                  <a:noFill/>
                  <a:ln w="9525">
                    <a:solidFill>
                      <a:schemeClr val="bg2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7424" name="Group 25"/>
                <p:cNvGrpSpPr>
                  <a:grpSpLocks/>
                </p:cNvGrpSpPr>
                <p:nvPr/>
              </p:nvGrpSpPr>
              <p:grpSpPr bwMode="auto">
                <a:xfrm>
                  <a:off x="3676" y="1934"/>
                  <a:ext cx="424" cy="278"/>
                  <a:chOff x="2406" y="1934"/>
                  <a:chExt cx="423" cy="278"/>
                </a:xfrm>
              </p:grpSpPr>
              <p:sp>
                <p:nvSpPr>
                  <p:cNvPr id="17428" name="Line 26"/>
                  <p:cNvSpPr>
                    <a:spLocks noChangeShapeType="1"/>
                  </p:cNvSpPr>
                  <p:nvPr/>
                </p:nvSpPr>
                <p:spPr bwMode="auto">
                  <a:xfrm>
                    <a:off x="2406" y="2212"/>
                    <a:ext cx="42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bg2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7429" name="Line 27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829" y="1934"/>
                    <a:ext cx="0" cy="278"/>
                  </a:xfrm>
                  <a:prstGeom prst="line">
                    <a:avLst/>
                  </a:prstGeom>
                  <a:noFill/>
                  <a:ln w="9525">
                    <a:solidFill>
                      <a:schemeClr val="bg2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17425" name="Group 28"/>
                <p:cNvGrpSpPr>
                  <a:grpSpLocks/>
                </p:cNvGrpSpPr>
                <p:nvPr/>
              </p:nvGrpSpPr>
              <p:grpSpPr bwMode="auto">
                <a:xfrm>
                  <a:off x="4100" y="1934"/>
                  <a:ext cx="423" cy="278"/>
                  <a:chOff x="2406" y="1934"/>
                  <a:chExt cx="423" cy="278"/>
                </a:xfrm>
              </p:grpSpPr>
              <p:sp>
                <p:nvSpPr>
                  <p:cNvPr id="17426" name="Line 29"/>
                  <p:cNvSpPr>
                    <a:spLocks noChangeShapeType="1"/>
                  </p:cNvSpPr>
                  <p:nvPr/>
                </p:nvSpPr>
                <p:spPr bwMode="auto">
                  <a:xfrm>
                    <a:off x="2406" y="2212"/>
                    <a:ext cx="423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bg2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7427" name="Line 3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829" y="1934"/>
                    <a:ext cx="0" cy="278"/>
                  </a:xfrm>
                  <a:prstGeom prst="line">
                    <a:avLst/>
                  </a:prstGeom>
                  <a:noFill/>
                  <a:ln w="9525">
                    <a:solidFill>
                      <a:schemeClr val="bg2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</p:grpSp>
          <p:grpSp>
            <p:nvGrpSpPr>
              <p:cNvPr id="17418" name="Group 31"/>
              <p:cNvGrpSpPr>
                <a:grpSpLocks/>
              </p:cNvGrpSpPr>
              <p:nvPr/>
            </p:nvGrpSpPr>
            <p:grpSpPr bwMode="auto">
              <a:xfrm>
                <a:off x="5229" y="1934"/>
                <a:ext cx="424" cy="278"/>
                <a:chOff x="2406" y="1934"/>
                <a:chExt cx="423" cy="278"/>
              </a:xfrm>
            </p:grpSpPr>
            <p:sp>
              <p:nvSpPr>
                <p:cNvPr id="17419" name="Line 32"/>
                <p:cNvSpPr>
                  <a:spLocks noChangeShapeType="1"/>
                </p:cNvSpPr>
                <p:nvPr/>
              </p:nvSpPr>
              <p:spPr bwMode="auto">
                <a:xfrm>
                  <a:off x="2406" y="2212"/>
                  <a:ext cx="423" cy="0"/>
                </a:xfrm>
                <a:prstGeom prst="line">
                  <a:avLst/>
                </a:prstGeom>
                <a:noFill/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7420" name="Line 33"/>
                <p:cNvSpPr>
                  <a:spLocks noChangeShapeType="1"/>
                </p:cNvSpPr>
                <p:nvPr/>
              </p:nvSpPr>
              <p:spPr bwMode="auto">
                <a:xfrm flipV="1">
                  <a:off x="2829" y="1934"/>
                  <a:ext cx="0" cy="278"/>
                </a:xfrm>
                <a:prstGeom prst="line">
                  <a:avLst/>
                </a:prstGeom>
                <a:noFill/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sp>
          <p:nvSpPr>
            <p:cNvPr id="17416" name="Line 34"/>
            <p:cNvSpPr>
              <a:spLocks noChangeShapeType="1"/>
            </p:cNvSpPr>
            <p:nvPr/>
          </p:nvSpPr>
          <p:spPr bwMode="auto">
            <a:xfrm>
              <a:off x="997" y="4451"/>
              <a:ext cx="864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0" y="1142984"/>
            <a:ext cx="8153400" cy="990600"/>
          </a:xfrm>
        </p:spPr>
        <p:txBody>
          <a:bodyPr/>
          <a:lstStyle/>
          <a:p>
            <a:pPr eaLnBrk="1" hangingPunct="1"/>
            <a:r>
              <a:rPr lang="ru-RU" sz="4400" dirty="0" smtClean="0">
                <a:solidFill>
                  <a:srgbClr val="006600"/>
                </a:solidFill>
                <a:latin typeface="Arno Pro Caption" pitchFamily="18" charset="0"/>
              </a:rPr>
              <a:t>Копирование форм</a:t>
            </a:r>
          </a:p>
        </p:txBody>
      </p:sp>
      <p:pic>
        <p:nvPicPr>
          <p:cNvPr id="10243" name="Picture 3" descr="C:\Documents and Settings\Ольга_2\Мои документы\Мои рисунки\211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59700" y="0"/>
            <a:ext cx="1384300" cy="1338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89" y="2285992"/>
            <a:ext cx="4625554" cy="4572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5" name="TextBox 5"/>
          <p:cNvSpPr txBox="1">
            <a:spLocks noChangeArrowheads="1"/>
          </p:cNvSpPr>
          <p:nvPr/>
        </p:nvSpPr>
        <p:spPr bwMode="auto">
          <a:xfrm>
            <a:off x="5286380" y="2500306"/>
            <a:ext cx="3571900" cy="206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3200" dirty="0"/>
              <a:t>Перетащить форму, удерживая нажатой ЛКМ</a:t>
            </a:r>
          </a:p>
        </p:txBody>
      </p:sp>
      <p:sp>
        <p:nvSpPr>
          <p:cNvPr id="7" name="Овал 6"/>
          <p:cNvSpPr/>
          <p:nvPr/>
        </p:nvSpPr>
        <p:spPr>
          <a:xfrm>
            <a:off x="4572000" y="6286500"/>
            <a:ext cx="1143000" cy="42862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85786" y="214290"/>
            <a:ext cx="63579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 smtClean="0">
                <a:solidFill>
                  <a:srgbClr val="006600"/>
                </a:solidFill>
                <a:latin typeface="Arno Pro" pitchFamily="18" charset="0"/>
              </a:rPr>
              <a:t>Новая форма</a:t>
            </a:r>
            <a:endParaRPr lang="ru-RU" sz="4800" dirty="0">
              <a:solidFill>
                <a:srgbClr val="006600"/>
              </a:solidFill>
              <a:latin typeface="Arno Pro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/>
          <a:lstStyle/>
          <a:p>
            <a:pPr algn="ctr" eaLnBrk="1" hangingPunct="1"/>
            <a:r>
              <a:rPr lang="ru-RU" u="sng" smtClean="0"/>
              <a:t>Команда</a:t>
            </a:r>
            <a:endParaRPr lang="ru-RU" smtClean="0"/>
          </a:p>
        </p:txBody>
      </p:sp>
      <p:pic>
        <p:nvPicPr>
          <p:cNvPr id="11267" name="Picture 3" descr="C:\Documents and Settings\Ольга_2\Мои документы\Мои рисунки\211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59700" y="0"/>
            <a:ext cx="1384300" cy="1338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8" name="TextBox 6"/>
          <p:cNvSpPr txBox="1">
            <a:spLocks noChangeArrowheads="1"/>
          </p:cNvSpPr>
          <p:nvPr/>
        </p:nvSpPr>
        <p:spPr bwMode="auto">
          <a:xfrm>
            <a:off x="500063" y="2000250"/>
            <a:ext cx="828675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6600">
                <a:latin typeface="Times New Roman" pitchFamily="18" charset="0"/>
                <a:cs typeface="Times New Roman" pitchFamily="18" charset="0"/>
              </a:rPr>
              <a:t>нов_форма  </a:t>
            </a:r>
            <a:r>
              <a:rPr lang="ru-RU" sz="6600" i="1">
                <a:latin typeface="Times New Roman" pitchFamily="18" charset="0"/>
                <a:cs typeface="Times New Roman" pitchFamily="18" charset="0"/>
              </a:rPr>
              <a:t>а</a:t>
            </a:r>
          </a:p>
        </p:txBody>
      </p:sp>
      <p:sp>
        <p:nvSpPr>
          <p:cNvPr id="11269" name="TextBox 6"/>
          <p:cNvSpPr txBox="1">
            <a:spLocks noChangeArrowheads="1"/>
          </p:cNvSpPr>
          <p:nvPr/>
        </p:nvSpPr>
        <p:spPr bwMode="auto">
          <a:xfrm>
            <a:off x="571500" y="3429000"/>
            <a:ext cx="828675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400">
                <a:latin typeface="Times New Roman" pitchFamily="18" charset="0"/>
                <a:cs typeface="Times New Roman" pitchFamily="18" charset="0"/>
              </a:rPr>
              <a:t>вместо  </a:t>
            </a:r>
            <a:r>
              <a:rPr lang="ru-RU" sz="4400" i="1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4400">
                <a:latin typeface="Times New Roman" pitchFamily="18" charset="0"/>
                <a:cs typeface="Times New Roman" pitchFamily="18" charset="0"/>
              </a:rPr>
              <a:t> – номер новой формы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>
          <a:xfrm>
            <a:off x="214282" y="571480"/>
            <a:ext cx="8480425" cy="990600"/>
          </a:xfrm>
        </p:spPr>
        <p:txBody>
          <a:bodyPr/>
          <a:lstStyle/>
          <a:p>
            <a:pPr algn="ctr" eaLnBrk="1" hangingPunct="1"/>
            <a:r>
              <a:rPr lang="ru-RU" sz="3600" dirty="0" smtClean="0"/>
              <a:t>Команда, меняющая две формы</a:t>
            </a:r>
          </a:p>
        </p:txBody>
      </p:sp>
      <p:pic>
        <p:nvPicPr>
          <p:cNvPr id="12291" name="Picture 3" descr="C:\Documents and Settings\Ольга_2\Мои документы\Мои рисунки\211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59700" y="0"/>
            <a:ext cx="1384300" cy="1338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2" name="TextBox 6"/>
          <p:cNvSpPr txBox="1">
            <a:spLocks noChangeArrowheads="1"/>
          </p:cNvSpPr>
          <p:nvPr/>
        </p:nvSpPr>
        <p:spPr bwMode="auto">
          <a:xfrm>
            <a:off x="214282" y="2000240"/>
            <a:ext cx="87153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нов_форма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 7  жди  1  </a:t>
            </a:r>
            <a:r>
              <a:rPr lang="ru-RU" sz="3600" dirty="0" err="1">
                <a:latin typeface="Times New Roman" pitchFamily="18" charset="0"/>
                <a:cs typeface="Times New Roman" pitchFamily="18" charset="0"/>
              </a:rPr>
              <a:t>нов_форма</a:t>
            </a: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  8 жди 1</a:t>
            </a:r>
          </a:p>
        </p:txBody>
      </p:sp>
      <p:pic>
        <p:nvPicPr>
          <p:cNvPr id="1229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5984" y="3143248"/>
            <a:ext cx="3071812" cy="157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4" name="TextBox 7"/>
          <p:cNvSpPr txBox="1">
            <a:spLocks noChangeArrowheads="1"/>
          </p:cNvSpPr>
          <p:nvPr/>
        </p:nvSpPr>
        <p:spPr bwMode="auto">
          <a:xfrm>
            <a:off x="714375" y="5072063"/>
            <a:ext cx="3357563" cy="584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/>
              <a:t>Fern 1:   </a:t>
            </a:r>
            <a:r>
              <a:rPr lang="en-US" sz="3200" b="1"/>
              <a:t>7</a:t>
            </a:r>
            <a:r>
              <a:rPr lang="en-US" sz="2400" b="1"/>
              <a:t>   100</a:t>
            </a:r>
            <a:r>
              <a:rPr lang="en-US" sz="2400" b="1">
                <a:sym typeface="Symbol" pitchFamily="18" charset="2"/>
              </a:rPr>
              <a:t>50</a:t>
            </a:r>
            <a:endParaRPr lang="ru-RU" sz="2400" b="1"/>
          </a:p>
        </p:txBody>
      </p:sp>
      <p:pic>
        <p:nvPicPr>
          <p:cNvPr id="12295" name="Picture 7" descr="C:\Documents and Settings\Ольга_2\Мои документы\Мои рисунки\Untitled-2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71813" y="4714875"/>
            <a:ext cx="500062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Овал 13"/>
          <p:cNvSpPr/>
          <p:nvPr/>
        </p:nvSpPr>
        <p:spPr>
          <a:xfrm>
            <a:off x="1857375" y="4929188"/>
            <a:ext cx="571500" cy="85725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16" name="Прямая со стрелкой 15"/>
          <p:cNvCxnSpPr/>
          <p:nvPr/>
        </p:nvCxnSpPr>
        <p:spPr>
          <a:xfrm>
            <a:off x="2357438" y="5786438"/>
            <a:ext cx="1785937" cy="428625"/>
          </a:xfrm>
          <a:prstGeom prst="straightConnector1">
            <a:avLst/>
          </a:prstGeom>
          <a:ln w="38100">
            <a:solidFill>
              <a:srgbClr val="FF0000"/>
            </a:solidFill>
            <a:headEnd type="stealth" w="med" len="lg"/>
            <a:tailEnd type="non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98" name="TextBox 18"/>
          <p:cNvSpPr txBox="1">
            <a:spLocks noChangeArrowheads="1"/>
          </p:cNvSpPr>
          <p:nvPr/>
        </p:nvSpPr>
        <p:spPr bwMode="auto">
          <a:xfrm>
            <a:off x="4286250" y="6143625"/>
            <a:ext cx="45005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/>
              <a:t>Номер формы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Group 2"/>
          <p:cNvGrpSpPr>
            <a:grpSpLocks/>
          </p:cNvGrpSpPr>
          <p:nvPr/>
        </p:nvGrpSpPr>
        <p:grpSpPr bwMode="auto">
          <a:xfrm>
            <a:off x="7231063" y="5546725"/>
            <a:ext cx="1676400" cy="1162050"/>
            <a:chOff x="4555" y="3494"/>
            <a:chExt cx="1056" cy="732"/>
          </a:xfrm>
        </p:grpSpPr>
        <p:sp>
          <p:nvSpPr>
            <p:cNvPr id="19463" name="AutoShape 3"/>
            <p:cNvSpPr>
              <a:spLocks noChangeArrowheads="1"/>
            </p:cNvSpPr>
            <p:nvPr/>
          </p:nvSpPr>
          <p:spPr bwMode="auto">
            <a:xfrm rot="10800000" flipH="1">
              <a:off x="5389" y="4022"/>
              <a:ext cx="207" cy="198"/>
            </a:xfrm>
            <a:prstGeom prst="rtTriangle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464" name="AutoShape 4"/>
            <p:cNvSpPr>
              <a:spLocks noChangeArrowheads="1"/>
            </p:cNvSpPr>
            <p:nvPr/>
          </p:nvSpPr>
          <p:spPr bwMode="auto">
            <a:xfrm rot="4320000" flipH="1">
              <a:off x="4647" y="3495"/>
              <a:ext cx="450" cy="450"/>
            </a:xfrm>
            <a:prstGeom prst="rtTriangle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465" name="Freeform 5"/>
            <p:cNvSpPr>
              <a:spLocks/>
            </p:cNvSpPr>
            <p:nvPr/>
          </p:nvSpPr>
          <p:spPr bwMode="auto">
            <a:xfrm>
              <a:off x="4555" y="4020"/>
              <a:ext cx="409" cy="206"/>
            </a:xfrm>
            <a:custGeom>
              <a:avLst/>
              <a:gdLst>
                <a:gd name="T0" fmla="*/ 0 w 409"/>
                <a:gd name="T1" fmla="*/ 0 h 206"/>
                <a:gd name="T2" fmla="*/ 204 w 409"/>
                <a:gd name="T3" fmla="*/ 0 h 206"/>
                <a:gd name="T4" fmla="*/ 408 w 409"/>
                <a:gd name="T5" fmla="*/ 205 h 206"/>
                <a:gd name="T6" fmla="*/ 201 w 409"/>
                <a:gd name="T7" fmla="*/ 205 h 206"/>
                <a:gd name="T8" fmla="*/ 0 w 409"/>
                <a:gd name="T9" fmla="*/ 0 h 20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09"/>
                <a:gd name="T16" fmla="*/ 0 h 206"/>
                <a:gd name="T17" fmla="*/ 409 w 409"/>
                <a:gd name="T18" fmla="*/ 206 h 20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09" h="206">
                  <a:moveTo>
                    <a:pt x="0" y="0"/>
                  </a:moveTo>
                  <a:lnTo>
                    <a:pt x="204" y="0"/>
                  </a:lnTo>
                  <a:lnTo>
                    <a:pt x="408" y="205"/>
                  </a:lnTo>
                  <a:lnTo>
                    <a:pt x="201" y="205"/>
                  </a:lnTo>
                  <a:lnTo>
                    <a:pt x="0" y="0"/>
                  </a:lnTo>
                </a:path>
              </a:pathLst>
            </a:custGeom>
            <a:solidFill>
              <a:schemeClr val="accent1"/>
            </a:solidFill>
            <a:ln w="12700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466" name="Rectangle 6"/>
            <p:cNvSpPr>
              <a:spLocks noChangeArrowheads="1"/>
            </p:cNvSpPr>
            <p:nvPr/>
          </p:nvSpPr>
          <p:spPr bwMode="auto">
            <a:xfrm>
              <a:off x="5180" y="4022"/>
              <a:ext cx="201" cy="199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467" name="AutoShape 7"/>
            <p:cNvSpPr>
              <a:spLocks noChangeArrowheads="1"/>
            </p:cNvSpPr>
            <p:nvPr/>
          </p:nvSpPr>
          <p:spPr bwMode="auto">
            <a:xfrm rot="4320000" flipH="1">
              <a:off x="5162" y="3494"/>
              <a:ext cx="450" cy="449"/>
            </a:xfrm>
            <a:prstGeom prst="rtTriangle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468" name="AutoShape 8"/>
            <p:cNvSpPr>
              <a:spLocks noChangeArrowheads="1"/>
            </p:cNvSpPr>
            <p:nvPr/>
          </p:nvSpPr>
          <p:spPr bwMode="auto">
            <a:xfrm rot="-2700000">
              <a:off x="4823" y="3874"/>
              <a:ext cx="290" cy="290"/>
            </a:xfrm>
            <a:prstGeom prst="rtTriangle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9469" name="AutoShape 9"/>
            <p:cNvSpPr>
              <a:spLocks noChangeArrowheads="1"/>
            </p:cNvSpPr>
            <p:nvPr/>
          </p:nvSpPr>
          <p:spPr bwMode="auto">
            <a:xfrm rot="-5400000">
              <a:off x="4972" y="4023"/>
              <a:ext cx="198" cy="198"/>
            </a:xfrm>
            <a:prstGeom prst="rtTriangle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9459" name="Rectangle 10">
            <a:hlinkClick r:id="rId3" action="ppaction://hlinkfile"/>
          </p:cNvPr>
          <p:cNvSpPr>
            <a:spLocks noChangeArrowheads="1"/>
          </p:cNvSpPr>
          <p:nvPr/>
        </p:nvSpPr>
        <p:spPr bwMode="auto">
          <a:xfrm>
            <a:off x="6858000" y="5334000"/>
            <a:ext cx="2286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9460" name="Text Box 11"/>
          <p:cNvSpPr txBox="1">
            <a:spLocks noChangeArrowheads="1"/>
          </p:cNvSpPr>
          <p:nvPr/>
        </p:nvSpPr>
        <p:spPr bwMode="auto">
          <a:xfrm>
            <a:off x="107950" y="404813"/>
            <a:ext cx="885666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600" b="1" dirty="0">
                <a:solidFill>
                  <a:srgbClr val="006600"/>
                </a:solidFill>
                <a:latin typeface="Arno Pro Caption" pitchFamily="18" charset="0"/>
              </a:rPr>
              <a:t>Движение со сменой форм</a:t>
            </a:r>
            <a:endParaRPr lang="ru-RU" sz="3600" dirty="0">
              <a:solidFill>
                <a:srgbClr val="006600"/>
              </a:solidFill>
              <a:latin typeface="Arno Pro Caption" pitchFamily="18" charset="0"/>
            </a:endParaRPr>
          </a:p>
        </p:txBody>
      </p:sp>
      <p:sp>
        <p:nvSpPr>
          <p:cNvPr id="19461" name="Text Box 12"/>
          <p:cNvSpPr txBox="1">
            <a:spLocks noChangeArrowheads="1"/>
          </p:cNvSpPr>
          <p:nvPr/>
        </p:nvSpPr>
        <p:spPr bwMode="auto">
          <a:xfrm>
            <a:off x="357158" y="1428736"/>
            <a:ext cx="821537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2"/>
                </a:solidFill>
              </a:rPr>
              <a:t>Алгоритм выполнения задания:</a:t>
            </a:r>
            <a:endParaRPr lang="ru-RU" dirty="0">
              <a:solidFill>
                <a:schemeClr val="bg2"/>
              </a:solidFill>
            </a:endParaRPr>
          </a:p>
          <a:p>
            <a:pPr marL="82550" lvl="1" algn="just"/>
            <a:r>
              <a:rPr lang="ru-RU" dirty="0" err="1">
                <a:latin typeface="Wingdings" pitchFamily="2" charset="2"/>
                <a:cs typeface="Times New Roman" pitchFamily="18" charset="0"/>
              </a:rPr>
              <a:t>ü</a:t>
            </a:r>
            <a:r>
              <a:rPr lang="ru-RU" dirty="0">
                <a:cs typeface="Times New Roman" pitchFamily="18" charset="0"/>
              </a:rPr>
              <a:t>  </a:t>
            </a:r>
            <a:r>
              <a:rPr lang="ru-RU" sz="2000" dirty="0" smtClean="0">
                <a:cs typeface="Times New Roman" pitchFamily="18" charset="0"/>
              </a:rPr>
              <a:t>создать  </a:t>
            </a:r>
            <a:r>
              <a:rPr lang="ru-RU" sz="2000" dirty="0">
                <a:cs typeface="Times New Roman" pitchFamily="18" charset="0"/>
              </a:rPr>
              <a:t>черепашку;</a:t>
            </a:r>
          </a:p>
          <a:p>
            <a:pPr marL="82550" lvl="1" algn="just"/>
            <a:r>
              <a:rPr lang="ru-RU" sz="2000" dirty="0" err="1">
                <a:latin typeface="Wingdings" pitchFamily="2" charset="2"/>
                <a:cs typeface="Times New Roman" pitchFamily="18" charset="0"/>
              </a:rPr>
              <a:t>ü</a:t>
            </a:r>
            <a:r>
              <a:rPr lang="ru-RU" sz="2000" dirty="0">
                <a:cs typeface="Times New Roman" pitchFamily="18" charset="0"/>
              </a:rPr>
              <a:t>   </a:t>
            </a:r>
            <a:r>
              <a:rPr lang="ru-RU" sz="2000" dirty="0" smtClean="0">
                <a:cs typeface="Times New Roman" pitchFamily="18" charset="0"/>
              </a:rPr>
              <a:t>поместить </a:t>
            </a:r>
            <a:r>
              <a:rPr lang="ru-RU" sz="2000" dirty="0">
                <a:cs typeface="Times New Roman" pitchFamily="18" charset="0"/>
              </a:rPr>
              <a:t>ее на небо;</a:t>
            </a:r>
          </a:p>
          <a:p>
            <a:pPr marL="82550" lvl="1" algn="just"/>
            <a:r>
              <a:rPr lang="ru-RU" sz="2000" dirty="0" err="1">
                <a:latin typeface="Wingdings" pitchFamily="2" charset="2"/>
                <a:cs typeface="Times New Roman" pitchFamily="18" charset="0"/>
              </a:rPr>
              <a:t>ü</a:t>
            </a:r>
            <a:r>
              <a:rPr lang="ru-RU" sz="2000" dirty="0">
                <a:cs typeface="Times New Roman" pitchFamily="18" charset="0"/>
              </a:rPr>
              <a:t>   </a:t>
            </a:r>
            <a:r>
              <a:rPr lang="ru-RU" sz="2000" dirty="0" smtClean="0">
                <a:cs typeface="Times New Roman" pitchFamily="18" charset="0"/>
              </a:rPr>
              <a:t>одеть </a:t>
            </a:r>
            <a:r>
              <a:rPr lang="ru-RU" sz="2000" dirty="0">
                <a:cs typeface="Times New Roman" pitchFamily="18" charset="0"/>
              </a:rPr>
              <a:t>черепашку в форму птицу;</a:t>
            </a:r>
          </a:p>
          <a:p>
            <a:pPr marL="82550" lvl="1" algn="just"/>
            <a:r>
              <a:rPr lang="ru-RU" sz="2000" dirty="0" err="1">
                <a:latin typeface="Wingdings" pitchFamily="2" charset="2"/>
                <a:cs typeface="Times New Roman" pitchFamily="18" charset="0"/>
              </a:rPr>
              <a:t>ü</a:t>
            </a:r>
            <a:r>
              <a:rPr lang="ru-RU" sz="2000" dirty="0">
                <a:cs typeface="Times New Roman" pitchFamily="18" charset="0"/>
              </a:rPr>
              <a:t>   </a:t>
            </a:r>
            <a:r>
              <a:rPr lang="ru-RU" sz="2000" dirty="0" smtClean="0">
                <a:cs typeface="Times New Roman" pitchFamily="18" charset="0"/>
              </a:rPr>
              <a:t>перейти </a:t>
            </a:r>
            <a:r>
              <a:rPr lang="ru-RU" sz="2000" dirty="0">
                <a:cs typeface="Times New Roman" pitchFamily="18" charset="0"/>
              </a:rPr>
              <a:t>на </a:t>
            </a:r>
            <a:r>
              <a:rPr lang="ru-RU" sz="2000" dirty="0">
                <a:cs typeface="Arial" charset="0"/>
              </a:rPr>
              <a:t>Лист программ</a:t>
            </a:r>
            <a:r>
              <a:rPr lang="ru-RU" sz="2000" dirty="0">
                <a:cs typeface="Times New Roman" pitchFamily="18" charset="0"/>
              </a:rPr>
              <a:t>;</a:t>
            </a:r>
          </a:p>
          <a:p>
            <a:pPr marL="82550" lvl="1" algn="just"/>
            <a:r>
              <a:rPr lang="ru-RU" sz="2000" dirty="0" err="1">
                <a:latin typeface="Wingdings" pitchFamily="2" charset="2"/>
                <a:cs typeface="Times New Roman" pitchFamily="18" charset="0"/>
              </a:rPr>
              <a:t>ü</a:t>
            </a:r>
            <a:r>
              <a:rPr lang="ru-RU" sz="2000" dirty="0">
                <a:cs typeface="Times New Roman" pitchFamily="18" charset="0"/>
              </a:rPr>
              <a:t>   </a:t>
            </a:r>
            <a:r>
              <a:rPr lang="ru-RU" sz="2000" dirty="0" smtClean="0">
                <a:cs typeface="Times New Roman" pitchFamily="18" charset="0"/>
              </a:rPr>
              <a:t>набрать </a:t>
            </a:r>
            <a:r>
              <a:rPr lang="ru-RU" sz="2000" dirty="0">
                <a:cs typeface="Times New Roman" pitchFamily="18" charset="0"/>
              </a:rPr>
              <a:t>программу:</a:t>
            </a:r>
          </a:p>
          <a:p>
            <a:pPr marL="803275" lvl="1" algn="just"/>
            <a:r>
              <a:rPr lang="ru-RU" sz="2000" b="1" dirty="0">
                <a:cs typeface="Arial" charset="0"/>
              </a:rPr>
              <a:t>это </a:t>
            </a:r>
            <a:r>
              <a:rPr lang="ru-RU" sz="2000" b="1" dirty="0" err="1">
                <a:cs typeface="Arial" charset="0"/>
              </a:rPr>
              <a:t>полет_птицы</a:t>
            </a:r>
            <a:endParaRPr lang="ru-RU" sz="2000" dirty="0">
              <a:cs typeface="Times New Roman" pitchFamily="18" charset="0"/>
            </a:endParaRPr>
          </a:p>
          <a:p>
            <a:pPr marL="803275" lvl="1" algn="just"/>
            <a:r>
              <a:rPr lang="ru-RU" sz="2000" b="1" dirty="0" err="1">
                <a:cs typeface="Arial" charset="0"/>
              </a:rPr>
              <a:t>нов_форма</a:t>
            </a:r>
            <a:r>
              <a:rPr lang="ru-RU" sz="2000" b="1" dirty="0">
                <a:cs typeface="Arial" charset="0"/>
              </a:rPr>
              <a:t> 9 вперед2 жди 1</a:t>
            </a:r>
            <a:endParaRPr lang="ru-RU" sz="2000" dirty="0">
              <a:cs typeface="Times New Roman" pitchFamily="18" charset="0"/>
            </a:endParaRPr>
          </a:p>
          <a:p>
            <a:pPr marL="803275" lvl="1" algn="just"/>
            <a:r>
              <a:rPr lang="ru-RU" sz="2000" b="1" dirty="0" err="1">
                <a:cs typeface="Arial" charset="0"/>
              </a:rPr>
              <a:t>нов_форма</a:t>
            </a:r>
            <a:r>
              <a:rPr lang="ru-RU" sz="2000" b="1" dirty="0">
                <a:cs typeface="Arial" charset="0"/>
              </a:rPr>
              <a:t> 10 вперед2 жди 1</a:t>
            </a:r>
            <a:endParaRPr lang="ru-RU" sz="2000" dirty="0">
              <a:cs typeface="Times New Roman" pitchFamily="18" charset="0"/>
            </a:endParaRPr>
          </a:p>
          <a:p>
            <a:pPr marL="803275" lvl="1" algn="just"/>
            <a:r>
              <a:rPr lang="ru-RU" sz="2000" b="1" dirty="0">
                <a:cs typeface="Arial" charset="0"/>
              </a:rPr>
              <a:t>конец</a:t>
            </a:r>
            <a:endParaRPr lang="ru-RU" sz="2000" dirty="0">
              <a:cs typeface="Times New Roman" pitchFamily="18" charset="0"/>
            </a:endParaRPr>
          </a:p>
          <a:p>
            <a:pPr marL="82550" lvl="1" algn="just"/>
            <a:r>
              <a:rPr lang="ru-RU" sz="2000" dirty="0" err="1" smtClean="0">
                <a:latin typeface="Wingdings" pitchFamily="2" charset="2"/>
                <a:cs typeface="Times New Roman" pitchFamily="18" charset="0"/>
              </a:rPr>
              <a:t>ü</a:t>
            </a:r>
            <a:r>
              <a:rPr lang="ru-RU" sz="2000" dirty="0">
                <a:cs typeface="Times New Roman" pitchFamily="18" charset="0"/>
              </a:rPr>
              <a:t> </a:t>
            </a:r>
            <a:r>
              <a:rPr lang="ru-RU" sz="2000" dirty="0" smtClean="0">
                <a:cs typeface="Times New Roman" pitchFamily="18" charset="0"/>
              </a:rPr>
              <a:t> </a:t>
            </a:r>
            <a:r>
              <a:rPr lang="ru-RU" sz="2000" dirty="0">
                <a:cs typeface="Times New Roman" pitchFamily="18" charset="0"/>
              </a:rPr>
              <a:t> </a:t>
            </a:r>
            <a:r>
              <a:rPr lang="ru-RU" sz="2000" dirty="0" smtClean="0">
                <a:cs typeface="Times New Roman" pitchFamily="18" charset="0"/>
              </a:rPr>
              <a:t>перейти </a:t>
            </a:r>
            <a:r>
              <a:rPr lang="ru-RU" sz="2000" dirty="0">
                <a:cs typeface="Times New Roman" pitchFamily="18" charset="0"/>
              </a:rPr>
              <a:t>на лист проекта с помощью команды </a:t>
            </a:r>
            <a:r>
              <a:rPr lang="ru-RU" sz="2000" dirty="0">
                <a:cs typeface="Arial" charset="0"/>
              </a:rPr>
              <a:t>Листы/Название листа</a:t>
            </a:r>
            <a:r>
              <a:rPr lang="ru-RU" sz="2000" dirty="0">
                <a:cs typeface="Times New Roman" pitchFamily="18" charset="0"/>
              </a:rPr>
              <a:t> </a:t>
            </a:r>
            <a:r>
              <a:rPr lang="ru-RU" sz="2000" dirty="0">
                <a:cs typeface="Arial" charset="0"/>
              </a:rPr>
              <a:t>;</a:t>
            </a:r>
            <a:endParaRPr lang="ru-RU" sz="2000" dirty="0">
              <a:cs typeface="Times New Roman" pitchFamily="18" charset="0"/>
            </a:endParaRPr>
          </a:p>
          <a:p>
            <a:pPr marL="82550" lvl="1" algn="just"/>
            <a:r>
              <a:rPr lang="ru-RU" sz="2000" dirty="0" err="1">
                <a:latin typeface="Wingdings" pitchFamily="2" charset="2"/>
                <a:cs typeface="Times New Roman" pitchFamily="18" charset="0"/>
              </a:rPr>
              <a:t>ü</a:t>
            </a:r>
            <a:r>
              <a:rPr lang="ru-RU" sz="2000" dirty="0">
                <a:cs typeface="Times New Roman" pitchFamily="18" charset="0"/>
              </a:rPr>
              <a:t>  </a:t>
            </a:r>
            <a:r>
              <a:rPr lang="ru-RU" sz="2000" dirty="0" smtClean="0">
                <a:cs typeface="Times New Roman" pitchFamily="18" charset="0"/>
              </a:rPr>
              <a:t>в </a:t>
            </a:r>
            <a:r>
              <a:rPr lang="ru-RU" sz="2000" dirty="0" smtClean="0">
                <a:cs typeface="Arial" charset="0"/>
              </a:rPr>
              <a:t>поле команд наб</a:t>
            </a:r>
            <a:r>
              <a:rPr lang="ru-RU" sz="2000" dirty="0" smtClean="0">
                <a:cs typeface="Times New Roman" pitchFamily="18" charset="0"/>
              </a:rPr>
              <a:t>рать </a:t>
            </a:r>
            <a:r>
              <a:rPr lang="ru-RU" sz="2000" dirty="0">
                <a:cs typeface="Times New Roman" pitchFamily="18" charset="0"/>
              </a:rPr>
              <a:t>название программы </a:t>
            </a:r>
            <a:r>
              <a:rPr lang="ru-RU" sz="2000" b="1" dirty="0" err="1" smtClean="0">
                <a:cs typeface="Arial" charset="0"/>
              </a:rPr>
              <a:t>полет_птицы</a:t>
            </a:r>
            <a:endParaRPr lang="ru-RU" sz="2000" b="1" dirty="0">
              <a:cs typeface="Times New Roman" pitchFamily="18" charset="0"/>
            </a:endParaRPr>
          </a:p>
          <a:p>
            <a:pPr marL="82550" lvl="1" algn="just"/>
            <a:r>
              <a:rPr lang="ru-RU" sz="2000" dirty="0" err="1" smtClean="0">
                <a:latin typeface="Wingdings" pitchFamily="2" charset="2"/>
                <a:cs typeface="Times New Roman" pitchFamily="18" charset="0"/>
              </a:rPr>
              <a:t>ü</a:t>
            </a:r>
            <a:r>
              <a:rPr lang="ru-RU" sz="2000" dirty="0" smtClean="0">
                <a:cs typeface="Times New Roman" pitchFamily="18" charset="0"/>
              </a:rPr>
              <a:t> нажать </a:t>
            </a:r>
            <a:r>
              <a:rPr lang="en-US" sz="2000" dirty="0">
                <a:cs typeface="Times New Roman" pitchFamily="18" charset="0"/>
              </a:rPr>
              <a:t>E</a:t>
            </a:r>
            <a:r>
              <a:rPr lang="en-US" sz="2000" dirty="0" smtClean="0">
                <a:cs typeface="Times New Roman" pitchFamily="18" charset="0"/>
              </a:rPr>
              <a:t>nter</a:t>
            </a:r>
            <a:endParaRPr lang="ru-RU" sz="2000" dirty="0">
              <a:cs typeface="Times New Roman" pitchFamily="18" charset="0"/>
            </a:endParaRPr>
          </a:p>
        </p:txBody>
      </p:sp>
      <p:sp>
        <p:nvSpPr>
          <p:cNvPr id="19462" name="Text Box 13"/>
          <p:cNvSpPr txBox="1">
            <a:spLocks noChangeArrowheads="1"/>
          </p:cNvSpPr>
          <p:nvPr/>
        </p:nvSpPr>
        <p:spPr bwMode="auto">
          <a:xfrm>
            <a:off x="285720" y="1000108"/>
            <a:ext cx="853440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200" i="1" dirty="0">
                <a:solidFill>
                  <a:schemeClr val="bg2"/>
                </a:solidFill>
              </a:rPr>
              <a:t>Задание11:</a:t>
            </a:r>
            <a:r>
              <a:rPr lang="ru-RU" sz="2200" i="1" dirty="0"/>
              <a:t> </a:t>
            </a:r>
            <a:r>
              <a:rPr lang="ru-RU" sz="2200" i="1" dirty="0">
                <a:cs typeface="Times New Roman" pitchFamily="18" charset="0"/>
              </a:rPr>
              <a:t>Добавить в проект птицу порхающую в небе . 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0" y="188913"/>
            <a:ext cx="9144000" cy="6032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274638" indent="-274638" algn="ctr"/>
            <a:r>
              <a:rPr lang="ru-RU" sz="4000" dirty="0" smtClean="0">
                <a:solidFill>
                  <a:srgbClr val="006600"/>
                </a:solidFill>
                <a:latin typeface="Arno Pro Caption" pitchFamily="18" charset="0"/>
              </a:rPr>
              <a:t>Организация цикла - команда </a:t>
            </a:r>
            <a:r>
              <a:rPr lang="ru-RU" sz="4000" b="1" dirty="0">
                <a:solidFill>
                  <a:srgbClr val="006600"/>
                </a:solidFill>
                <a:latin typeface="Arno Pro Caption" pitchFamily="18" charset="0"/>
              </a:rPr>
              <a:t>повтори</a:t>
            </a:r>
            <a:r>
              <a:rPr lang="ru-RU" sz="4000" dirty="0">
                <a:solidFill>
                  <a:srgbClr val="006600"/>
                </a:solidFill>
                <a:latin typeface="Arno Pro Caption" pitchFamily="18" charset="0"/>
              </a:rPr>
              <a:t>:</a:t>
            </a:r>
          </a:p>
          <a:p>
            <a:pPr marL="274638" indent="-274638"/>
            <a:endParaRPr lang="ru-RU" sz="3000" dirty="0">
              <a:solidFill>
                <a:schemeClr val="accent1">
                  <a:lumMod val="25000"/>
                </a:schemeClr>
              </a:solidFill>
              <a:latin typeface="Times New Roman" pitchFamily="18" charset="0"/>
            </a:endParaRPr>
          </a:p>
          <a:p>
            <a:pPr marL="274638" indent="-274638" algn="ctr"/>
            <a:r>
              <a:rPr lang="ru-RU" sz="2800" dirty="0">
                <a:solidFill>
                  <a:schemeClr val="accent5">
                    <a:lumMod val="50000"/>
                  </a:schemeClr>
                </a:solidFill>
              </a:rPr>
              <a:t>повтори </a:t>
            </a: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</a:rPr>
              <a:t>&lt;</a:t>
            </a:r>
            <a:r>
              <a:rPr lang="ru-RU" sz="2800" dirty="0" err="1" smtClean="0">
                <a:solidFill>
                  <a:schemeClr val="accent5">
                    <a:lumMod val="50000"/>
                  </a:schemeClr>
                </a:solidFill>
              </a:rPr>
              <a:t>количество_повторений</a:t>
            </a: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</a:rPr>
              <a:t>&gt; [&lt;</a:t>
            </a:r>
            <a:r>
              <a:rPr lang="ru-RU" sz="2800" dirty="0">
                <a:solidFill>
                  <a:schemeClr val="accent5">
                    <a:lumMod val="50000"/>
                  </a:schemeClr>
                </a:solidFill>
              </a:rPr>
              <a:t>список инструкций&gt;]</a:t>
            </a:r>
          </a:p>
          <a:p>
            <a:pPr marL="274638" indent="-274638"/>
            <a:endParaRPr lang="ru-RU" sz="2800" dirty="0">
              <a:solidFill>
                <a:schemeClr val="accent1">
                  <a:lumMod val="25000"/>
                </a:schemeClr>
              </a:solidFill>
            </a:endParaRPr>
          </a:p>
          <a:p>
            <a:pPr marL="442913"/>
            <a:r>
              <a:rPr lang="ru-RU" dirty="0" smtClean="0"/>
              <a:t>команда цикла состоит из трех частей:</a:t>
            </a:r>
          </a:p>
          <a:p>
            <a:pPr marL="442913">
              <a:buFont typeface="Wingdings" pitchFamily="2" charset="2"/>
              <a:buChar char="ü"/>
            </a:pPr>
            <a:r>
              <a:rPr lang="ru-RU" dirty="0" smtClean="0"/>
              <a:t>ключевого слова (имени команды) -- повтори,</a:t>
            </a:r>
          </a:p>
          <a:p>
            <a:pPr marL="442913">
              <a:buFont typeface="Wingdings" pitchFamily="2" charset="2"/>
              <a:buChar char="ü"/>
            </a:pPr>
            <a:r>
              <a:rPr lang="ru-RU" dirty="0" smtClean="0"/>
              <a:t> указания на количество повторов</a:t>
            </a:r>
          </a:p>
          <a:p>
            <a:pPr marL="442913">
              <a:buFont typeface="Wingdings" pitchFamily="2" charset="2"/>
              <a:buChar char="ü"/>
            </a:pPr>
            <a:r>
              <a:rPr lang="ru-RU" dirty="0" smtClean="0"/>
              <a:t> списка команд тела цикла.</a:t>
            </a:r>
          </a:p>
          <a:p>
            <a:pPr marL="442913"/>
            <a:endParaRPr lang="ru-RU" dirty="0" smtClean="0"/>
          </a:p>
          <a:p>
            <a:pPr marL="442913"/>
            <a:r>
              <a:rPr lang="ru-RU" dirty="0" smtClean="0"/>
              <a:t>По правилам языка Лого список заключается в </a:t>
            </a:r>
            <a:r>
              <a:rPr lang="ru-RU" b="1" dirty="0" smtClean="0"/>
              <a:t>квадратные скобки</a:t>
            </a:r>
            <a:r>
              <a:rPr lang="ru-RU" sz="2800" dirty="0" smtClean="0"/>
              <a:t>. </a:t>
            </a:r>
          </a:p>
          <a:p>
            <a:endParaRPr lang="ru-RU" sz="3000" dirty="0" smtClean="0">
              <a:solidFill>
                <a:schemeClr val="accent1">
                  <a:lumMod val="25000"/>
                </a:schemeClr>
              </a:solidFill>
              <a:latin typeface="Times New Roman" pitchFamily="18" charset="0"/>
            </a:endParaRPr>
          </a:p>
          <a:p>
            <a:pPr marL="274638" indent="-274638"/>
            <a:r>
              <a:rPr lang="ru-RU" sz="3000" dirty="0" smtClean="0">
                <a:solidFill>
                  <a:schemeClr val="accent1">
                    <a:lumMod val="25000"/>
                  </a:schemeClr>
                </a:solidFill>
                <a:latin typeface="Times New Roman" pitchFamily="18" charset="0"/>
              </a:rPr>
              <a:t>.</a:t>
            </a:r>
            <a:endParaRPr lang="ru-RU" sz="3000" dirty="0">
              <a:solidFill>
                <a:schemeClr val="accent1">
                  <a:lumMod val="25000"/>
                </a:schemeClr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Rectangle 1"/>
          <p:cNvSpPr>
            <a:spLocks noChangeArrowheads="1"/>
          </p:cNvSpPr>
          <p:nvPr/>
        </p:nvSpPr>
        <p:spPr bwMode="auto">
          <a:xfrm>
            <a:off x="428596" y="357166"/>
            <a:ext cx="7715304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ru-RU" sz="3200" b="0" i="0" u="none" strike="noStrike" cap="none" normalizeH="0" baseline="0" dirty="0" err="1" smtClean="0">
                <a:ln>
                  <a:noFill/>
                </a:ln>
                <a:solidFill>
                  <a:srgbClr val="006600"/>
                </a:solidFill>
                <a:effectLst/>
                <a:latin typeface="Arial" charset="0"/>
              </a:rPr>
              <a:t>П</a:t>
            </a:r>
            <a:r>
              <a:rPr kumimoji="1" lang="en-US" sz="3200" b="0" i="0" u="none" strike="noStrike" cap="none" normalizeH="0" baseline="0" dirty="0" err="1" smtClean="0">
                <a:ln>
                  <a:noFill/>
                </a:ln>
                <a:solidFill>
                  <a:srgbClr val="006600"/>
                </a:solidFill>
                <a:effectLst/>
                <a:latin typeface="Arial" charset="0"/>
              </a:rPr>
              <a:t>роцедура</a:t>
            </a:r>
            <a:r>
              <a:rPr kumimoji="1" lang="en-US" sz="3200" b="0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charset="0"/>
              </a:rPr>
              <a:t> "</a:t>
            </a:r>
            <a:r>
              <a:rPr kumimoji="1" lang="en-US" sz="3200" b="0" i="0" u="none" strike="noStrike" cap="none" normalizeH="0" baseline="0" dirty="0" err="1" smtClean="0">
                <a:ln>
                  <a:noFill/>
                </a:ln>
                <a:solidFill>
                  <a:srgbClr val="006600"/>
                </a:solidFill>
                <a:effectLst/>
                <a:latin typeface="Arial" charset="0"/>
              </a:rPr>
              <a:t>квадрат</a:t>
            </a:r>
            <a:r>
              <a:rPr kumimoji="1" lang="en-US" sz="3200" b="0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charset="0"/>
              </a:rPr>
              <a:t>“ </a:t>
            </a:r>
            <a:r>
              <a:rPr kumimoji="1" lang="en-US" sz="3200" b="0" i="0" u="none" strike="noStrike" cap="none" normalizeH="0" baseline="0" dirty="0" err="1" smtClean="0">
                <a:ln>
                  <a:noFill/>
                </a:ln>
                <a:solidFill>
                  <a:srgbClr val="006600"/>
                </a:solidFill>
                <a:effectLst/>
                <a:latin typeface="Arial" charset="0"/>
              </a:rPr>
              <a:t>выгляд</a:t>
            </a:r>
            <a:r>
              <a:rPr kumimoji="1" lang="ru-RU" sz="3200" b="0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charset="0"/>
              </a:rPr>
              <a:t>и</a:t>
            </a:r>
            <a:r>
              <a:rPr kumimoji="1" lang="en-US" sz="3200" b="0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charset="0"/>
              </a:rPr>
              <a:t>т </a:t>
            </a:r>
            <a:r>
              <a:rPr kumimoji="1" lang="en-US" sz="3200" b="0" i="0" u="none" strike="noStrike" cap="none" normalizeH="0" baseline="0" dirty="0" err="1" smtClean="0">
                <a:ln>
                  <a:noFill/>
                </a:ln>
                <a:solidFill>
                  <a:srgbClr val="006600"/>
                </a:solidFill>
                <a:effectLst/>
                <a:latin typeface="Arial" charset="0"/>
              </a:rPr>
              <a:t>так</a:t>
            </a:r>
            <a:r>
              <a:rPr kumimoji="1" lang="en-US" sz="3200" b="0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</a:rPr>
              <a:t>это</a:t>
            </a:r>
            <a:r>
              <a:rPr kumimoji="1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</a:rPr>
              <a:t> </a:t>
            </a:r>
            <a:r>
              <a:rPr kumimoji="1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</a:rPr>
              <a:t>квадрат</a:t>
            </a:r>
            <a:r>
              <a:rPr kumimoji="1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</a:rPr>
              <a:t/>
            </a:r>
            <a:br>
              <a:rPr kumimoji="1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</a:rPr>
            </a:br>
            <a:r>
              <a:rPr kumimoji="1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</a:rPr>
              <a:t>по</a:t>
            </a:r>
            <a:r>
              <a:rPr kumimoji="1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</a:rPr>
              <a:t/>
            </a:r>
            <a:br>
              <a:rPr kumimoji="1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</a:rPr>
            </a:br>
            <a:r>
              <a:rPr kumimoji="1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</a:rPr>
              <a:t>повтори</a:t>
            </a:r>
            <a:r>
              <a:rPr kumimoji="1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</a:rPr>
              <a:t> 4 [</a:t>
            </a:r>
            <a:r>
              <a:rPr kumimoji="1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</a:rPr>
              <a:t>вп</a:t>
            </a:r>
            <a:r>
              <a:rPr kumimoji="1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</a:rPr>
              <a:t> 50 </a:t>
            </a:r>
            <a:r>
              <a:rPr kumimoji="1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</a:rPr>
              <a:t>пр</a:t>
            </a:r>
            <a:r>
              <a:rPr kumimoji="1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</a:rPr>
              <a:t> 90]</a:t>
            </a:r>
            <a:br>
              <a:rPr kumimoji="1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</a:rPr>
            </a:br>
            <a:r>
              <a:rPr kumimoji="1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</a:rPr>
              <a:t>пп</a:t>
            </a:r>
            <a:r>
              <a:rPr kumimoji="1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</a:rPr>
              <a:t/>
            </a:r>
            <a:br>
              <a:rPr kumimoji="1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</a:rPr>
            </a:br>
            <a:r>
              <a:rPr kumimoji="1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Unicode MS" pitchFamily="34" charset="-128"/>
              </a:rPr>
              <a:t>конец</a:t>
            </a:r>
            <a:endParaRPr kumimoji="1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Unicode MS" pitchFamily="34" charset="-128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8596" y="3918900"/>
            <a:ext cx="692948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это </a:t>
            </a:r>
            <a:r>
              <a:rPr lang="ru-RU" dirty="0" smtClean="0"/>
              <a:t>движение</a:t>
            </a:r>
          </a:p>
          <a:p>
            <a:r>
              <a:rPr lang="ru-RU" dirty="0" smtClean="0"/>
              <a:t>по</a:t>
            </a:r>
            <a:endParaRPr lang="ru-RU" dirty="0"/>
          </a:p>
          <a:p>
            <a:r>
              <a:rPr lang="ru-RU" dirty="0"/>
              <a:t>повтори </a:t>
            </a:r>
            <a:r>
              <a:rPr lang="ru-RU" dirty="0" smtClean="0"/>
              <a:t>360 [вперед 1 направо 1 </a:t>
            </a:r>
            <a:r>
              <a:rPr lang="ru-RU" dirty="0"/>
              <a:t>жди </a:t>
            </a:r>
            <a:r>
              <a:rPr lang="ru-RU" dirty="0" smtClean="0"/>
              <a:t>1</a:t>
            </a:r>
            <a:r>
              <a:rPr lang="en-US" dirty="0" smtClean="0"/>
              <a:t>]</a:t>
            </a:r>
            <a:endParaRPr lang="ru-RU" dirty="0" smtClean="0"/>
          </a:p>
          <a:p>
            <a:r>
              <a:rPr lang="ru-RU" dirty="0" err="1" smtClean="0"/>
              <a:t>пп</a:t>
            </a:r>
            <a:endParaRPr lang="en-US" dirty="0"/>
          </a:p>
          <a:p>
            <a:r>
              <a:rPr lang="ru-RU" dirty="0"/>
              <a:t>конец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3490272"/>
            <a:ext cx="792961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hangingPunct="0"/>
            <a:r>
              <a:rPr lang="ru-RU" sz="3200" dirty="0" smtClean="0">
                <a:solidFill>
                  <a:srgbClr val="006600"/>
                </a:solidFill>
              </a:rPr>
              <a:t>Что будут делать эта программа?</a:t>
            </a:r>
            <a:endParaRPr lang="en-US" sz="3200" dirty="0">
              <a:solidFill>
                <a:srgbClr val="00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Rectangle 1"/>
          <p:cNvSpPr>
            <a:spLocks noChangeArrowheads="1"/>
          </p:cNvSpPr>
          <p:nvPr/>
        </p:nvSpPr>
        <p:spPr bwMode="auto">
          <a:xfrm>
            <a:off x="500034" y="857232"/>
            <a:ext cx="8143932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ru-RU" sz="2800" b="0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Arial" pitchFamily="34" charset="0"/>
                <a:ea typeface="Times New Roman" pitchFamily="18" charset="0"/>
              </a:rPr>
              <a:t>Найдите ошибки</a:t>
            </a:r>
            <a:endParaRPr kumimoji="1" lang="ru-RU" sz="2800" b="0" i="0" u="none" strike="noStrike" cap="none" normalizeH="0" baseline="0" dirty="0" smtClean="0">
              <a:ln>
                <a:noFill/>
              </a:ln>
              <a:solidFill>
                <a:srgbClr val="00660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CYR"/>
                <a:ea typeface="Times New Roman" pitchFamily="18" charset="0"/>
              </a:rPr>
              <a:t>это зубец  </a:t>
            </a:r>
            <a:endParaRPr kumimoji="1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CYR"/>
                <a:ea typeface="Times New Roman" pitchFamily="18" charset="0"/>
              </a:rPr>
              <a:t>нов_курс30 </a:t>
            </a:r>
            <a:r>
              <a:rPr kumimoji="1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CYR"/>
                <a:ea typeface="Times New Roman" pitchFamily="18" charset="0"/>
              </a:rPr>
              <a:t>впред</a:t>
            </a:r>
            <a:r>
              <a:rPr kumimoji="1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CYR"/>
                <a:ea typeface="Times New Roman" pitchFamily="18" charset="0"/>
              </a:rPr>
              <a:t> 60 </a:t>
            </a:r>
            <a:r>
              <a:rPr kumimoji="1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CYR"/>
                <a:ea typeface="Times New Roman" pitchFamily="18" charset="0"/>
              </a:rPr>
              <a:t>новкурс</a:t>
            </a:r>
            <a:r>
              <a:rPr kumimoji="1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CYR"/>
                <a:ea typeface="Times New Roman" pitchFamily="18" charset="0"/>
              </a:rPr>
              <a:t> 330 взад 60</a:t>
            </a:r>
            <a:endParaRPr kumimoji="1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CYR"/>
                <a:ea typeface="Times New Roman" pitchFamily="18" charset="0"/>
              </a:rPr>
              <a:t>это зад34</a:t>
            </a:r>
            <a:endParaRPr kumimoji="1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CYR"/>
                <a:ea typeface="Times New Roman" pitchFamily="18" charset="0"/>
              </a:rPr>
              <a:t>по повтори6  </a:t>
            </a:r>
            <a:r>
              <a:rPr kumimoji="1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[</a:t>
            </a:r>
            <a:r>
              <a:rPr kumimoji="1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CYR"/>
                <a:ea typeface="Times New Roman" pitchFamily="18" charset="0"/>
              </a:rPr>
              <a:t>нов_курс90 зубец</a:t>
            </a:r>
            <a:r>
              <a:rPr kumimoji="1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] </a:t>
            </a:r>
            <a:r>
              <a:rPr kumimoji="1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CYR"/>
                <a:ea typeface="Times New Roman" pitchFamily="18" charset="0"/>
              </a:rPr>
              <a:t>пп</a:t>
            </a:r>
            <a:endParaRPr kumimoji="1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CYR"/>
                <a:ea typeface="Times New Roman" pitchFamily="18" charset="0"/>
              </a:rPr>
              <a:t>конец</a:t>
            </a:r>
            <a:endParaRPr kumimoji="1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CYR"/>
                <a:ea typeface="Times New Roman" pitchFamily="18" charset="0"/>
              </a:rPr>
              <a:t>это зад35</a:t>
            </a:r>
            <a:endParaRPr kumimoji="1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CYR"/>
                <a:ea typeface="Times New Roman" pitchFamily="18" charset="0"/>
              </a:rPr>
              <a:t>по повтори 3 </a:t>
            </a:r>
            <a:r>
              <a:rPr kumimoji="1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1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CYR"/>
                <a:ea typeface="Times New Roman" pitchFamily="18" charset="0"/>
              </a:rPr>
              <a:t>вперед</a:t>
            </a:r>
            <a:r>
              <a:rPr kumimoji="1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40 </a:t>
            </a:r>
            <a:r>
              <a:rPr kumimoji="1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CYR"/>
                <a:ea typeface="Times New Roman" pitchFamily="18" charset="0"/>
              </a:rPr>
              <a:t>направо</a:t>
            </a:r>
            <a:r>
              <a:rPr kumimoji="1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120</a:t>
            </a:r>
            <a:endParaRPr kumimoji="1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CYR"/>
                <a:ea typeface="Times New Roman" pitchFamily="18" charset="0"/>
              </a:rPr>
              <a:t>конец</a:t>
            </a:r>
            <a:endParaRPr kumimoji="1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CYR"/>
                <a:ea typeface="Times New Roman" pitchFamily="18" charset="0"/>
              </a:rPr>
              <a:t>это</a:t>
            </a:r>
            <a:r>
              <a:rPr kumimoji="1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1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CYR"/>
                <a:ea typeface="Times New Roman" pitchFamily="18" charset="0"/>
              </a:rPr>
              <a:t>зад</a:t>
            </a:r>
            <a:r>
              <a:rPr kumimoji="1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36</a:t>
            </a:r>
            <a:endParaRPr kumimoji="1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CYR"/>
                <a:ea typeface="Times New Roman" pitchFamily="18" charset="0"/>
              </a:rPr>
              <a:t>по повтори9</a:t>
            </a:r>
            <a:r>
              <a:rPr kumimoji="1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[</a:t>
            </a:r>
            <a:r>
              <a:rPr kumimoji="1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CYR"/>
                <a:ea typeface="Times New Roman" pitchFamily="18" charset="0"/>
              </a:rPr>
              <a:t>вперед 50 направо (360/9)</a:t>
            </a:r>
            <a:r>
              <a:rPr kumimoji="1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]</a:t>
            </a:r>
            <a:endParaRPr kumimoji="1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CYR"/>
                <a:ea typeface="Times New Roman" pitchFamily="18" charset="0"/>
              </a:rPr>
              <a:t>конец</a:t>
            </a:r>
            <a:endParaRPr kumimoji="1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Мозговой штурм">
  <a:themeElements>
    <a:clrScheme name="Другая 5">
      <a:dk1>
        <a:srgbClr val="000066"/>
      </a:dk1>
      <a:lt1>
        <a:srgbClr val="FFFFCC"/>
      </a:lt1>
      <a:dk2>
        <a:srgbClr val="005555"/>
      </a:dk2>
      <a:lt2>
        <a:srgbClr val="000066"/>
      </a:lt2>
      <a:accent1>
        <a:srgbClr val="9999FF"/>
      </a:accent1>
      <a:accent2>
        <a:srgbClr val="CBCBCB"/>
      </a:accent2>
      <a:accent3>
        <a:srgbClr val="FFFFFF"/>
      </a:accent3>
      <a:accent4>
        <a:srgbClr val="727272"/>
      </a:accent4>
      <a:accent5>
        <a:srgbClr val="CACAFF"/>
      </a:accent5>
      <a:accent6>
        <a:srgbClr val="B8B8B8"/>
      </a:accent6>
      <a:hlink>
        <a:srgbClr val="6600FF"/>
      </a:hlink>
      <a:folHlink>
        <a:srgbClr val="009999"/>
      </a:folHlink>
    </a:clrScheme>
    <a:fontScheme name="Мозговой штурм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Мозговой штурм 1">
        <a:dk1>
          <a:srgbClr val="FFCC00"/>
        </a:dk1>
        <a:lt1>
          <a:srgbClr val="F8F8F8"/>
        </a:lt1>
        <a:dk2>
          <a:srgbClr val="000000"/>
        </a:dk2>
        <a:lt2>
          <a:srgbClr val="6666FF"/>
        </a:lt2>
        <a:accent1>
          <a:srgbClr val="669900"/>
        </a:accent1>
        <a:accent2>
          <a:srgbClr val="006600"/>
        </a:accent2>
        <a:accent3>
          <a:srgbClr val="AAAAAA"/>
        </a:accent3>
        <a:accent4>
          <a:srgbClr val="D4D4D4"/>
        </a:accent4>
        <a:accent5>
          <a:srgbClr val="B8CAAA"/>
        </a:accent5>
        <a:accent6>
          <a:srgbClr val="005C00"/>
        </a:accent6>
        <a:hlink>
          <a:srgbClr val="0099FF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Мозговой штурм 2">
        <a:dk1>
          <a:srgbClr val="868686"/>
        </a:dk1>
        <a:lt1>
          <a:srgbClr val="FFFFFF"/>
        </a:lt1>
        <a:dk2>
          <a:srgbClr val="009999"/>
        </a:dk2>
        <a:lt2>
          <a:srgbClr val="6600FF"/>
        </a:lt2>
        <a:accent1>
          <a:srgbClr val="9999FF"/>
        </a:accent1>
        <a:accent2>
          <a:srgbClr val="CBCBCB"/>
        </a:accent2>
        <a:accent3>
          <a:srgbClr val="FFFFFF"/>
        </a:accent3>
        <a:accent4>
          <a:srgbClr val="727272"/>
        </a:accent4>
        <a:accent5>
          <a:srgbClr val="CACAFF"/>
        </a:accent5>
        <a:accent6>
          <a:srgbClr val="B8B8B8"/>
        </a:accent6>
        <a:hlink>
          <a:srgbClr val="6600FF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Мозговой штурм 3">
        <a:dk1>
          <a:srgbClr val="1C1C1C"/>
        </a:dk1>
        <a:lt1>
          <a:srgbClr val="FFFFFF"/>
        </a:lt1>
        <a:dk2>
          <a:srgbClr val="000000"/>
        </a:dk2>
        <a:lt2>
          <a:srgbClr val="969696"/>
        </a:lt2>
        <a:accent1>
          <a:srgbClr val="DDDDDD"/>
        </a:accent1>
        <a:accent2>
          <a:srgbClr val="CBCBCB"/>
        </a:accent2>
        <a:accent3>
          <a:srgbClr val="FFFFFF"/>
        </a:accent3>
        <a:accent4>
          <a:srgbClr val="161616"/>
        </a:accent4>
        <a:accent5>
          <a:srgbClr val="EBEBEB"/>
        </a:accent5>
        <a:accent6>
          <a:srgbClr val="B8B8B8"/>
        </a:accent6>
        <a:hlink>
          <a:srgbClr val="4D4D4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Мозговой штурм 4">
        <a:dk1>
          <a:srgbClr val="FFCC00"/>
        </a:dk1>
        <a:lt1>
          <a:srgbClr val="FFFFCC"/>
        </a:lt1>
        <a:dk2>
          <a:srgbClr val="000099"/>
        </a:dk2>
        <a:lt2>
          <a:srgbClr val="00CC00"/>
        </a:lt2>
        <a:accent1>
          <a:srgbClr val="3333FF"/>
        </a:accent1>
        <a:accent2>
          <a:srgbClr val="3333CC"/>
        </a:accent2>
        <a:accent3>
          <a:srgbClr val="AAAACA"/>
        </a:accent3>
        <a:accent4>
          <a:srgbClr val="DADAAE"/>
        </a:accent4>
        <a:accent5>
          <a:srgbClr val="ADADFF"/>
        </a:accent5>
        <a:accent6>
          <a:srgbClr val="2D2DB9"/>
        </a:accent6>
        <a:hlink>
          <a:srgbClr val="0099FF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Мозговой штурм 5">
        <a:dk1>
          <a:srgbClr val="FFFF00"/>
        </a:dk1>
        <a:lt1>
          <a:srgbClr val="FFFFFF"/>
        </a:lt1>
        <a:dk2>
          <a:srgbClr val="FF0033"/>
        </a:dk2>
        <a:lt2>
          <a:srgbClr val="000000"/>
        </a:lt2>
        <a:accent1>
          <a:srgbClr val="330099"/>
        </a:accent1>
        <a:accent2>
          <a:srgbClr val="CC0000"/>
        </a:accent2>
        <a:accent3>
          <a:srgbClr val="FFAAAD"/>
        </a:accent3>
        <a:accent4>
          <a:srgbClr val="DADADA"/>
        </a:accent4>
        <a:accent5>
          <a:srgbClr val="ADAACA"/>
        </a:accent5>
        <a:accent6>
          <a:srgbClr val="B90000"/>
        </a:accent6>
        <a:hlink>
          <a:srgbClr val="0099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668</TotalTime>
  <Words>754</Words>
  <Application>Microsoft Office PowerPoint</Application>
  <PresentationFormat>Экран (4:3)</PresentationFormat>
  <Paragraphs>176</Paragraphs>
  <Slides>23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Мозговой штурм</vt:lpstr>
      <vt:lpstr>  Мастерская ЧЕРЕПАШКИ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Личная карточка</vt:lpstr>
      <vt:lpstr>Слайд 12</vt:lpstr>
      <vt:lpstr>Пример оформленной программы</vt:lpstr>
      <vt:lpstr>Результат выполнения программы</vt:lpstr>
      <vt:lpstr>Слайд 15</vt:lpstr>
      <vt:lpstr>Слайд 16</vt:lpstr>
      <vt:lpstr>Копирование форм</vt:lpstr>
      <vt:lpstr>Команда</vt:lpstr>
      <vt:lpstr>Команда, меняющая две формы</vt:lpstr>
      <vt:lpstr>Слайд 20</vt:lpstr>
      <vt:lpstr>Слайд 21</vt:lpstr>
      <vt:lpstr>Слайд 22</vt:lpstr>
      <vt:lpstr>Слайд 23</vt:lpstr>
    </vt:vector>
  </TitlesOfParts>
  <Company>школа 40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Программирование в среде ЛогоМиры</dc:title>
  <dc:creator>Учитель</dc:creator>
  <cp:lastModifiedBy>home</cp:lastModifiedBy>
  <cp:revision>43</cp:revision>
  <cp:lastPrinted>1601-01-01T00:00:00Z</cp:lastPrinted>
  <dcterms:created xsi:type="dcterms:W3CDTF">2006-08-22T06:52:42Z</dcterms:created>
  <dcterms:modified xsi:type="dcterms:W3CDTF">2011-09-09T18:55:07Z</dcterms:modified>
</cp:coreProperties>
</file>