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9" r:id="rId2"/>
    <p:sldId id="301" r:id="rId3"/>
    <p:sldId id="302" r:id="rId4"/>
    <p:sldId id="303" r:id="rId5"/>
    <p:sldId id="334" r:id="rId6"/>
    <p:sldId id="304" r:id="rId7"/>
    <p:sldId id="305" r:id="rId8"/>
    <p:sldId id="310" r:id="rId9"/>
    <p:sldId id="306" r:id="rId10"/>
    <p:sldId id="307" r:id="rId11"/>
    <p:sldId id="328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66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00"/>
    <a:srgbClr val="00CC00"/>
    <a:srgbClr val="CCCC00"/>
    <a:srgbClr val="00CC66"/>
    <a:srgbClr val="FF0066"/>
    <a:srgbClr val="0066CC"/>
    <a:srgbClr val="FFCC00"/>
    <a:srgbClr val="000080"/>
    <a:srgbClr val="00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030" autoAdjust="0"/>
    <p:restoredTop sz="94660"/>
  </p:normalViewPr>
  <p:slideViewPr>
    <p:cSldViewPr>
      <p:cViewPr varScale="1">
        <p:scale>
          <a:sx n="55" d="100"/>
          <a:sy n="55" d="100"/>
        </p:scale>
        <p:origin x="-950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71F277-AA48-43FC-B5BE-C062F8F62D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6565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0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smtClean="0"/>
            </a:lvl1pPr>
          </a:lstStyle>
          <a:p>
            <a:pPr>
              <a:defRPr/>
            </a:pPr>
            <a:fld id="{7BA83E20-FC3F-4AA7-B42C-E95F162D5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3056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214737-8B7D-463A-ADF5-1AC1E495E6BE}" type="slidenum">
              <a:rPr lang="ru-RU"/>
              <a:pPr/>
              <a:t>1</a:t>
            </a:fld>
            <a:endParaRPr lang="ru-RU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365625" y="1951038"/>
            <a:ext cx="4770438" cy="5062537"/>
            <a:chOff x="2750" y="1229"/>
            <a:chExt cx="3005" cy="3189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 rot="13500000" flipH="1">
              <a:off x="4453" y="3780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16200000">
              <a:off x="4711" y="3319"/>
              <a:ext cx="858" cy="852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4947" y="2612"/>
              <a:ext cx="808" cy="808"/>
            </a:xfrm>
            <a:prstGeom prst="diamond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 rot="13500000">
              <a:off x="2750" y="3164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 rot="8100000" flipH="1">
              <a:off x="3721" y="2495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" name="Group 14"/>
            <p:cNvGrpSpPr>
              <a:grpSpLocks/>
            </p:cNvGrpSpPr>
            <p:nvPr/>
          </p:nvGrpSpPr>
          <p:grpSpPr bwMode="auto">
            <a:xfrm>
              <a:off x="4384" y="2184"/>
              <a:ext cx="402" cy="1198"/>
              <a:chOff x="4384" y="2184"/>
              <a:chExt cx="402" cy="1198"/>
            </a:xfrm>
          </p:grpSpPr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4784" y="2194"/>
                <a:ext cx="0" cy="784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>
                <a:off x="4388" y="2582"/>
                <a:ext cx="0" cy="80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 flipV="1">
                <a:off x="4388" y="2980"/>
                <a:ext cx="398" cy="398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 flipV="1">
                <a:off x="4384" y="2184"/>
                <a:ext cx="402" cy="402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1" name="AutoShape 15"/>
            <p:cNvSpPr>
              <a:spLocks noChangeArrowheads="1"/>
            </p:cNvSpPr>
            <p:nvPr/>
          </p:nvSpPr>
          <p:spPr bwMode="auto">
            <a:xfrm rot="18900000">
              <a:off x="4388" y="1229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6" name="Group 26"/>
          <p:cNvGrpSpPr>
            <a:grpSpLocks/>
          </p:cNvGrpSpPr>
          <p:nvPr/>
        </p:nvGrpSpPr>
        <p:grpSpPr bwMode="auto">
          <a:xfrm>
            <a:off x="3344863" y="2457450"/>
            <a:ext cx="5449887" cy="4497388"/>
            <a:chOff x="2107" y="1548"/>
            <a:chExt cx="3433" cy="2833"/>
          </a:xfrm>
        </p:grpSpPr>
        <p:sp>
          <p:nvSpPr>
            <p:cNvPr id="17" name="AutoShape 19"/>
            <p:cNvSpPr>
              <a:spLocks noChangeArrowheads="1"/>
            </p:cNvSpPr>
            <p:nvPr/>
          </p:nvSpPr>
          <p:spPr bwMode="auto">
            <a:xfrm>
              <a:off x="4732" y="2114"/>
              <a:ext cx="808" cy="808"/>
            </a:xfrm>
            <a:prstGeom prst="diamond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4061" y="1935"/>
              <a:ext cx="403" cy="1192"/>
            </a:xfrm>
            <a:custGeom>
              <a:avLst/>
              <a:gdLst/>
              <a:ahLst/>
              <a:cxnLst>
                <a:cxn ang="0">
                  <a:pos x="399" y="0"/>
                </a:cxn>
                <a:cxn ang="0">
                  <a:pos x="0" y="399"/>
                </a:cxn>
                <a:cxn ang="0">
                  <a:pos x="0" y="1191"/>
                </a:cxn>
                <a:cxn ang="0">
                  <a:pos x="402" y="789"/>
                </a:cxn>
                <a:cxn ang="0">
                  <a:pos x="399" y="0"/>
                </a:cxn>
              </a:cxnLst>
              <a:rect l="0" t="0" r="r" b="b"/>
              <a:pathLst>
                <a:path w="403" h="1192">
                  <a:moveTo>
                    <a:pt x="399" y="0"/>
                  </a:moveTo>
                  <a:lnTo>
                    <a:pt x="0" y="399"/>
                  </a:lnTo>
                  <a:lnTo>
                    <a:pt x="0" y="1191"/>
                  </a:lnTo>
                  <a:lnTo>
                    <a:pt x="402" y="789"/>
                  </a:lnTo>
                  <a:lnTo>
                    <a:pt x="399" y="0"/>
                  </a:lnTo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AutoShape 21"/>
            <p:cNvSpPr>
              <a:spLocks noChangeArrowheads="1"/>
            </p:cNvSpPr>
            <p:nvPr/>
          </p:nvSpPr>
          <p:spPr bwMode="auto">
            <a:xfrm rot="18900000">
              <a:off x="2527" y="2630"/>
              <a:ext cx="1254" cy="1254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AutoShape 22"/>
            <p:cNvSpPr>
              <a:spLocks noChangeArrowheads="1"/>
            </p:cNvSpPr>
            <p:nvPr/>
          </p:nvSpPr>
          <p:spPr bwMode="auto">
            <a:xfrm rot="13500000" flipH="1">
              <a:off x="3812" y="3813"/>
              <a:ext cx="568" cy="56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AutoShape 23"/>
            <p:cNvSpPr>
              <a:spLocks noChangeArrowheads="1"/>
            </p:cNvSpPr>
            <p:nvPr/>
          </p:nvSpPr>
          <p:spPr bwMode="auto">
            <a:xfrm rot="16200000">
              <a:off x="4423" y="2927"/>
              <a:ext cx="858" cy="852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AutoShape 24"/>
            <p:cNvSpPr>
              <a:spLocks noChangeArrowheads="1"/>
            </p:cNvSpPr>
            <p:nvPr/>
          </p:nvSpPr>
          <p:spPr bwMode="auto">
            <a:xfrm rot="10800000">
              <a:off x="2107" y="1548"/>
              <a:ext cx="1254" cy="1254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AutoShape 25"/>
            <p:cNvSpPr>
              <a:spLocks noChangeArrowheads="1"/>
            </p:cNvSpPr>
            <p:nvPr/>
          </p:nvSpPr>
          <p:spPr bwMode="auto">
            <a:xfrm rot="8100000" flipH="1">
              <a:off x="3410" y="2702"/>
              <a:ext cx="568" cy="56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6588125" y="5181600"/>
            <a:ext cx="2555875" cy="381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28600"/>
            <a:ext cx="7772400" cy="2438400"/>
          </a:xfrm>
        </p:spPr>
        <p:txBody>
          <a:bodyPr anchor="b"/>
          <a:lstStyle>
            <a:lvl1pPr>
              <a:lnSpc>
                <a:spcPct val="100000"/>
              </a:lnSpc>
              <a:defRPr sz="6600">
                <a:solidFill>
                  <a:schemeClr val="tx2"/>
                </a:solidFill>
              </a:defRPr>
            </a:lvl1pPr>
          </a:lstStyle>
          <a:p>
            <a:r>
              <a:rPr lang="ru-RU"/>
              <a:t>Заголовок </a:t>
            </a:r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876800" y="4733925"/>
            <a:ext cx="4259263" cy="377825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91440" tIns="0" rIns="91440" bIns="0" anchor="b">
            <a:spAutoFit/>
          </a:bodyPr>
          <a:lstStyle>
            <a:lvl1pPr marL="0" indent="0">
              <a:spcBef>
                <a:spcPct val="0"/>
              </a:spcBef>
              <a:buClrTx/>
              <a:buSzTx/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/>
              <a:t>Подзаголовок</a:t>
            </a:r>
          </a:p>
        </p:txBody>
      </p:sp>
      <p:sp>
        <p:nvSpPr>
          <p:cNvPr id="25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4052F8-A2D9-4994-957F-0FA14056B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CF841-CBE5-4900-868D-20BC066E8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EA21F-E00C-4A64-ACF3-19E6BE82DB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4688" y="1795463"/>
            <a:ext cx="383698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795463"/>
            <a:ext cx="383698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8A9C1-F1C8-48FD-999D-69ED67DBE3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CF09-74A1-44B9-B810-0B6BF59E5F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18BA8-3A73-4D45-9A57-D7DA1FEF2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F5D38-1C20-4009-926F-1A39C4B957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28365-8449-41CF-9332-75D6EDCA1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76662-8832-41C1-99E4-7AF72BC4B6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FDC7E-8733-4AB8-8805-292865C7AC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5263" y="315913"/>
            <a:ext cx="1955800" cy="5594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4688" y="315913"/>
            <a:ext cx="5718175" cy="5594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04975-31DE-46AF-8887-F7B4CA455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74688" y="315913"/>
            <a:ext cx="7826375" cy="5594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0E26E-241C-465D-8F83-96ABF4B1D5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 rot="6480000" flipH="1">
            <a:off x="730250" y="1489075"/>
            <a:ext cx="901700" cy="901700"/>
          </a:xfrm>
          <a:prstGeom prst="rtTriangle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06500" y="315913"/>
            <a:ext cx="70866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4688" y="1795463"/>
            <a:ext cx="78263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145213"/>
            <a:ext cx="1371600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76400" y="6400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71600" y="6477000"/>
            <a:ext cx="3048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kumimoji="0" sz="1400" smtClean="0"/>
            </a:lvl1pPr>
          </a:lstStyle>
          <a:p>
            <a:pPr>
              <a:defRPr/>
            </a:pPr>
            <a:fld id="{1E6EFFFB-4109-48D9-8D36-6B61C11922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56" name="Group 19"/>
          <p:cNvGrpSpPr>
            <a:grpSpLocks/>
          </p:cNvGrpSpPr>
          <p:nvPr/>
        </p:nvGrpSpPr>
        <p:grpSpPr bwMode="auto">
          <a:xfrm>
            <a:off x="4365625" y="1951038"/>
            <a:ext cx="4770438" cy="5062537"/>
            <a:chOff x="2750" y="1229"/>
            <a:chExt cx="3005" cy="3189"/>
          </a:xfrm>
        </p:grpSpPr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 rot="13500000" flipH="1">
              <a:off x="4453" y="3780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AutoShape 9"/>
            <p:cNvSpPr>
              <a:spLocks noChangeArrowheads="1"/>
            </p:cNvSpPr>
            <p:nvPr/>
          </p:nvSpPr>
          <p:spPr bwMode="auto">
            <a:xfrm rot="16200000">
              <a:off x="4711" y="3319"/>
              <a:ext cx="858" cy="852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AutoShape 10"/>
            <p:cNvSpPr>
              <a:spLocks noChangeArrowheads="1"/>
            </p:cNvSpPr>
            <p:nvPr/>
          </p:nvSpPr>
          <p:spPr bwMode="auto">
            <a:xfrm>
              <a:off x="4947" y="2612"/>
              <a:ext cx="808" cy="808"/>
            </a:xfrm>
            <a:prstGeom prst="diamond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5" name="AutoShape 11"/>
            <p:cNvSpPr>
              <a:spLocks noChangeArrowheads="1"/>
            </p:cNvSpPr>
            <p:nvPr/>
          </p:nvSpPr>
          <p:spPr bwMode="auto">
            <a:xfrm rot="13500000">
              <a:off x="2750" y="3164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 rot="8100000" flipH="1">
              <a:off x="3721" y="2495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62" name="Group 17"/>
            <p:cNvGrpSpPr>
              <a:grpSpLocks/>
            </p:cNvGrpSpPr>
            <p:nvPr/>
          </p:nvGrpSpPr>
          <p:grpSpPr bwMode="auto">
            <a:xfrm>
              <a:off x="4384" y="2184"/>
              <a:ext cx="402" cy="1198"/>
              <a:chOff x="4384" y="2184"/>
              <a:chExt cx="402" cy="1198"/>
            </a:xfrm>
          </p:grpSpPr>
          <p:sp>
            <p:nvSpPr>
              <p:cNvPr id="1037" name="Line 13"/>
              <p:cNvSpPr>
                <a:spLocks noChangeShapeType="1"/>
              </p:cNvSpPr>
              <p:nvPr/>
            </p:nvSpPr>
            <p:spPr bwMode="auto">
              <a:xfrm>
                <a:off x="4784" y="2194"/>
                <a:ext cx="0" cy="784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8" name="Line 14"/>
              <p:cNvSpPr>
                <a:spLocks noChangeShapeType="1"/>
              </p:cNvSpPr>
              <p:nvPr/>
            </p:nvSpPr>
            <p:spPr bwMode="auto">
              <a:xfrm>
                <a:off x="4388" y="2582"/>
                <a:ext cx="0" cy="80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9" name="Line 15"/>
              <p:cNvSpPr>
                <a:spLocks noChangeShapeType="1"/>
              </p:cNvSpPr>
              <p:nvPr/>
            </p:nvSpPr>
            <p:spPr bwMode="auto">
              <a:xfrm flipV="1">
                <a:off x="4388" y="2980"/>
                <a:ext cx="398" cy="398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0" name="Line 16"/>
              <p:cNvSpPr>
                <a:spLocks noChangeShapeType="1"/>
              </p:cNvSpPr>
              <p:nvPr/>
            </p:nvSpPr>
            <p:spPr bwMode="auto">
              <a:xfrm flipV="1">
                <a:off x="4384" y="2184"/>
                <a:ext cx="402" cy="402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42" name="AutoShape 18"/>
            <p:cNvSpPr>
              <a:spLocks noChangeArrowheads="1"/>
            </p:cNvSpPr>
            <p:nvPr/>
          </p:nvSpPr>
          <p:spPr bwMode="auto">
            <a:xfrm rot="18900000">
              <a:off x="4388" y="1229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sz="2400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9"/>
          <p:cNvSpPr>
            <a:spLocks noGrp="1" noChangeArrowheads="1"/>
          </p:cNvSpPr>
          <p:nvPr>
            <p:ph type="ctrTitle" sz="quarter"/>
          </p:nvPr>
        </p:nvSpPr>
        <p:spPr>
          <a:xfrm>
            <a:off x="539750" y="0"/>
            <a:ext cx="7772400" cy="1371600"/>
          </a:xfrm>
        </p:spPr>
        <p:txBody>
          <a:bodyPr/>
          <a:lstStyle/>
          <a:p>
            <a:pPr eaLnBrk="1" hangingPunct="1"/>
            <a:r>
              <a:rPr lang="ru-RU" sz="3200" dirty="0" smtClean="0">
                <a:solidFill>
                  <a:schemeClr val="bg2"/>
                </a:solidFill>
              </a:rPr>
              <a:t/>
            </a:r>
            <a:br>
              <a:rPr lang="ru-RU" sz="3200" dirty="0" smtClean="0">
                <a:solidFill>
                  <a:schemeClr val="bg2"/>
                </a:solidFill>
              </a:rPr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Мастерская ЧЕРЕПАШКИ</a:t>
            </a:r>
            <a:endParaRPr lang="ru-RU" dirty="0" smtClean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643050"/>
            <a:ext cx="5497154" cy="40719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428596" y="1071546"/>
            <a:ext cx="84248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Датчик в Лого</a:t>
            </a:r>
            <a:r>
              <a:rPr lang="ru-RU" sz="2400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400" dirty="0"/>
              <a:t>– это объект для измерения состояния экранных объектов.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428596" y="2071678"/>
            <a:ext cx="84248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Самые используемые в </a:t>
            </a:r>
            <a:r>
              <a:rPr lang="ru-RU" sz="2400" dirty="0" err="1"/>
              <a:t>ЛогоМирах</a:t>
            </a:r>
            <a:r>
              <a:rPr lang="ru-RU" sz="2400" dirty="0"/>
              <a:t> датчики, определяют состояние черепашки:</a:t>
            </a: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3786182" y="2428868"/>
            <a:ext cx="2879725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sz="2400" dirty="0"/>
              <a:t>цвет;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sz="2400" dirty="0"/>
              <a:t>курс;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sz="2400" dirty="0"/>
              <a:t>размер;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ru-RU" sz="2400" dirty="0"/>
              <a:t>форма.</a:t>
            </a: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214282" y="4214818"/>
            <a:ext cx="8640762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 smtClean="0">
                <a:solidFill>
                  <a:srgbClr val="006600"/>
                </a:solidFill>
              </a:rPr>
              <a:t>Задание </a:t>
            </a:r>
            <a:endParaRPr lang="ru-RU" sz="2000" b="1" dirty="0">
              <a:solidFill>
                <a:srgbClr val="0066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dirty="0"/>
              <a:t>1. На чистом листе в Поле команд наберите команда:</a:t>
            </a:r>
          </a:p>
          <a:p>
            <a:pPr>
              <a:spcBef>
                <a:spcPct val="50000"/>
              </a:spcBef>
            </a:pP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               </a:t>
            </a:r>
            <a:r>
              <a:rPr lang="ru-RU" sz="2000" b="1" dirty="0">
                <a:solidFill>
                  <a:schemeClr val="accent5">
                    <a:lumMod val="25000"/>
                  </a:schemeClr>
                </a:solidFill>
              </a:rPr>
              <a:t>покажи цвет покажи размер покажи форму покажи курс.</a:t>
            </a:r>
            <a:r>
              <a:rPr lang="ru-RU" sz="2000" dirty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sz="2000" dirty="0"/>
              <a:t>2. Создайте новую черепашку, измените в ручную ее параметры и ввести эти же команды.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00232" y="285728"/>
            <a:ext cx="4857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6600"/>
                </a:solidFill>
              </a:rPr>
              <a:t>Датчик в Лого</a:t>
            </a:r>
            <a:r>
              <a:rPr lang="ru-RU" sz="3200" dirty="0">
                <a:solidFill>
                  <a:srgbClr val="0066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395288" y="260350"/>
            <a:ext cx="8497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6600"/>
                </a:solidFill>
              </a:rPr>
              <a:t>Назначение датчиков черепашки</a:t>
            </a:r>
          </a:p>
        </p:txBody>
      </p:sp>
      <p:graphicFrame>
        <p:nvGraphicFramePr>
          <p:cNvPr id="25642" name="Group 42"/>
          <p:cNvGraphicFramePr>
            <a:graphicFrameLocks noGrp="1"/>
          </p:cNvGraphicFramePr>
          <p:nvPr/>
        </p:nvGraphicFramePr>
        <p:xfrm>
          <a:off x="179388" y="1484313"/>
          <a:ext cx="8640762" cy="3613152"/>
        </p:xfrm>
        <a:graphic>
          <a:graphicData uri="http://schemas.openxmlformats.org/drawingml/2006/table">
            <a:tbl>
              <a:tblPr/>
              <a:tblGrid>
                <a:gridCol w="1512887"/>
                <a:gridCol w="3384550"/>
                <a:gridCol w="3743325"/>
              </a:tblGrid>
              <a:tr h="674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что определяет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единицы измерения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курс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направление, куда «смотрит» черепашка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угол (в градусах), относительно направления на север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каком черепашка «костюме»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номер формы в Поле форм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размер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какого размера черепашка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число – сторона квадратной рамки (в пикселях), в которую помещается черепашка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 пера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номер цвета в палитре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7137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В Лого с помощью датчика можно следить за параметром объекта, и изменять его с помощью соответствующих команд.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23850" y="1989138"/>
            <a:ext cx="842486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Схема совместного использования датчика и команды:</a:t>
            </a:r>
          </a:p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5">
                    <a:lumMod val="25000"/>
                  </a:schemeClr>
                </a:solidFill>
              </a:rPr>
              <a:t>&lt;</a:t>
            </a:r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команда</a:t>
            </a:r>
            <a:r>
              <a:rPr lang="en-US" sz="2400" b="1" dirty="0">
                <a:solidFill>
                  <a:schemeClr val="accent5">
                    <a:lumMod val="25000"/>
                  </a:schemeClr>
                </a:solidFill>
              </a:rPr>
              <a:t>&gt; &lt;</a:t>
            </a:r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соответствующий датчик</a:t>
            </a:r>
            <a:r>
              <a:rPr lang="en-US" sz="2400" b="1" dirty="0">
                <a:solidFill>
                  <a:schemeClr val="accent5">
                    <a:lumMod val="25000"/>
                  </a:schemeClr>
                </a:solidFill>
              </a:rPr>
              <a:t>&gt;+&lt;</a:t>
            </a:r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шаг</a:t>
            </a:r>
            <a:r>
              <a:rPr lang="en-US" sz="2400" b="1" dirty="0">
                <a:solidFill>
                  <a:schemeClr val="accent5">
                    <a:lumMod val="25000"/>
                  </a:schemeClr>
                </a:solidFill>
              </a:rPr>
              <a:t>&gt;</a:t>
            </a:r>
            <a:endParaRPr lang="ru-RU" sz="24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14282" y="3214686"/>
            <a:ext cx="864076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006600"/>
                </a:solidFill>
              </a:rPr>
              <a:t>Задание. </a:t>
            </a:r>
            <a:endParaRPr lang="ru-RU" b="1" dirty="0">
              <a:solidFill>
                <a:srgbClr val="006600"/>
              </a:solidFill>
            </a:endParaRPr>
          </a:p>
          <a:p>
            <a:pPr>
              <a:spcBef>
                <a:spcPct val="50000"/>
              </a:spcBef>
            </a:pPr>
            <a:r>
              <a:rPr lang="ru-RU" dirty="0"/>
              <a:t>1. На чистом листе в Личной карточке черепашки наберите команду:</a:t>
            </a:r>
          </a:p>
          <a:p>
            <a:pPr>
              <a:spcBef>
                <a:spcPct val="50000"/>
              </a:spcBef>
            </a:pPr>
            <a:r>
              <a:rPr lang="ru-RU" dirty="0"/>
              <a:t>                </a:t>
            </a:r>
            <a:r>
              <a:rPr lang="ru-RU" b="1" dirty="0">
                <a:solidFill>
                  <a:schemeClr val="accent5">
                    <a:lumMod val="25000"/>
                  </a:schemeClr>
                </a:solidFill>
              </a:rPr>
              <a:t>повтори 20 </a:t>
            </a:r>
            <a:r>
              <a:rPr lang="en-US" b="1" dirty="0">
                <a:solidFill>
                  <a:schemeClr val="accent5">
                    <a:lumMod val="25000"/>
                  </a:schemeClr>
                </a:solidFill>
              </a:rPr>
              <a:t>[</a:t>
            </a:r>
            <a:r>
              <a:rPr lang="ru-RU" b="1" dirty="0" err="1">
                <a:solidFill>
                  <a:schemeClr val="accent5">
                    <a:lumMod val="25000"/>
                  </a:schemeClr>
                </a:solidFill>
              </a:rPr>
              <a:t>нов_форма</a:t>
            </a:r>
            <a:r>
              <a:rPr lang="ru-RU" b="1" dirty="0">
                <a:solidFill>
                  <a:schemeClr val="accent5">
                    <a:lumMod val="25000"/>
                  </a:schemeClr>
                </a:solidFill>
              </a:rPr>
              <a:t> форма + 1</a:t>
            </a:r>
            <a:r>
              <a:rPr lang="en-US" b="1" dirty="0">
                <a:solidFill>
                  <a:schemeClr val="accent5">
                    <a:lumMod val="25000"/>
                  </a:schemeClr>
                </a:solidFill>
              </a:rPr>
              <a:t>]</a:t>
            </a:r>
            <a:r>
              <a:rPr lang="ru-RU" b="1" dirty="0">
                <a:solidFill>
                  <a:schemeClr val="accent5">
                    <a:lumMod val="25000"/>
                  </a:schemeClr>
                </a:solidFill>
              </a:rPr>
              <a:t>.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dirty="0"/>
              <a:t>2. Дорисуйте сюжет назвав ее волшебной картиной добавив в начало инструкции команду </a:t>
            </a:r>
            <a:r>
              <a:rPr lang="ru-RU" b="1" dirty="0" err="1">
                <a:solidFill>
                  <a:schemeClr val="accent5">
                    <a:lumMod val="25000"/>
                  </a:schemeClr>
                </a:solidFill>
              </a:rPr>
              <a:t>нов_форма</a:t>
            </a:r>
            <a:r>
              <a:rPr lang="ru-RU" b="1" dirty="0">
                <a:solidFill>
                  <a:schemeClr val="accent5">
                    <a:lumMod val="25000"/>
                  </a:schemeClr>
                </a:solidFill>
              </a:rPr>
              <a:t> 0</a:t>
            </a:r>
            <a:r>
              <a:rPr lang="ru-RU" dirty="0">
                <a:solidFill>
                  <a:schemeClr val="accent5">
                    <a:lumMod val="25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549275"/>
            <a:ext cx="8642350" cy="6048375"/>
          </a:xfrm>
        </p:spPr>
        <p:txBody>
          <a:bodyPr/>
          <a:lstStyle/>
          <a:p>
            <a:pPr marL="365125" indent="-365125" eaLnBrk="1" hangingPunct="1">
              <a:lnSpc>
                <a:spcPct val="90000"/>
              </a:lnSpc>
              <a:buFontTx/>
              <a:buNone/>
            </a:pPr>
            <a:r>
              <a:rPr lang="ru-RU" sz="3600" u="sng" dirty="0" smtClean="0">
                <a:solidFill>
                  <a:srgbClr val="006600"/>
                </a:solidFill>
              </a:rPr>
              <a:t>1 сюжет</a:t>
            </a:r>
            <a:r>
              <a:rPr lang="ru-RU" sz="3600" dirty="0" smtClean="0">
                <a:solidFill>
                  <a:srgbClr val="006600"/>
                </a:solidFill>
              </a:rPr>
              <a:t>. Волшебный портрет</a:t>
            </a:r>
          </a:p>
          <a:p>
            <a:pPr marL="365125" indent="-365125" eaLnBrk="1" hangingPunct="1">
              <a:lnSpc>
                <a:spcPct val="90000"/>
              </a:lnSpc>
              <a:buFontTx/>
              <a:buNone/>
            </a:pPr>
            <a:endParaRPr lang="ru-RU" sz="3600" dirty="0" smtClean="0"/>
          </a:p>
          <a:p>
            <a:pPr marL="365125" indent="-365125" eaLnBrk="1" hangingPunct="1">
              <a:lnSpc>
                <a:spcPct val="90000"/>
              </a:lnSpc>
              <a:buFontTx/>
              <a:buAutoNum type="arabicPeriod"/>
            </a:pPr>
            <a:r>
              <a:rPr lang="ru-RU" sz="3600" dirty="0" smtClean="0">
                <a:latin typeface="Arno Pro" pitchFamily="18" charset="0"/>
              </a:rPr>
              <a:t>Увеличьте черепашку</a:t>
            </a:r>
          </a:p>
          <a:p>
            <a:pPr marL="365125" indent="-365125" eaLnBrk="1" hangingPunct="1">
              <a:lnSpc>
                <a:spcPct val="90000"/>
              </a:lnSpc>
              <a:buFontTx/>
              <a:buAutoNum type="arabicPeriod"/>
            </a:pPr>
            <a:r>
              <a:rPr lang="ru-RU" sz="3600" dirty="0" smtClean="0">
                <a:latin typeface="Arno Pro" pitchFamily="18" charset="0"/>
              </a:rPr>
              <a:t>Нарисуйте рамку для волшебного портрета.</a:t>
            </a:r>
          </a:p>
          <a:p>
            <a:pPr marL="365125" indent="-365125" eaLnBrk="1" hangingPunct="1">
              <a:lnSpc>
                <a:spcPct val="90000"/>
              </a:lnSpc>
              <a:buFontTx/>
              <a:buAutoNum type="arabicPeriod"/>
            </a:pPr>
            <a:r>
              <a:rPr lang="ru-RU" sz="3600" dirty="0" smtClean="0">
                <a:latin typeface="Arno Pro" pitchFamily="18" charset="0"/>
              </a:rPr>
              <a:t>Запустите из Листа программ цикл:</a:t>
            </a:r>
          </a:p>
          <a:p>
            <a:pPr marL="365125" indent="-365125" eaLnBrk="1" hangingPunct="1"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ru-RU" sz="2800" dirty="0" smtClean="0"/>
              <a:t>это портрет</a:t>
            </a:r>
          </a:p>
          <a:p>
            <a:pPr marL="365125" indent="-365125" eaLnBrk="1" hangingPunct="1">
              <a:lnSpc>
                <a:spcPct val="90000"/>
              </a:lnSpc>
              <a:buFontTx/>
              <a:buNone/>
            </a:pPr>
            <a:r>
              <a:rPr lang="ru-RU" sz="2800" dirty="0" err="1" smtClean="0"/>
              <a:t>нов_форма</a:t>
            </a:r>
            <a:r>
              <a:rPr lang="ru-RU" sz="2800" dirty="0" smtClean="0"/>
              <a:t> 1 </a:t>
            </a:r>
          </a:p>
          <a:p>
            <a:pPr marL="365125" indent="-365125" eaLnBrk="1" hangingPunct="1">
              <a:lnSpc>
                <a:spcPct val="90000"/>
              </a:lnSpc>
              <a:buFontTx/>
              <a:buNone/>
            </a:pPr>
            <a:r>
              <a:rPr lang="ru-RU" sz="2800" dirty="0" smtClean="0"/>
              <a:t>повтори 11 </a:t>
            </a:r>
            <a:r>
              <a:rPr lang="en-US" sz="2800" dirty="0" smtClean="0"/>
              <a:t>[</a:t>
            </a:r>
            <a:r>
              <a:rPr lang="ru-RU" sz="2800" dirty="0" err="1" smtClean="0"/>
              <a:t>нов_форма</a:t>
            </a:r>
            <a:r>
              <a:rPr lang="ru-RU" sz="2800" dirty="0" smtClean="0"/>
              <a:t> форма + 1 жди 5</a:t>
            </a:r>
            <a:r>
              <a:rPr lang="en-US" sz="2800" dirty="0" smtClean="0"/>
              <a:t>]</a:t>
            </a:r>
            <a:endParaRPr lang="ru-RU" sz="2800" dirty="0" smtClean="0"/>
          </a:p>
          <a:p>
            <a:pPr marL="365125" indent="-365125" eaLnBrk="1" hangingPunct="1">
              <a:lnSpc>
                <a:spcPct val="90000"/>
              </a:lnSpc>
              <a:buFontTx/>
              <a:buNone/>
            </a:pPr>
            <a:r>
              <a:rPr lang="ru-RU" sz="2800" dirty="0" smtClean="0"/>
              <a:t>конец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14282" y="714356"/>
            <a:ext cx="892971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6600"/>
                </a:solidFill>
              </a:rPr>
              <a:t>Задание </a:t>
            </a:r>
            <a:r>
              <a:rPr lang="ru-RU" sz="3200" b="1" dirty="0" smtClean="0">
                <a:solidFill>
                  <a:srgbClr val="006600"/>
                </a:solidFill>
              </a:rPr>
              <a:t> </a:t>
            </a:r>
            <a:endParaRPr lang="ru-RU" sz="3200" b="1" dirty="0">
              <a:solidFill>
                <a:srgbClr val="006600"/>
              </a:solidFill>
            </a:endParaRPr>
          </a:p>
          <a:p>
            <a:r>
              <a:rPr lang="ru-RU" sz="3200" dirty="0"/>
              <a:t>1. На листе программ набрать текст программы:</a:t>
            </a:r>
          </a:p>
          <a:p>
            <a:r>
              <a:rPr lang="ru-RU" sz="3200" dirty="0"/>
              <a:t> </a:t>
            </a:r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ЭТО Кольца</a:t>
            </a:r>
          </a:p>
          <a:p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5">
                    <a:lumMod val="25000"/>
                  </a:schemeClr>
                </a:solidFill>
              </a:rPr>
              <a:t>сч</a:t>
            </a:r>
            <a:endParaRPr lang="ru-RU" sz="3200" b="1" dirty="0">
              <a:solidFill>
                <a:schemeClr val="accent5">
                  <a:lumMod val="25000"/>
                </a:schemeClr>
              </a:solidFill>
            </a:endParaRPr>
          </a:p>
          <a:p>
            <a:r>
              <a:rPr lang="ru-RU" sz="3200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повтори 10 </a:t>
            </a:r>
            <a:r>
              <a:rPr lang="en-US" sz="3200" b="1" dirty="0">
                <a:solidFill>
                  <a:schemeClr val="accent5">
                    <a:lumMod val="25000"/>
                  </a:schemeClr>
                </a:solidFill>
              </a:rPr>
              <a:t>[</a:t>
            </a:r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по повтори 360 </a:t>
            </a:r>
            <a:r>
              <a:rPr lang="en-US" sz="3200" b="1" dirty="0">
                <a:solidFill>
                  <a:schemeClr val="accent5">
                    <a:lumMod val="25000"/>
                  </a:schemeClr>
                </a:solidFill>
              </a:rPr>
              <a:t>[</a:t>
            </a:r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вперед 2 </a:t>
            </a:r>
            <a:r>
              <a:rPr lang="ru-RU" sz="3200" b="1" dirty="0" err="1">
                <a:solidFill>
                  <a:schemeClr val="accent5">
                    <a:lumMod val="25000"/>
                  </a:schemeClr>
                </a:solidFill>
              </a:rPr>
              <a:t>нов_курс</a:t>
            </a:r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 курс + 1</a:t>
            </a:r>
            <a:r>
              <a:rPr lang="en-US" sz="3200" b="1" dirty="0">
                <a:solidFill>
                  <a:schemeClr val="accent5">
                    <a:lumMod val="25000"/>
                  </a:schemeClr>
                </a:solidFill>
              </a:rPr>
              <a:t>]</a:t>
            </a:r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5">
                    <a:lumMod val="25000"/>
                  </a:schemeClr>
                </a:solidFill>
              </a:rPr>
              <a:t>пп</a:t>
            </a:r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5">
                    <a:lumMod val="25000"/>
                  </a:schemeClr>
                </a:solidFill>
              </a:rPr>
              <a:t>нов_курс</a:t>
            </a:r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 курс + 35 вперед 45</a:t>
            </a:r>
            <a:r>
              <a:rPr lang="en-US" sz="3200" b="1" dirty="0">
                <a:solidFill>
                  <a:schemeClr val="accent5">
                    <a:lumMod val="25000"/>
                  </a:schemeClr>
                </a:solidFill>
              </a:rPr>
              <a:t>]</a:t>
            </a:r>
            <a:endParaRPr lang="ru-RU" sz="3200" b="1" dirty="0">
              <a:solidFill>
                <a:schemeClr val="accent5">
                  <a:lumMod val="25000"/>
                </a:schemeClr>
              </a:solidFill>
            </a:endParaRPr>
          </a:p>
          <a:p>
            <a:r>
              <a:rPr lang="ru-RU" sz="3200" b="1" dirty="0" err="1">
                <a:solidFill>
                  <a:schemeClr val="accent5">
                    <a:lumMod val="25000"/>
                  </a:schemeClr>
                </a:solidFill>
              </a:rPr>
              <a:t>пч</a:t>
            </a:r>
            <a:endParaRPr lang="ru-RU" sz="3200" b="1" dirty="0">
              <a:solidFill>
                <a:schemeClr val="accent5">
                  <a:lumMod val="25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5">
                    <a:lumMod val="25000"/>
                  </a:schemeClr>
                </a:solidFill>
              </a:rPr>
              <a:t>КОНЕЦ</a:t>
            </a:r>
            <a:endParaRPr lang="ru-RU" sz="3200" b="1" dirty="0">
              <a:solidFill>
                <a:schemeClr val="accent5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95288" y="260350"/>
            <a:ext cx="84978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6600"/>
                </a:solidFill>
              </a:rPr>
              <a:t>Команды для изменения свойств черепашки</a:t>
            </a:r>
          </a:p>
        </p:txBody>
      </p:sp>
      <p:graphicFrame>
        <p:nvGraphicFramePr>
          <p:cNvPr id="19508" name="Group 52"/>
          <p:cNvGraphicFramePr>
            <a:graphicFrameLocks noGrp="1"/>
          </p:cNvGraphicFramePr>
          <p:nvPr/>
        </p:nvGraphicFramePr>
        <p:xfrm>
          <a:off x="179388" y="1468438"/>
          <a:ext cx="8640762" cy="4048128"/>
        </p:xfrm>
        <a:graphic>
          <a:graphicData uri="http://schemas.openxmlformats.org/drawingml/2006/table">
            <a:tbl>
              <a:tblPr/>
              <a:tblGrid>
                <a:gridCol w="2263775"/>
                <a:gridCol w="4433887"/>
                <a:gridCol w="1943100"/>
              </a:tblGrid>
              <a:tr h="674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Команда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Действие команды (какой параметр черепашки она меняет)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Соответствую-щий датчик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нов_форма число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меняет форму черепашки от 0 до 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нов_курс число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поворачивает черепашку по компасу в указанном направлении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курс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нов_цвет число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меняет цвет черепашки и ее пера в пределах от 0 до 139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нов_размер_пера число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меняет толщину пера в пределах от 1 до 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размер_пера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нов_размер число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меняет размер черепашки от 5 до 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размер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23850" y="260350"/>
            <a:ext cx="8640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006600"/>
                </a:solidFill>
              </a:rPr>
              <a:t>Границы изменения основных параметров черепашки</a:t>
            </a:r>
          </a:p>
        </p:txBody>
      </p:sp>
      <p:graphicFrame>
        <p:nvGraphicFramePr>
          <p:cNvPr id="15412" name="Group 52"/>
          <p:cNvGraphicFramePr>
            <a:graphicFrameLocks noGrp="1"/>
          </p:cNvGraphicFramePr>
          <p:nvPr/>
        </p:nvGraphicFramePr>
        <p:xfrm>
          <a:off x="250825" y="1684338"/>
          <a:ext cx="8785225" cy="4088640"/>
        </p:xfrm>
        <a:graphic>
          <a:graphicData uri="http://schemas.openxmlformats.org/drawingml/2006/table">
            <a:tbl>
              <a:tblPr/>
              <a:tblGrid>
                <a:gridCol w="1611313"/>
                <a:gridCol w="4078287"/>
                <a:gridCol w="3095625"/>
              </a:tblGrid>
              <a:tr h="674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Параметр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Действие команды (какой параметр черепашки она меняет)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Соответствую-щий датчик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 0 до 139, но при превышении граница отсчета начинается с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нов_цвет случайный 140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курс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 0 до 359, но при превышении граница отсчета начинается с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нов_курс случайный 360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 0до 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нов_форма случайный 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размер_пера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 0 до 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нов_размер_пера случайный 100 + 1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размер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 5 до 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нов_размер случайный 146 + 5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6"/>
          <p:cNvSpPr txBox="1">
            <a:spLocks noChangeArrowheads="1"/>
          </p:cNvSpPr>
          <p:nvPr/>
        </p:nvSpPr>
        <p:spPr bwMode="auto">
          <a:xfrm>
            <a:off x="357158" y="142852"/>
            <a:ext cx="8208963" cy="629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ru-RU" sz="2800" b="1" dirty="0">
                <a:solidFill>
                  <a:srgbClr val="006600"/>
                </a:solidFill>
              </a:rPr>
              <a:t>Задание </a:t>
            </a:r>
            <a:r>
              <a:rPr lang="ru-RU" sz="2800" b="1" dirty="0" smtClean="0">
                <a:solidFill>
                  <a:srgbClr val="006600"/>
                </a:solidFill>
              </a:rPr>
              <a:t> </a:t>
            </a:r>
            <a:endParaRPr lang="ru-RU" sz="2800" b="1" dirty="0">
              <a:solidFill>
                <a:srgbClr val="006600"/>
              </a:solidFill>
            </a:endParaRPr>
          </a:p>
          <a:p>
            <a:pPr>
              <a:spcBef>
                <a:spcPct val="30000"/>
              </a:spcBef>
              <a:buClr>
                <a:schemeClr val="tx1"/>
              </a:buClr>
              <a:buSzPts val="2000"/>
            </a:pPr>
            <a:r>
              <a:rPr lang="ru-RU" sz="2800" dirty="0"/>
              <a:t>1. Реализуйте проект «Радужный диск», в котором черепашка рисует множество лучей исходящих из одной точки.</a:t>
            </a:r>
          </a:p>
          <a:p>
            <a:pPr>
              <a:spcBef>
                <a:spcPct val="30000"/>
              </a:spcBef>
              <a:buClr>
                <a:schemeClr val="tx1"/>
              </a:buClr>
              <a:buSzPts val="2000"/>
            </a:pPr>
            <a:r>
              <a:rPr lang="ru-RU" sz="2800" dirty="0"/>
              <a:t>2. Оформите его в виде программы:</a:t>
            </a:r>
          </a:p>
          <a:p>
            <a:pPr>
              <a:spcBef>
                <a:spcPct val="30000"/>
              </a:spcBef>
            </a:pP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ЭТО </a:t>
            </a:r>
            <a:r>
              <a:rPr lang="ru-RU" sz="2800" b="1" dirty="0" err="1">
                <a:solidFill>
                  <a:schemeClr val="accent5">
                    <a:lumMod val="25000"/>
                  </a:schemeClr>
                </a:solidFill>
              </a:rPr>
              <a:t>Радужный_диск</a:t>
            </a:r>
            <a:endParaRPr lang="ru-RU" sz="2800" b="1" dirty="0">
              <a:solidFill>
                <a:schemeClr val="accent5">
                  <a:lumMod val="25000"/>
                </a:schemeClr>
              </a:solidFill>
            </a:endParaRPr>
          </a:p>
          <a:p>
            <a:pPr>
              <a:spcBef>
                <a:spcPct val="30000"/>
              </a:spcBef>
            </a:pPr>
            <a:r>
              <a:rPr lang="ru-RU" sz="2800" b="1" dirty="0" err="1">
                <a:solidFill>
                  <a:schemeClr val="accent5">
                    <a:lumMod val="25000"/>
                  </a:schemeClr>
                </a:solidFill>
              </a:rPr>
              <a:t>сч</a:t>
            </a:r>
            <a:endParaRPr lang="ru-RU" sz="2800" b="1" dirty="0">
              <a:solidFill>
                <a:schemeClr val="accent5">
                  <a:lumMod val="25000"/>
                </a:schemeClr>
              </a:solidFill>
            </a:endParaRPr>
          </a:p>
          <a:p>
            <a:pPr>
              <a:spcBef>
                <a:spcPct val="30000"/>
              </a:spcBef>
            </a:pP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по </a:t>
            </a:r>
          </a:p>
          <a:p>
            <a:pPr>
              <a:spcBef>
                <a:spcPct val="30000"/>
              </a:spcBef>
            </a:pPr>
            <a:r>
              <a:rPr lang="ru-RU" sz="2800" b="1" dirty="0" err="1">
                <a:solidFill>
                  <a:schemeClr val="accent5">
                    <a:lumMod val="25000"/>
                  </a:schemeClr>
                </a:solidFill>
              </a:rPr>
              <a:t>нов_размер_пера</a:t>
            </a: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 2 </a:t>
            </a:r>
          </a:p>
          <a:p>
            <a:pPr>
              <a:spcBef>
                <a:spcPct val="30000"/>
              </a:spcBef>
            </a:pP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повтори 360 [вперед 100 назад 100 </a:t>
            </a:r>
            <a:r>
              <a:rPr lang="ru-RU" sz="2800" b="1" dirty="0" err="1">
                <a:solidFill>
                  <a:schemeClr val="accent5">
                    <a:lumMod val="25000"/>
                  </a:schemeClr>
                </a:solidFill>
              </a:rPr>
              <a:t>нов_курс</a:t>
            </a: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 курс + 1 </a:t>
            </a:r>
            <a:r>
              <a:rPr lang="ru-RU" sz="2800" b="1" dirty="0" err="1">
                <a:solidFill>
                  <a:schemeClr val="accent5">
                    <a:lumMod val="25000"/>
                  </a:schemeClr>
                </a:solidFill>
              </a:rPr>
              <a:t>нов_цвет</a:t>
            </a: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 цвет + 1 жди 2]</a:t>
            </a:r>
          </a:p>
          <a:p>
            <a:pPr>
              <a:spcBef>
                <a:spcPct val="30000"/>
              </a:spcBef>
            </a:pP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>КОНЕЦ</a:t>
            </a:r>
            <a:endParaRPr lang="ru-RU" sz="2800" b="1" dirty="0">
              <a:solidFill>
                <a:schemeClr val="accent5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14282" y="357166"/>
            <a:ext cx="8640763" cy="545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ru-RU" sz="3200" b="1" dirty="0">
                <a:solidFill>
                  <a:srgbClr val="006600"/>
                </a:solidFill>
              </a:rPr>
              <a:t>Задание </a:t>
            </a:r>
            <a:r>
              <a:rPr lang="ru-RU" sz="3200" b="1" dirty="0" smtClean="0">
                <a:solidFill>
                  <a:srgbClr val="FF6600"/>
                </a:solidFill>
              </a:rPr>
              <a:t> </a:t>
            </a:r>
            <a:endParaRPr lang="ru-RU" sz="3200" b="1" dirty="0">
              <a:solidFill>
                <a:srgbClr val="FF6600"/>
              </a:solidFill>
            </a:endParaRPr>
          </a:p>
          <a:p>
            <a:pPr>
              <a:spcBef>
                <a:spcPct val="30000"/>
              </a:spcBef>
            </a:pPr>
            <a:r>
              <a:rPr lang="ru-RU" sz="3200" dirty="0"/>
              <a:t>1. Подберите среди форм или нарисуйте объект, который может изменять размеры (расти).</a:t>
            </a:r>
          </a:p>
          <a:p>
            <a:pPr>
              <a:spcBef>
                <a:spcPct val="30000"/>
              </a:spcBef>
            </a:pPr>
            <a:r>
              <a:rPr lang="ru-RU" sz="3200" dirty="0"/>
              <a:t>2. Используйте выбранную форму в цикле  с изменением размера, установив первоначально небольшой размер формы. </a:t>
            </a:r>
            <a:r>
              <a:rPr lang="ru-RU" sz="3200" dirty="0" err="1"/>
              <a:t>Наприме</a:t>
            </a:r>
            <a:r>
              <a:rPr lang="ru-RU" sz="3200" dirty="0"/>
              <a:t>:</a:t>
            </a:r>
          </a:p>
          <a:p>
            <a:pPr>
              <a:spcBef>
                <a:spcPct val="30000"/>
              </a:spcBef>
            </a:pPr>
            <a:r>
              <a:rPr lang="ru-RU" sz="3200" b="1" dirty="0" err="1">
                <a:solidFill>
                  <a:schemeClr val="accent5">
                    <a:lumMod val="25000"/>
                  </a:schemeClr>
                </a:solidFill>
              </a:rPr>
              <a:t>нов_размер</a:t>
            </a:r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 40 повтори 30 </a:t>
            </a:r>
            <a:r>
              <a:rPr lang="en-US" sz="3200" b="1" dirty="0">
                <a:solidFill>
                  <a:schemeClr val="accent5">
                    <a:lumMod val="25000"/>
                  </a:schemeClr>
                </a:solidFill>
              </a:rPr>
              <a:t>[</a:t>
            </a:r>
            <a:r>
              <a:rPr lang="ru-RU" sz="3200" b="1" dirty="0" err="1">
                <a:solidFill>
                  <a:schemeClr val="accent5">
                    <a:lumMod val="25000"/>
                  </a:schemeClr>
                </a:solidFill>
              </a:rPr>
              <a:t>нов_размер</a:t>
            </a:r>
            <a:r>
              <a:rPr lang="ru-RU" sz="3200" b="1" dirty="0">
                <a:solidFill>
                  <a:schemeClr val="accent5">
                    <a:lumMod val="25000"/>
                  </a:schemeClr>
                </a:solidFill>
              </a:rPr>
              <a:t> размер + 2 жди 1</a:t>
            </a:r>
            <a:r>
              <a:rPr lang="en-US" sz="3200" b="1" dirty="0">
                <a:solidFill>
                  <a:schemeClr val="accent5">
                    <a:lumMod val="25000"/>
                  </a:schemeClr>
                </a:solidFill>
              </a:rPr>
              <a:t>]</a:t>
            </a:r>
            <a:r>
              <a:rPr lang="ru-RU" sz="3200" b="1" dirty="0" smtClean="0">
                <a:solidFill>
                  <a:schemeClr val="accent5">
                    <a:lumMod val="25000"/>
                  </a:schemeClr>
                </a:solidFill>
              </a:rPr>
              <a:t>.</a:t>
            </a:r>
            <a:endParaRPr lang="ru-RU" sz="3200" b="1" dirty="0">
              <a:solidFill>
                <a:schemeClr val="accent5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214282" y="43827"/>
            <a:ext cx="8640763" cy="6814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ru-RU" sz="2800" b="1" dirty="0">
                <a:solidFill>
                  <a:srgbClr val="006600"/>
                </a:solidFill>
              </a:rPr>
              <a:t>Задание для самостоятельной работы. </a:t>
            </a:r>
          </a:p>
          <a:p>
            <a:pPr>
              <a:spcBef>
                <a:spcPct val="30000"/>
              </a:spcBef>
            </a:pPr>
            <a:r>
              <a:rPr lang="ru-RU" sz="2800" dirty="0"/>
              <a:t>1. Реализуйте на компьютере сюжет </a:t>
            </a:r>
            <a:r>
              <a:rPr lang="ru-RU" sz="2800" b="1" dirty="0">
                <a:solidFill>
                  <a:srgbClr val="006600"/>
                </a:solidFill>
              </a:rPr>
              <a:t>«Автомобили на дороге»:</a:t>
            </a:r>
            <a:r>
              <a:rPr lang="ru-RU" sz="2800" dirty="0">
                <a:solidFill>
                  <a:srgbClr val="006600"/>
                </a:solidFill>
              </a:rPr>
              <a:t> </a:t>
            </a:r>
            <a:r>
              <a:rPr lang="ru-RU" sz="2800" dirty="0"/>
              <a:t>серой лентой дорога уходит к горизонту. По ней в обоих направлениях движутся автомобили. Для движения автомобилей используйте команду изменения размера с датчиком </a:t>
            </a: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размер</a:t>
            </a:r>
            <a:r>
              <a:rPr lang="ru-RU" sz="2800" dirty="0"/>
              <a:t>.</a:t>
            </a:r>
          </a:p>
          <a:p>
            <a:pPr>
              <a:spcBef>
                <a:spcPct val="30000"/>
              </a:spcBef>
            </a:pPr>
            <a:r>
              <a:rPr lang="ru-RU" sz="2800" dirty="0"/>
              <a:t>2. Реализуйте на компьютере сюжет </a:t>
            </a:r>
            <a:r>
              <a:rPr lang="ru-RU" sz="2800" b="1" dirty="0">
                <a:solidFill>
                  <a:srgbClr val="006600"/>
                </a:solidFill>
              </a:rPr>
              <a:t>«</a:t>
            </a:r>
            <a:r>
              <a:rPr lang="ru-RU" sz="2800" b="1" dirty="0" err="1">
                <a:solidFill>
                  <a:srgbClr val="006600"/>
                </a:solidFill>
              </a:rPr>
              <a:t>Цветик-семицветик</a:t>
            </a:r>
            <a:r>
              <a:rPr lang="ru-RU" sz="2800" b="1" dirty="0">
                <a:solidFill>
                  <a:srgbClr val="006600"/>
                </a:solidFill>
              </a:rPr>
              <a:t>».</a:t>
            </a:r>
            <a:r>
              <a:rPr lang="ru-RU" sz="2800" dirty="0">
                <a:solidFill>
                  <a:srgbClr val="006600"/>
                </a:solidFill>
              </a:rPr>
              <a:t> </a:t>
            </a:r>
            <a:r>
              <a:rPr lang="ru-RU" sz="2800" dirty="0"/>
              <a:t>Не забудьте, что лепестки у цветка ярких цветов (номер цвета должен заканчиваться цифрой 5). Шаг изменения цвета – 10: </a:t>
            </a:r>
            <a:r>
              <a:rPr lang="ru-RU" sz="2800" b="1" dirty="0" err="1">
                <a:solidFill>
                  <a:schemeClr val="accent5">
                    <a:lumMod val="25000"/>
                  </a:schemeClr>
                </a:solidFill>
              </a:rPr>
              <a:t>нов_цвет</a:t>
            </a: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 + 10</a:t>
            </a:r>
            <a:r>
              <a:rPr lang="ru-RU" sz="2800" dirty="0">
                <a:solidFill>
                  <a:schemeClr val="accent5">
                    <a:lumMod val="25000"/>
                  </a:schemeClr>
                </a:solidFill>
              </a:rPr>
              <a:t>. </a:t>
            </a:r>
            <a:r>
              <a:rPr lang="ru-RU" sz="2800" dirty="0"/>
              <a:t>Курс при рисовании лепестков должен меняться с шагом (360/7), чтобы лепестки равномерно распределялись в цветке:                    </a:t>
            </a:r>
            <a:r>
              <a:rPr lang="ru-RU" sz="2800" b="1" dirty="0" err="1">
                <a:solidFill>
                  <a:schemeClr val="accent5">
                    <a:lumMod val="25000"/>
                  </a:schemeClr>
                </a:solidFill>
              </a:rPr>
              <a:t>нов_курс</a:t>
            </a:r>
            <a:r>
              <a:rPr lang="ru-RU" sz="2800" b="1" dirty="0">
                <a:solidFill>
                  <a:schemeClr val="accent5">
                    <a:lumMod val="25000"/>
                  </a:schemeClr>
                </a:solidFill>
              </a:rPr>
              <a:t> курс + (360/7).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озговой штурм">
  <a:themeElements>
    <a:clrScheme name="Другая 5">
      <a:dk1>
        <a:srgbClr val="000066"/>
      </a:dk1>
      <a:lt1>
        <a:srgbClr val="FFFFCC"/>
      </a:lt1>
      <a:dk2>
        <a:srgbClr val="005555"/>
      </a:dk2>
      <a:lt2>
        <a:srgbClr val="000066"/>
      </a:lt2>
      <a:accent1>
        <a:srgbClr val="9999FF"/>
      </a:accent1>
      <a:accent2>
        <a:srgbClr val="CBCBCB"/>
      </a:accent2>
      <a:accent3>
        <a:srgbClr val="FFFFFF"/>
      </a:accent3>
      <a:accent4>
        <a:srgbClr val="727272"/>
      </a:accent4>
      <a:accent5>
        <a:srgbClr val="CACAFF"/>
      </a:accent5>
      <a:accent6>
        <a:srgbClr val="B8B8B8"/>
      </a:accent6>
      <a:hlink>
        <a:srgbClr val="6600FF"/>
      </a:hlink>
      <a:folHlink>
        <a:srgbClr val="009999"/>
      </a:folHlink>
    </a:clrScheme>
    <a:fontScheme name="Мозговой штурм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Мозговой штурм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озговой штурм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озговой штурм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озговой штурм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озговой штурм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Words>639</Words>
  <Application>Microsoft Office PowerPoint</Application>
  <PresentationFormat>Экран (4:3)</PresentationFormat>
  <Paragraphs>106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Мозговой штурм</vt:lpstr>
      <vt:lpstr>  Мастерская ЧЕРЕПАШКИ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школа 40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Программирование в среде ЛогоМиры</dc:title>
  <dc:creator>Учитель</dc:creator>
  <cp:lastModifiedBy>home</cp:lastModifiedBy>
  <cp:revision>42</cp:revision>
  <cp:lastPrinted>1601-01-01T00:00:00Z</cp:lastPrinted>
  <dcterms:created xsi:type="dcterms:W3CDTF">2006-08-22T06:52:42Z</dcterms:created>
  <dcterms:modified xsi:type="dcterms:W3CDTF">2011-09-09T18:55:12Z</dcterms:modified>
</cp:coreProperties>
</file>