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7" r:id="rId2"/>
    <p:sldId id="258" r:id="rId3"/>
    <p:sldId id="259" r:id="rId4"/>
    <p:sldId id="260" r:id="rId5"/>
    <p:sldId id="262" r:id="rId6"/>
    <p:sldId id="261" r:id="rId7"/>
    <p:sldId id="264" r:id="rId8"/>
    <p:sldId id="266" r:id="rId9"/>
    <p:sldId id="268" r:id="rId10"/>
    <p:sldId id="265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989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066557C9-E9DB-4859-B5E8-DAC5B6EFD2D4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BFAAE7C-3AE1-48EB-9A80-AACAD579FB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  <a:lvl2pPr>
              <a:defRPr>
                <a:solidFill>
                  <a:sysClr val="windowText" lastClr="000000"/>
                </a:solidFill>
              </a:defRPr>
            </a:lvl2pPr>
            <a:lvl3pPr>
              <a:defRPr>
                <a:solidFill>
                  <a:sysClr val="windowText" lastClr="000000"/>
                </a:solidFill>
              </a:defRPr>
            </a:lvl3pPr>
            <a:lvl4pPr>
              <a:defRPr>
                <a:solidFill>
                  <a:sysClr val="windowText" lastClr="000000"/>
                </a:solidFill>
              </a:defRPr>
            </a:lvl4pPr>
            <a:lvl5pPr>
              <a:defRPr>
                <a:solidFill>
                  <a:sysClr val="windowText" lastClr="000000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66557C9-E9DB-4859-B5E8-DAC5B6EFD2D4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BFAAE7C-3AE1-48EB-9A80-AACAD579FB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557C9-E9DB-4859-B5E8-DAC5B6EFD2D4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BFAAE7C-3AE1-48EB-9A80-AACAD579FB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66557C9-E9DB-4859-B5E8-DAC5B6EFD2D4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BFAAE7C-3AE1-48EB-9A80-AACAD579FB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066557C9-E9DB-4859-B5E8-DAC5B6EFD2D4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BFAAE7C-3AE1-48EB-9A80-AACAD579FB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557C9-E9DB-4859-B5E8-DAC5B6EFD2D4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BFAAE7C-3AE1-48EB-9A80-AACAD579FB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557C9-E9DB-4859-B5E8-DAC5B6EFD2D4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BFAAE7C-3AE1-48EB-9A80-AACAD579FB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66557C9-E9DB-4859-B5E8-DAC5B6EFD2D4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EBFAAE7C-3AE1-48EB-9A80-AACAD579FB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910" y="2026917"/>
            <a:ext cx="7786742" cy="4356527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214414" y="500042"/>
            <a:ext cx="6500858" cy="121444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066557C9-E9DB-4859-B5E8-DAC5B6EFD2D4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EBFAAE7C-3AE1-48EB-9A80-AACAD579FB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428596" y="1928802"/>
            <a:ext cx="8072494" cy="4572032"/>
          </a:xfrm>
          <a:solidFill>
            <a:schemeClr val="tx1"/>
          </a:solidFill>
        </p:spPr>
        <p:txBody>
          <a:bodyPr vert="horz" lIns="91440" tIns="0" rIns="91440" bIns="0" rtlCol="0" anchor="ctr" anchorCtr="0">
            <a:normAutofit/>
          </a:bodyPr>
          <a:lstStyle>
            <a:lvl1pPr marL="0" indent="531813" algn="just">
              <a:spcBef>
                <a:spcPts val="0"/>
              </a:spcBef>
              <a:buNone/>
              <a:defRPr lang="en-US" sz="2000" b="0" i="0" kern="1200" cap="none" spc="30" baseline="0" smtClean="0">
                <a:solidFill>
                  <a:schemeClr val="tx2">
                    <a:lumMod val="10000"/>
                  </a:schemeClr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214414" y="500042"/>
            <a:ext cx="6500858" cy="121444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066557C9-E9DB-4859-B5E8-DAC5B6EFD2D4}" type="datetimeFigureOut">
              <a:rPr lang="ru-RU" smtClean="0"/>
              <a:pPr/>
              <a:t>16.10.2011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557C9-E9DB-4859-B5E8-DAC5B6EFD2D4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AE7C-3AE1-48EB-9A80-AACAD579FB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557C9-E9DB-4859-B5E8-DAC5B6EFD2D4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AAE7C-3AE1-48EB-9A80-AACAD579FB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928671"/>
            <a:ext cx="9144000" cy="59293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066557C9-E9DB-4859-B5E8-DAC5B6EFD2D4}" type="datetimeFigureOut">
              <a:rPr lang="ru-RU" smtClean="0"/>
              <a:pPr/>
              <a:t>16.10.2011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EBFAAE7C-3AE1-48EB-9A80-AACAD579FB2C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43042" y="285728"/>
            <a:ext cx="5786478" cy="107157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</p:sldLayoutIdLst>
  <p:txStyles>
    <p:titleStyle>
      <a:lvl1pPr algn="ctr" defTabSz="914400" rtl="0" eaLnBrk="1" latinLnBrk="0" hangingPunct="1">
        <a:spcBef>
          <a:spcPts val="400"/>
        </a:spcBef>
        <a:buNone/>
        <a:defRPr sz="32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4"/>
          </p:nvPr>
        </p:nvSpPr>
        <p:spPr>
          <a:xfrm>
            <a:off x="500034" y="1500175"/>
            <a:ext cx="8358246" cy="5000660"/>
          </a:xfrm>
        </p:spPr>
        <p:txBody>
          <a:bodyPr>
            <a:normAutofit fontScale="92500" lnSpcReduction="10000"/>
          </a:bodyPr>
          <a:lstStyle/>
          <a:p>
            <a:pPr indent="269875" algn="just"/>
            <a:r>
              <a:rPr lang="ru-RU" sz="2400" b="1" dirty="0" smtClean="0">
                <a:solidFill>
                  <a:schemeClr val="bg1"/>
                </a:solidFill>
              </a:rPr>
              <a:t>Переменная - объект в программе, имеющий имя и изменяемое значение.</a:t>
            </a:r>
          </a:p>
          <a:p>
            <a:pPr indent="269875" algn="just"/>
            <a:r>
              <a:rPr lang="ru-RU" sz="2400" b="1" dirty="0" smtClean="0">
                <a:solidFill>
                  <a:schemeClr val="bg1"/>
                </a:solidFill>
              </a:rPr>
              <a:t>Имя переменной показывает, в каком месте памяти компьютера хранится значение переменной.</a:t>
            </a:r>
          </a:p>
          <a:p>
            <a:pPr indent="269875" algn="just"/>
            <a:r>
              <a:rPr lang="ru-RU" sz="2400" b="1" dirty="0" smtClean="0">
                <a:solidFill>
                  <a:schemeClr val="bg1"/>
                </a:solidFill>
              </a:rPr>
              <a:t>Для создания переменной и присваивания ей значения используется команда:</a:t>
            </a:r>
          </a:p>
          <a:p>
            <a:pPr indent="269875" algn="just"/>
            <a:r>
              <a:rPr lang="ru-RU" sz="2400" b="1" dirty="0" smtClean="0">
                <a:solidFill>
                  <a:srgbClr val="C00000"/>
                </a:solidFill>
              </a:rPr>
              <a:t>пусть "</a:t>
            </a:r>
            <a:r>
              <a:rPr lang="ru-RU" sz="2400" b="1" dirty="0" err="1" smtClean="0">
                <a:solidFill>
                  <a:srgbClr val="C00000"/>
                </a:solidFill>
              </a:rPr>
              <a:t>ИмяПеременной</a:t>
            </a:r>
            <a:r>
              <a:rPr lang="ru-RU" sz="2400" b="1" dirty="0" smtClean="0">
                <a:solidFill>
                  <a:srgbClr val="C00000"/>
                </a:solidFill>
              </a:rPr>
              <a:t> значение</a:t>
            </a:r>
          </a:p>
          <a:p>
            <a:pPr indent="269875" algn="just"/>
            <a:r>
              <a:rPr lang="ru-RU" sz="2400" b="1" dirty="0" smtClean="0">
                <a:solidFill>
                  <a:schemeClr val="bg1"/>
                </a:solidFill>
              </a:rPr>
              <a:t>Эта команда присваивает значение переменной </a:t>
            </a:r>
            <a:r>
              <a:rPr lang="ru-RU" sz="2400" b="1" dirty="0" err="1" smtClean="0">
                <a:solidFill>
                  <a:schemeClr val="bg1"/>
                </a:solidFill>
              </a:rPr>
              <a:t>п</a:t>
            </a:r>
            <a:r>
              <a:rPr lang="ru-RU" sz="2400" b="1" dirty="0" smtClean="0">
                <a:solidFill>
                  <a:schemeClr val="bg1"/>
                </a:solidFill>
              </a:rPr>
              <a:t> 10:</a:t>
            </a:r>
          </a:p>
          <a:p>
            <a:pPr indent="269875" algn="just"/>
            <a:r>
              <a:rPr lang="ru-RU" sz="2600" b="1" dirty="0" smtClean="0">
                <a:solidFill>
                  <a:srgbClr val="C00000"/>
                </a:solidFill>
              </a:rPr>
              <a:t>пусть "</a:t>
            </a:r>
            <a:r>
              <a:rPr lang="ru-RU" sz="2600" b="1" dirty="0" err="1" smtClean="0">
                <a:solidFill>
                  <a:srgbClr val="C00000"/>
                </a:solidFill>
              </a:rPr>
              <a:t>п</a:t>
            </a:r>
            <a:r>
              <a:rPr lang="ru-RU" sz="2600" b="1" dirty="0" smtClean="0">
                <a:solidFill>
                  <a:srgbClr val="C00000"/>
                </a:solidFill>
              </a:rPr>
              <a:t> 10</a:t>
            </a:r>
          </a:p>
          <a:p>
            <a:pPr indent="269875" algn="just"/>
            <a:r>
              <a:rPr lang="ru-RU" sz="2400" b="1" dirty="0" smtClean="0">
                <a:solidFill>
                  <a:schemeClr val="bg1"/>
                </a:solidFill>
              </a:rPr>
              <a:t>Эта команда увеличивает значение переменной </a:t>
            </a:r>
            <a:r>
              <a:rPr lang="ru-RU" sz="2400" b="1" dirty="0" err="1" smtClean="0">
                <a:solidFill>
                  <a:schemeClr val="bg1"/>
                </a:solidFill>
              </a:rPr>
              <a:t>п</a:t>
            </a:r>
            <a:r>
              <a:rPr lang="ru-RU" sz="2400" b="1" dirty="0" smtClean="0">
                <a:solidFill>
                  <a:schemeClr val="bg1"/>
                </a:solidFill>
              </a:rPr>
              <a:t> на 10:</a:t>
            </a:r>
          </a:p>
          <a:p>
            <a:pPr indent="269875" algn="just"/>
            <a:r>
              <a:rPr lang="ru-RU" sz="2600" b="1" dirty="0" smtClean="0">
                <a:solidFill>
                  <a:srgbClr val="C00000"/>
                </a:solidFill>
              </a:rPr>
              <a:t>пусть "</a:t>
            </a:r>
            <a:r>
              <a:rPr lang="ru-RU" sz="2600" b="1" dirty="0" err="1" smtClean="0">
                <a:solidFill>
                  <a:srgbClr val="C00000"/>
                </a:solidFill>
              </a:rPr>
              <a:t>п</a:t>
            </a:r>
            <a:r>
              <a:rPr lang="ru-RU" sz="2600" b="1" dirty="0" smtClean="0">
                <a:solidFill>
                  <a:srgbClr val="C00000"/>
                </a:solidFill>
              </a:rPr>
              <a:t> :</a:t>
            </a:r>
            <a:r>
              <a:rPr lang="ru-RU" sz="2600" b="1" dirty="0" err="1" smtClean="0">
                <a:solidFill>
                  <a:srgbClr val="C00000"/>
                </a:solidFill>
              </a:rPr>
              <a:t>п</a:t>
            </a:r>
            <a:r>
              <a:rPr lang="ru-RU" sz="2600" b="1" dirty="0" smtClean="0">
                <a:solidFill>
                  <a:srgbClr val="C00000"/>
                </a:solidFill>
              </a:rPr>
              <a:t> + 10</a:t>
            </a:r>
          </a:p>
          <a:p>
            <a:pPr indent="269875" algn="just"/>
            <a:r>
              <a:rPr lang="ru-RU" sz="2400" b="1" dirty="0" smtClean="0">
                <a:solidFill>
                  <a:schemeClr val="bg1"/>
                </a:solidFill>
              </a:rPr>
              <a:t>Посмотрите на листе процедуры как с помощью переменных записывается процедура рисования 6 квадратов из прошлого урока.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358246" cy="11430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Переменная.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Цикл </a:t>
            </a:r>
            <a:r>
              <a:rPr lang="ru-RU" dirty="0" smtClean="0"/>
              <a:t>с изменяющейся </a:t>
            </a:r>
            <a:r>
              <a:rPr lang="ru-RU" dirty="0" smtClean="0"/>
              <a:t>переменной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pPr algn="l"/>
            <a:r>
              <a:rPr lang="ru-RU" sz="2400" b="1" dirty="0" smtClean="0">
                <a:solidFill>
                  <a:schemeClr val="bg1"/>
                </a:solidFill>
                <a:latin typeface="Adobe Kaiti Std R" pitchFamily="18" charset="-128"/>
                <a:ea typeface="Adobe Kaiti Std R" pitchFamily="18" charset="-128"/>
              </a:rPr>
              <a:t>это квадрат </a:t>
            </a:r>
            <a:r>
              <a:rPr lang="ru-RU" sz="2400" b="1" dirty="0" smtClean="0">
                <a:solidFill>
                  <a:srgbClr val="C00000"/>
                </a:solidFill>
                <a:latin typeface="Adobe Kaiti Std R" pitchFamily="18" charset="-128"/>
                <a:ea typeface="Adobe Kaiti Std R" pitchFamily="18" charset="-128"/>
              </a:rPr>
              <a:t>:сторона</a:t>
            </a:r>
          </a:p>
          <a:p>
            <a:pPr algn="l"/>
            <a:r>
              <a:rPr lang="ru-RU" sz="2400" b="1" dirty="0" smtClean="0">
                <a:solidFill>
                  <a:schemeClr val="bg1"/>
                </a:solidFill>
                <a:latin typeface="Adobe Kaiti Std R" pitchFamily="18" charset="-128"/>
                <a:ea typeface="Adobe Kaiti Std R" pitchFamily="18" charset="-128"/>
              </a:rPr>
              <a:t>по </a:t>
            </a:r>
          </a:p>
          <a:p>
            <a:pPr algn="l"/>
            <a:r>
              <a:rPr lang="ru-RU" sz="2400" b="1" dirty="0" err="1" smtClean="0">
                <a:solidFill>
                  <a:schemeClr val="bg1"/>
                </a:solidFill>
                <a:latin typeface="Adobe Kaiti Std R" pitchFamily="18" charset="-128"/>
                <a:ea typeface="Adobe Kaiti Std R" pitchFamily="18" charset="-128"/>
              </a:rPr>
              <a:t>нц</a:t>
            </a:r>
            <a:r>
              <a:rPr lang="ru-RU" sz="2400" b="1" dirty="0" smtClean="0">
                <a:solidFill>
                  <a:schemeClr val="bg1"/>
                </a:solidFill>
                <a:latin typeface="Adobe Kaiti Std R" pitchFamily="18" charset="-128"/>
                <a:ea typeface="Adobe Kaiti Std R" pitchFamily="18" charset="-128"/>
              </a:rPr>
              <a:t> 65 </a:t>
            </a:r>
            <a:r>
              <a:rPr lang="ru-RU" sz="2400" b="1" dirty="0" err="1" smtClean="0">
                <a:solidFill>
                  <a:schemeClr val="bg1"/>
                </a:solidFill>
                <a:latin typeface="Adobe Kaiti Std R" pitchFamily="18" charset="-128"/>
                <a:ea typeface="Adobe Kaiti Std R" pitchFamily="18" charset="-128"/>
              </a:rPr>
              <a:t>нрп</a:t>
            </a:r>
            <a:r>
              <a:rPr lang="ru-RU" sz="2400" b="1" dirty="0" smtClean="0">
                <a:solidFill>
                  <a:schemeClr val="bg1"/>
                </a:solidFill>
                <a:latin typeface="Adobe Kaiti Std R" pitchFamily="18" charset="-128"/>
                <a:ea typeface="Adobe Kaiti Std R" pitchFamily="18" charset="-128"/>
              </a:rPr>
              <a:t> 2 повтори 4</a:t>
            </a:r>
          </a:p>
          <a:p>
            <a:pPr algn="l"/>
            <a:r>
              <a:rPr lang="en-US" sz="2400" b="1" dirty="0" smtClean="0">
                <a:solidFill>
                  <a:schemeClr val="bg1"/>
                </a:solidFill>
                <a:latin typeface="Adobe Kaiti Std R" pitchFamily="18" charset="-128"/>
                <a:ea typeface="Adobe Kaiti Std R" pitchFamily="18" charset="-128"/>
              </a:rPr>
              <a:t>[</a:t>
            </a:r>
            <a:r>
              <a:rPr lang="ru-RU" sz="2400" b="1" dirty="0" err="1" smtClean="0">
                <a:solidFill>
                  <a:schemeClr val="bg1"/>
                </a:solidFill>
                <a:latin typeface="Adobe Kaiti Std R" pitchFamily="18" charset="-128"/>
                <a:ea typeface="Adobe Kaiti Std R" pitchFamily="18" charset="-128"/>
              </a:rPr>
              <a:t>вп</a:t>
            </a:r>
            <a:r>
              <a:rPr lang="ru-RU" sz="2400" b="1" dirty="0" smtClean="0">
                <a:solidFill>
                  <a:schemeClr val="bg1"/>
                </a:solidFill>
                <a:latin typeface="Adobe Kaiti Std R" pitchFamily="18" charset="-128"/>
                <a:ea typeface="Adobe Kaiti Std R" pitchFamily="18" charset="-128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Adobe Kaiti Std R" pitchFamily="18" charset="-128"/>
                <a:ea typeface="Adobe Kaiti Std R" pitchFamily="18" charset="-128"/>
              </a:rPr>
              <a:t>:сторона</a:t>
            </a:r>
            <a:r>
              <a:rPr lang="ru-RU" sz="2400" b="1" dirty="0" smtClean="0">
                <a:solidFill>
                  <a:schemeClr val="bg1"/>
                </a:solidFill>
                <a:latin typeface="Adobe Kaiti Std R" pitchFamily="18" charset="-128"/>
                <a:ea typeface="Adobe Kaiti Std R" pitchFamily="18" charset="-128"/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  <a:latin typeface="Adobe Kaiti Std R" pitchFamily="18" charset="-128"/>
                <a:ea typeface="Adobe Kaiti Std R" pitchFamily="18" charset="-128"/>
              </a:rPr>
              <a:t>пр</a:t>
            </a:r>
            <a:r>
              <a:rPr lang="ru-RU" sz="2400" b="1" dirty="0" smtClean="0">
                <a:solidFill>
                  <a:schemeClr val="bg1"/>
                </a:solidFill>
                <a:latin typeface="Adobe Kaiti Std R" pitchFamily="18" charset="-128"/>
                <a:ea typeface="Adobe Kaiti Std R" pitchFamily="18" charset="-128"/>
              </a:rPr>
              <a:t> 90</a:t>
            </a:r>
            <a:r>
              <a:rPr lang="en-US" sz="2400" b="1" dirty="0" smtClean="0">
                <a:solidFill>
                  <a:schemeClr val="bg1"/>
                </a:solidFill>
                <a:latin typeface="Adobe Kaiti Std R" pitchFamily="18" charset="-128"/>
                <a:ea typeface="Adobe Kaiti Std R" pitchFamily="18" charset="-128"/>
              </a:rPr>
              <a:t>]</a:t>
            </a:r>
            <a:r>
              <a:rPr lang="ru-RU" sz="2400" b="1" dirty="0" smtClean="0">
                <a:solidFill>
                  <a:schemeClr val="bg1"/>
                </a:solidFill>
                <a:latin typeface="Adobe Kaiti Std R" pitchFamily="18" charset="-128"/>
                <a:ea typeface="Adobe Kaiti Std R" pitchFamily="18" charset="-128"/>
              </a:rPr>
              <a:t> </a:t>
            </a:r>
          </a:p>
          <a:p>
            <a:pPr algn="l"/>
            <a:r>
              <a:rPr lang="ru-RU" sz="2400" b="1" dirty="0" err="1" smtClean="0">
                <a:solidFill>
                  <a:schemeClr val="bg1"/>
                </a:solidFill>
                <a:latin typeface="Adobe Kaiti Std R" pitchFamily="18" charset="-128"/>
                <a:ea typeface="Adobe Kaiti Std R" pitchFamily="18" charset="-128"/>
              </a:rPr>
              <a:t>пп</a:t>
            </a:r>
            <a:endParaRPr lang="ru-RU" sz="2400" b="1" dirty="0" smtClean="0">
              <a:solidFill>
                <a:schemeClr val="bg1"/>
              </a:solidFill>
              <a:latin typeface="Adobe Kaiti Std R" pitchFamily="18" charset="-128"/>
              <a:ea typeface="Adobe Kaiti Std R" pitchFamily="18" charset="-128"/>
            </a:endParaRPr>
          </a:p>
          <a:p>
            <a:pPr algn="l"/>
            <a:r>
              <a:rPr lang="ru-RU" sz="2400" b="1" dirty="0" smtClean="0">
                <a:solidFill>
                  <a:schemeClr val="bg1"/>
                </a:solidFill>
                <a:latin typeface="Adobe Kaiti Std R" pitchFamily="18" charset="-128"/>
                <a:ea typeface="Adobe Kaiti Std R" pitchFamily="18" charset="-128"/>
              </a:rPr>
              <a:t>конец</a:t>
            </a:r>
          </a:p>
          <a:p>
            <a:pPr algn="l"/>
            <a:endParaRPr lang="ru-RU" sz="2400" b="1" dirty="0" smtClean="0">
              <a:solidFill>
                <a:schemeClr val="bg1"/>
              </a:solidFill>
              <a:latin typeface="Adobe Kaiti Std R" pitchFamily="18" charset="-128"/>
              <a:ea typeface="Adobe Kaiti Std R" pitchFamily="18" charset="-128"/>
            </a:endParaRPr>
          </a:p>
          <a:p>
            <a:pPr algn="l"/>
            <a:r>
              <a:rPr lang="ru-RU" sz="2400" b="1" dirty="0" smtClean="0">
                <a:solidFill>
                  <a:schemeClr val="bg1"/>
                </a:solidFill>
                <a:latin typeface="Adobe Kaiti Std R" pitchFamily="18" charset="-128"/>
                <a:ea typeface="Adobe Kaiti Std R" pitchFamily="18" charset="-128"/>
              </a:rPr>
              <a:t>это квадрат6</a:t>
            </a:r>
          </a:p>
          <a:p>
            <a:pPr algn="l"/>
            <a:r>
              <a:rPr lang="ru-RU" sz="2400" b="1" dirty="0" smtClean="0">
                <a:solidFill>
                  <a:schemeClr val="bg1"/>
                </a:solidFill>
                <a:latin typeface="Adobe Kaiti Std R" pitchFamily="18" charset="-128"/>
                <a:ea typeface="Adobe Kaiti Std R" pitchFamily="18" charset="-128"/>
              </a:rPr>
              <a:t>пусть </a:t>
            </a:r>
            <a:r>
              <a:rPr lang="ru-RU" sz="2400" b="1" dirty="0" smtClean="0">
                <a:solidFill>
                  <a:srgbClr val="C00000"/>
                </a:solidFill>
                <a:latin typeface="Adobe Kaiti Std R" pitchFamily="18" charset="-128"/>
                <a:ea typeface="Adobe Kaiti Std R" pitchFamily="18" charset="-128"/>
              </a:rPr>
              <a:t>"сторона</a:t>
            </a:r>
            <a:r>
              <a:rPr lang="ru-RU" sz="2400" b="1" dirty="0" smtClean="0">
                <a:solidFill>
                  <a:schemeClr val="bg1"/>
                </a:solidFill>
                <a:latin typeface="Adobe Kaiti Std R" pitchFamily="18" charset="-128"/>
                <a:ea typeface="Adobe Kaiti Std R" pitchFamily="18" charset="-128"/>
              </a:rPr>
              <a:t> 20</a:t>
            </a:r>
          </a:p>
          <a:p>
            <a:pPr algn="l"/>
            <a:r>
              <a:rPr lang="ru-RU" sz="2400" b="1" dirty="0" smtClean="0">
                <a:solidFill>
                  <a:schemeClr val="bg1"/>
                </a:solidFill>
                <a:latin typeface="Adobe Kaiti Std R" pitchFamily="18" charset="-128"/>
                <a:ea typeface="Adobe Kaiti Std R" pitchFamily="18" charset="-128"/>
              </a:rPr>
              <a:t>повтори </a:t>
            </a:r>
            <a:r>
              <a:rPr lang="ru-RU" sz="2400" b="1" dirty="0" smtClean="0">
                <a:solidFill>
                  <a:schemeClr val="bg1"/>
                </a:solidFill>
                <a:latin typeface="Adobe Kaiti Std R" pitchFamily="18" charset="-128"/>
                <a:ea typeface="Adobe Kaiti Std R" pitchFamily="18" charset="-128"/>
              </a:rPr>
              <a:t>6 </a:t>
            </a:r>
            <a:r>
              <a:rPr lang="en-US" sz="2400" b="1" dirty="0" smtClean="0">
                <a:solidFill>
                  <a:schemeClr val="bg1"/>
                </a:solidFill>
                <a:latin typeface="Adobe Kaiti Std R" pitchFamily="18" charset="-128"/>
                <a:ea typeface="Adobe Kaiti Std R" pitchFamily="18" charset="-128"/>
              </a:rPr>
              <a:t>[</a:t>
            </a:r>
            <a:r>
              <a:rPr lang="ru-RU" sz="2400" b="1" dirty="0" smtClean="0">
                <a:solidFill>
                  <a:schemeClr val="bg1"/>
                </a:solidFill>
                <a:latin typeface="Adobe Kaiti Std R" pitchFamily="18" charset="-128"/>
                <a:ea typeface="Adobe Kaiti Std R" pitchFamily="18" charset="-128"/>
              </a:rPr>
              <a:t>квадрат </a:t>
            </a:r>
            <a:r>
              <a:rPr lang="ru-RU" sz="2400" b="1" dirty="0" smtClean="0">
                <a:solidFill>
                  <a:srgbClr val="C00000"/>
                </a:solidFill>
                <a:latin typeface="Adobe Kaiti Std R" pitchFamily="18" charset="-128"/>
                <a:ea typeface="Adobe Kaiti Std R" pitchFamily="18" charset="-128"/>
              </a:rPr>
              <a:t>:сторона</a:t>
            </a:r>
          </a:p>
          <a:p>
            <a:pPr algn="l"/>
            <a:r>
              <a:rPr lang="ru-RU" sz="2400" b="1" dirty="0" smtClean="0">
                <a:solidFill>
                  <a:schemeClr val="bg1"/>
                </a:solidFill>
                <a:latin typeface="Adobe Kaiti Std R" pitchFamily="18" charset="-128"/>
                <a:ea typeface="Adobe Kaiti Std R" pitchFamily="18" charset="-128"/>
              </a:rPr>
              <a:t>пусть </a:t>
            </a:r>
            <a:r>
              <a:rPr lang="ru-RU" sz="2400" b="1" dirty="0" smtClean="0">
                <a:solidFill>
                  <a:srgbClr val="C00000"/>
                </a:solidFill>
                <a:latin typeface="Adobe Kaiti Std R" pitchFamily="18" charset="-128"/>
                <a:ea typeface="Adobe Kaiti Std R" pitchFamily="18" charset="-128"/>
              </a:rPr>
              <a:t>"сторона</a:t>
            </a:r>
            <a:r>
              <a:rPr lang="ru-RU" sz="2400" b="1" dirty="0" smtClean="0">
                <a:solidFill>
                  <a:schemeClr val="bg1"/>
                </a:solidFill>
                <a:latin typeface="Adobe Kaiti Std R" pitchFamily="18" charset="-128"/>
                <a:ea typeface="Adobe Kaiti Std R" pitchFamily="18" charset="-128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Adobe Kaiti Std R" pitchFamily="18" charset="-128"/>
                <a:ea typeface="Adobe Kaiti Std R" pitchFamily="18" charset="-128"/>
              </a:rPr>
              <a:t>:сторона + 20</a:t>
            </a:r>
            <a:r>
              <a:rPr lang="en-US" sz="2400" b="1" dirty="0" smtClean="0">
                <a:solidFill>
                  <a:schemeClr val="bg1"/>
                </a:solidFill>
                <a:latin typeface="Adobe Kaiti Std R" pitchFamily="18" charset="-128"/>
                <a:ea typeface="Adobe Kaiti Std R" pitchFamily="18" charset="-128"/>
              </a:rPr>
              <a:t>]</a:t>
            </a:r>
          </a:p>
          <a:p>
            <a:pPr algn="l"/>
            <a:r>
              <a:rPr lang="ru-RU" sz="2400" b="1" dirty="0" smtClean="0">
                <a:solidFill>
                  <a:schemeClr val="bg1"/>
                </a:solidFill>
                <a:latin typeface="Adobe Kaiti Std R" pitchFamily="18" charset="-128"/>
                <a:ea typeface="Adobe Kaiti Std R" pitchFamily="18" charset="-128"/>
              </a:rPr>
              <a:t>конец</a:t>
            </a:r>
          </a:p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85720" y="285728"/>
            <a:ext cx="8572560" cy="10715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Переменная.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Цикл </a:t>
            </a:r>
            <a:r>
              <a:rPr lang="ru-RU" dirty="0" smtClean="0"/>
              <a:t>с изменяющейся </a:t>
            </a:r>
            <a:r>
              <a:rPr lang="ru-RU" dirty="0" smtClean="0"/>
              <a:t>переменной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2214554"/>
            <a:ext cx="2000264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pril5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2591" y="1571611"/>
            <a:ext cx="8321375" cy="4867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33713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800" b="1" dirty="0" smtClean="0"/>
              <a:t>Случайная величина - переменная, о которой нельзя сказать, чему она равна.</a:t>
            </a:r>
          </a:p>
          <a:p>
            <a:pPr algn="l"/>
            <a:endParaRPr lang="ru-RU" sz="2800" b="1" dirty="0" smtClean="0"/>
          </a:p>
          <a:p>
            <a:pPr algn="l"/>
            <a:r>
              <a:rPr lang="ru-RU" sz="2800" b="1" dirty="0" smtClean="0"/>
              <a:t>Для </a:t>
            </a:r>
            <a:r>
              <a:rPr lang="ru-RU" sz="2800" b="1" dirty="0" smtClean="0"/>
              <a:t>получения случайной величины со значениями из отрезка </a:t>
            </a:r>
            <a:r>
              <a:rPr lang="en-US" sz="2800" b="1" dirty="0" smtClean="0">
                <a:solidFill>
                  <a:srgbClr val="C00000"/>
                </a:solidFill>
              </a:rPr>
              <a:t>[0;k]</a:t>
            </a:r>
            <a:r>
              <a:rPr lang="ru-RU" sz="2800" b="1" dirty="0" smtClean="0">
                <a:solidFill>
                  <a:srgbClr val="C00000"/>
                </a:solidFill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</a:rPr>
              <a:t/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/>
              <a:t>применяется </a:t>
            </a:r>
            <a:r>
              <a:rPr lang="ru-RU" sz="2800" b="1" dirty="0" smtClean="0"/>
              <a:t>команда </a:t>
            </a:r>
            <a:r>
              <a:rPr lang="ru-RU" sz="2800" b="1" dirty="0" smtClean="0">
                <a:solidFill>
                  <a:srgbClr val="C00000"/>
                </a:solidFill>
              </a:rPr>
              <a:t>сл </a:t>
            </a:r>
            <a:r>
              <a:rPr lang="en-US" sz="2800" b="1" dirty="0" smtClean="0">
                <a:solidFill>
                  <a:srgbClr val="C00000"/>
                </a:solidFill>
              </a:rPr>
              <a:t>k</a:t>
            </a:r>
            <a:r>
              <a:rPr lang="ru-RU" sz="2800" b="1" dirty="0" smtClean="0">
                <a:solidFill>
                  <a:srgbClr val="C00000"/>
                </a:solidFill>
              </a:rPr>
              <a:t>.</a:t>
            </a:r>
          </a:p>
          <a:p>
            <a:pPr algn="l"/>
            <a:endParaRPr lang="ru-RU" sz="2800" b="1" dirty="0" smtClean="0"/>
          </a:p>
          <a:p>
            <a:pPr algn="l"/>
            <a:r>
              <a:rPr lang="ru-RU" sz="2800" b="1" dirty="0" smtClean="0"/>
              <a:t>Чтобы </a:t>
            </a:r>
            <a:r>
              <a:rPr lang="ru-RU" sz="2800" b="1" dirty="0" smtClean="0"/>
              <a:t>получить случайную величину из отрезка  </a:t>
            </a:r>
            <a:r>
              <a:rPr lang="en-US" sz="2800" b="1" dirty="0" smtClean="0">
                <a:solidFill>
                  <a:srgbClr val="C00000"/>
                </a:solidFill>
              </a:rPr>
              <a:t>[</a:t>
            </a:r>
            <a:r>
              <a:rPr lang="ru-RU" sz="2800" b="1" dirty="0" smtClean="0">
                <a:solidFill>
                  <a:srgbClr val="C00000"/>
                </a:solidFill>
              </a:rPr>
              <a:t>а</a:t>
            </a:r>
            <a:r>
              <a:rPr lang="en-US" sz="2800" b="1" dirty="0" smtClean="0">
                <a:solidFill>
                  <a:srgbClr val="C00000"/>
                </a:solidFill>
              </a:rPr>
              <a:t>;b]</a:t>
            </a:r>
            <a:r>
              <a:rPr lang="ru-RU" sz="2800" b="1" dirty="0" smtClean="0"/>
              <a:t>, </a:t>
            </a:r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нужно </a:t>
            </a:r>
            <a:r>
              <a:rPr lang="ru-RU" sz="2800" b="1" dirty="0" smtClean="0"/>
              <a:t>составить выражение </a:t>
            </a:r>
            <a:r>
              <a:rPr lang="ru-RU" sz="2800" b="1" dirty="0" smtClean="0">
                <a:solidFill>
                  <a:srgbClr val="C00000"/>
                </a:solidFill>
              </a:rPr>
              <a:t>а + сл</a:t>
            </a:r>
            <a:r>
              <a:rPr lang="en-US" sz="2800" b="1" dirty="0" smtClean="0">
                <a:solidFill>
                  <a:srgbClr val="C00000"/>
                </a:solidFill>
              </a:rPr>
              <a:t> b</a:t>
            </a:r>
            <a:r>
              <a:rPr lang="ru-RU" sz="2800" b="1" dirty="0" smtClean="0">
                <a:solidFill>
                  <a:srgbClr val="C00000"/>
                </a:solidFill>
              </a:rPr>
              <a:t> - а.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Датчик случайных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>
          <a:xfrm>
            <a:off x="357158" y="1928802"/>
            <a:ext cx="8229600" cy="4075176"/>
          </a:xfrm>
        </p:spPr>
        <p:txBody>
          <a:bodyPr>
            <a:normAutofit fontScale="32500" lnSpcReduction="20000"/>
          </a:bodyPr>
          <a:lstStyle/>
          <a:p>
            <a:pPr algn="l"/>
            <a:r>
              <a:rPr lang="ru-RU" sz="7200" b="1" dirty="0" smtClean="0"/>
              <a:t>В рюкзак </a:t>
            </a:r>
            <a:r>
              <a:rPr lang="en-US" sz="7200" b="1" dirty="0" smtClean="0"/>
              <a:t> </a:t>
            </a:r>
            <a:r>
              <a:rPr lang="ru-RU" sz="7200" b="1" dirty="0" smtClean="0"/>
              <a:t>запиши КРУГИ, во вкладыше Процедуры . Щелкни по Черепашке,  посмотри что она рисует</a:t>
            </a:r>
            <a:endParaRPr lang="ru-RU" sz="7200" dirty="0" smtClean="0"/>
          </a:p>
          <a:p>
            <a:pPr algn="l"/>
            <a:endParaRPr lang="ru-RU" sz="7200" b="1" dirty="0" smtClean="0"/>
          </a:p>
          <a:p>
            <a:pPr algn="l"/>
            <a:r>
              <a:rPr lang="ru-RU" sz="7200" b="1" dirty="0" smtClean="0"/>
              <a:t>это круг</a:t>
            </a:r>
          </a:p>
          <a:p>
            <a:pPr algn="l"/>
            <a:r>
              <a:rPr lang="ru-RU" sz="7200" b="1" dirty="0" smtClean="0"/>
              <a:t>повтори 360 </a:t>
            </a:r>
            <a:r>
              <a:rPr lang="en-US" sz="7200" b="1" dirty="0" smtClean="0"/>
              <a:t>[</a:t>
            </a:r>
            <a:r>
              <a:rPr lang="ru-RU" sz="7200" b="1" dirty="0" err="1" smtClean="0"/>
              <a:t>вп</a:t>
            </a:r>
            <a:r>
              <a:rPr lang="ru-RU" sz="7200" b="1" dirty="0" smtClean="0"/>
              <a:t> 1 </a:t>
            </a:r>
            <a:r>
              <a:rPr lang="ru-RU" sz="7200" b="1" dirty="0" err="1" smtClean="0"/>
              <a:t>пр</a:t>
            </a:r>
            <a:r>
              <a:rPr lang="ru-RU" sz="7200" b="1" dirty="0" smtClean="0"/>
              <a:t> 1</a:t>
            </a:r>
            <a:r>
              <a:rPr lang="en-US" sz="7200" b="1" dirty="0" smtClean="0"/>
              <a:t>]</a:t>
            </a:r>
          </a:p>
          <a:p>
            <a:pPr algn="l"/>
            <a:r>
              <a:rPr lang="ru-RU" sz="7200" b="1" dirty="0" smtClean="0"/>
              <a:t>конец</a:t>
            </a:r>
          </a:p>
          <a:p>
            <a:pPr algn="l"/>
            <a:endParaRPr lang="ru-RU" sz="7200" b="1" dirty="0" smtClean="0"/>
          </a:p>
          <a:p>
            <a:pPr algn="l"/>
            <a:r>
              <a:rPr lang="ru-RU" sz="7200" b="1" dirty="0" smtClean="0"/>
              <a:t>это круги</a:t>
            </a:r>
          </a:p>
          <a:p>
            <a:pPr algn="l"/>
            <a:r>
              <a:rPr lang="ru-RU" sz="7200" b="1" dirty="0" smtClean="0"/>
              <a:t>по </a:t>
            </a:r>
            <a:r>
              <a:rPr lang="ru-RU" sz="7200" b="1" dirty="0" err="1" smtClean="0"/>
              <a:t>нрп</a:t>
            </a:r>
            <a:r>
              <a:rPr lang="ru-RU" sz="7200" b="1" dirty="0" smtClean="0"/>
              <a:t> 3</a:t>
            </a:r>
          </a:p>
          <a:p>
            <a:pPr algn="l"/>
            <a:r>
              <a:rPr lang="ru-RU" sz="7200" b="1" dirty="0" smtClean="0"/>
              <a:t>повтори 10 </a:t>
            </a:r>
            <a:r>
              <a:rPr lang="en-US" sz="7200" b="1" dirty="0" smtClean="0"/>
              <a:t>[</a:t>
            </a:r>
            <a:r>
              <a:rPr lang="ru-RU" sz="7200" b="1" dirty="0" err="1" smtClean="0"/>
              <a:t>нц</a:t>
            </a:r>
            <a:r>
              <a:rPr lang="ru-RU" sz="7200" b="1" dirty="0" smtClean="0"/>
              <a:t> </a:t>
            </a:r>
            <a:r>
              <a:rPr lang="ru-RU" sz="7200" b="1" dirty="0" smtClean="0">
                <a:solidFill>
                  <a:srgbClr val="C00000"/>
                </a:solidFill>
              </a:rPr>
              <a:t>сл 140 </a:t>
            </a:r>
            <a:r>
              <a:rPr lang="ru-RU" sz="7200" b="1" dirty="0" smtClean="0"/>
              <a:t>круг </a:t>
            </a:r>
            <a:r>
              <a:rPr lang="ru-RU" sz="7200" b="1" dirty="0" err="1" smtClean="0"/>
              <a:t>вп</a:t>
            </a:r>
            <a:r>
              <a:rPr lang="ru-RU" sz="7200" b="1" dirty="0" smtClean="0"/>
              <a:t> 20</a:t>
            </a:r>
            <a:r>
              <a:rPr lang="en-US" sz="7200" b="1" dirty="0" smtClean="0"/>
              <a:t>]</a:t>
            </a:r>
          </a:p>
          <a:p>
            <a:pPr algn="l"/>
            <a:r>
              <a:rPr lang="ru-RU" sz="7200" b="1" dirty="0" smtClean="0"/>
              <a:t>конец</a:t>
            </a:r>
          </a:p>
          <a:p>
            <a:pPr algn="l"/>
            <a:endParaRPr lang="ru-RU" sz="7200" b="1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Датчик случайных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>
          <a:xfrm>
            <a:off x="457200" y="1643050"/>
            <a:ext cx="8229600" cy="4929222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9600" b="1" dirty="0" smtClean="0"/>
              <a:t>это снежинка :</a:t>
            </a:r>
            <a:r>
              <a:rPr lang="ru-RU" sz="9600" b="1" dirty="0" err="1" smtClean="0"/>
              <a:t>кол_лучей</a:t>
            </a:r>
            <a:r>
              <a:rPr lang="ru-RU" sz="9600" b="1" dirty="0" smtClean="0"/>
              <a:t> :</a:t>
            </a:r>
            <a:r>
              <a:rPr lang="ru-RU" sz="9600" b="1" dirty="0" err="1" smtClean="0"/>
              <a:t>дл_луча</a:t>
            </a:r>
            <a:r>
              <a:rPr lang="ru-RU" sz="9600" b="1" dirty="0" smtClean="0"/>
              <a:t> :цвет</a:t>
            </a:r>
          </a:p>
          <a:p>
            <a:pPr algn="l"/>
            <a:r>
              <a:rPr lang="ru-RU" sz="9600" b="1" dirty="0" err="1" smtClean="0"/>
              <a:t>нц</a:t>
            </a:r>
            <a:r>
              <a:rPr lang="ru-RU" sz="9600" b="1" dirty="0" smtClean="0"/>
              <a:t> :цвет по</a:t>
            </a:r>
          </a:p>
          <a:p>
            <a:pPr algn="l"/>
            <a:r>
              <a:rPr lang="ru-RU" sz="9600" b="1" dirty="0" smtClean="0"/>
              <a:t>повтори :</a:t>
            </a:r>
            <a:r>
              <a:rPr lang="ru-RU" sz="9600" b="1" dirty="0" err="1" smtClean="0"/>
              <a:t>кол_лучей</a:t>
            </a:r>
            <a:r>
              <a:rPr lang="en-US" sz="9600" b="1" dirty="0" smtClean="0"/>
              <a:t>[</a:t>
            </a:r>
            <a:r>
              <a:rPr lang="ru-RU" sz="9600" b="1" dirty="0" err="1" smtClean="0"/>
              <a:t>вп</a:t>
            </a:r>
            <a:r>
              <a:rPr lang="ru-RU" sz="9600" b="1" dirty="0" smtClean="0"/>
              <a:t> :</a:t>
            </a:r>
            <a:r>
              <a:rPr lang="ru-RU" sz="9600" b="1" dirty="0" err="1" smtClean="0"/>
              <a:t>дл_луча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нд</a:t>
            </a:r>
            <a:r>
              <a:rPr lang="ru-RU" sz="9600" b="1" dirty="0" smtClean="0"/>
              <a:t> :</a:t>
            </a:r>
            <a:r>
              <a:rPr lang="ru-RU" sz="9600" b="1" dirty="0" err="1" smtClean="0"/>
              <a:t>дл_луча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пр</a:t>
            </a:r>
            <a:r>
              <a:rPr lang="ru-RU" sz="9600" b="1" dirty="0" smtClean="0"/>
              <a:t> 360 </a:t>
            </a:r>
            <a:r>
              <a:rPr lang="en-US" sz="9600" b="1" dirty="0" smtClean="0"/>
              <a:t>/</a:t>
            </a:r>
            <a:r>
              <a:rPr lang="ru-RU" sz="9600" b="1" dirty="0" smtClean="0"/>
              <a:t> :</a:t>
            </a:r>
            <a:r>
              <a:rPr lang="ru-RU" sz="9600" b="1" dirty="0" err="1" smtClean="0"/>
              <a:t>кол_лучей</a:t>
            </a:r>
            <a:r>
              <a:rPr lang="en-US" sz="9600" b="1" dirty="0" smtClean="0"/>
              <a:t>]</a:t>
            </a:r>
          </a:p>
          <a:p>
            <a:pPr algn="l"/>
            <a:r>
              <a:rPr lang="ru-RU" sz="9600" b="1" dirty="0" smtClean="0"/>
              <a:t>Конец</a:t>
            </a:r>
          </a:p>
          <a:p>
            <a:endParaRPr lang="ru-RU" sz="9600" b="1" dirty="0" smtClean="0"/>
          </a:p>
          <a:p>
            <a:pPr algn="l">
              <a:spcBef>
                <a:spcPts val="0"/>
              </a:spcBef>
            </a:pPr>
            <a:endParaRPr lang="ru-RU" sz="9600" b="1" dirty="0" smtClean="0"/>
          </a:p>
          <a:p>
            <a:pPr algn="l">
              <a:spcBef>
                <a:spcPts val="0"/>
              </a:spcBef>
            </a:pPr>
            <a:r>
              <a:rPr lang="ru-RU" sz="9600" b="1" dirty="0" smtClean="0"/>
              <a:t>это снег</a:t>
            </a:r>
          </a:p>
          <a:p>
            <a:pPr algn="l"/>
            <a:r>
              <a:rPr lang="ru-RU" sz="9600" b="1" dirty="0" smtClean="0"/>
              <a:t>повтори 200</a:t>
            </a:r>
            <a:r>
              <a:rPr lang="en-US" sz="9600" b="1" dirty="0" smtClean="0"/>
              <a:t>[</a:t>
            </a:r>
            <a:r>
              <a:rPr lang="ru-RU" sz="9600" b="1" dirty="0" smtClean="0"/>
              <a:t>снежинка </a:t>
            </a:r>
            <a:r>
              <a:rPr lang="ru-RU" sz="9600" b="1" dirty="0" smtClean="0">
                <a:solidFill>
                  <a:srgbClr val="C00000"/>
                </a:solidFill>
              </a:rPr>
              <a:t>5 + сл 10</a:t>
            </a:r>
            <a:r>
              <a:rPr lang="ru-RU" sz="9600" b="1" dirty="0" smtClean="0"/>
              <a:t> </a:t>
            </a:r>
            <a:r>
              <a:rPr lang="ru-RU" sz="9600" b="1" dirty="0" smtClean="0">
                <a:solidFill>
                  <a:srgbClr val="FF0000"/>
                </a:solidFill>
              </a:rPr>
              <a:t>10 + сл 30 </a:t>
            </a:r>
            <a:r>
              <a:rPr lang="ru-RU" sz="9600" b="1" dirty="0" smtClean="0">
                <a:solidFill>
                  <a:srgbClr val="C00000"/>
                </a:solidFill>
              </a:rPr>
              <a:t>сл 140 </a:t>
            </a:r>
          </a:p>
          <a:p>
            <a:pPr algn="l"/>
            <a:r>
              <a:rPr lang="ru-RU" sz="9600" b="1" dirty="0" err="1" smtClean="0"/>
              <a:t>пп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пр</a:t>
            </a:r>
            <a:r>
              <a:rPr lang="ru-RU" sz="9600" b="1" dirty="0" smtClean="0"/>
              <a:t> </a:t>
            </a:r>
            <a:r>
              <a:rPr lang="ru-RU" sz="9600" b="1" dirty="0" smtClean="0">
                <a:solidFill>
                  <a:srgbClr val="C00000"/>
                </a:solidFill>
              </a:rPr>
              <a:t>10 + сл 350 </a:t>
            </a:r>
            <a:r>
              <a:rPr lang="ru-RU" sz="9600" b="1" dirty="0" err="1" smtClean="0"/>
              <a:t>вп</a:t>
            </a:r>
            <a:r>
              <a:rPr lang="ru-RU" sz="9600" b="1" dirty="0" smtClean="0"/>
              <a:t> </a:t>
            </a:r>
            <a:r>
              <a:rPr lang="ru-RU" sz="9600" b="1" dirty="0" smtClean="0">
                <a:solidFill>
                  <a:srgbClr val="C00000"/>
                </a:solidFill>
              </a:rPr>
              <a:t>10 + сл 200</a:t>
            </a:r>
            <a:r>
              <a:rPr lang="en-US" sz="9600" b="1" dirty="0" smtClean="0"/>
              <a:t>]</a:t>
            </a:r>
            <a:endParaRPr lang="ru-RU" sz="9600" b="1" dirty="0" smtClean="0"/>
          </a:p>
          <a:p>
            <a:pPr algn="l"/>
            <a:r>
              <a:rPr lang="ru-RU" sz="9600" b="1" dirty="0" smtClean="0"/>
              <a:t>конец</a:t>
            </a:r>
          </a:p>
          <a:p>
            <a:pPr algn="l"/>
            <a:endParaRPr lang="ru-RU" sz="9600" b="1" dirty="0" smtClean="0"/>
          </a:p>
          <a:p>
            <a:endParaRPr lang="ru-RU" dirty="0" smtClean="0"/>
          </a:p>
          <a:p>
            <a:endParaRPr lang="ru-RU" b="1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1538" y="285728"/>
            <a:ext cx="7000924" cy="1071570"/>
          </a:xfrm>
        </p:spPr>
        <p:txBody>
          <a:bodyPr/>
          <a:lstStyle/>
          <a:p>
            <a:r>
              <a:rPr lang="ru-RU" dirty="0" smtClean="0"/>
              <a:t>Датчик </a:t>
            </a:r>
            <a:r>
              <a:rPr lang="ru-RU" dirty="0" smtClean="0"/>
              <a:t>случайных чисел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1000100" y="1928802"/>
            <a:ext cx="7143800" cy="857256"/>
          </a:xfrm>
        </p:spPr>
        <p:txBody>
          <a:bodyPr/>
          <a:lstStyle/>
          <a:p>
            <a:r>
              <a:rPr lang="ru-RU" sz="2800" dirty="0" smtClean="0">
                <a:solidFill>
                  <a:schemeClr val="bg1"/>
                </a:solidFill>
              </a:rPr>
              <a:t>Создай программу </a:t>
            </a:r>
            <a:r>
              <a:rPr lang="ru-RU" sz="2800" dirty="0" smtClean="0">
                <a:solidFill>
                  <a:schemeClr val="bg1"/>
                </a:solidFill>
              </a:rPr>
              <a:t>снегопада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Задача </a:t>
            </a:r>
            <a:r>
              <a:rPr lang="ru-RU" sz="7200" dirty="0" smtClean="0"/>
              <a:t>1</a:t>
            </a:r>
            <a:endParaRPr lang="ru-RU" sz="7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226" y="3071810"/>
            <a:ext cx="688979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928662" y="2214554"/>
            <a:ext cx="7143800" cy="3847918"/>
          </a:xfrm>
        </p:spPr>
        <p:txBody>
          <a:bodyPr/>
          <a:lstStyle/>
          <a:p>
            <a:pPr indent="179388" algn="just"/>
            <a:r>
              <a:rPr lang="ru-RU" sz="2800" b="1" dirty="0">
                <a:solidFill>
                  <a:schemeClr val="bg1"/>
                </a:solidFill>
              </a:rPr>
              <a:t>При изменении значения в бегунке меняется содержимое отдельной области памяти. С бегунками можно работать как с переменными.</a:t>
            </a:r>
          </a:p>
          <a:p>
            <a:pPr algn="l"/>
            <a:endParaRPr lang="ru-RU" sz="2800" b="1" dirty="0" smtClean="0">
              <a:solidFill>
                <a:schemeClr val="bg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Использование бегунков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571472" y="1428736"/>
            <a:ext cx="8072494" cy="1857388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solidFill>
                  <a:schemeClr val="bg1"/>
                </a:solidFill>
              </a:rPr>
              <a:t>Вставь бегунки используя команду Меню: </a:t>
            </a:r>
            <a:r>
              <a:rPr lang="ru-RU" sz="2800" b="1" dirty="0" err="1" smtClean="0">
                <a:solidFill>
                  <a:schemeClr val="bg1"/>
                </a:solidFill>
              </a:rPr>
              <a:t>создать-бегунок</a:t>
            </a:r>
            <a:endParaRPr lang="ru-RU" sz="2800" b="1" dirty="0" smtClean="0">
              <a:solidFill>
                <a:schemeClr val="bg1"/>
              </a:solidFill>
            </a:endParaRPr>
          </a:p>
          <a:p>
            <a:pPr algn="l"/>
            <a:r>
              <a:rPr lang="ru-RU" sz="2800" b="1" dirty="0" smtClean="0">
                <a:solidFill>
                  <a:schemeClr val="bg1"/>
                </a:solidFill>
              </a:rPr>
              <a:t>Установи параметры: </a:t>
            </a:r>
            <a:r>
              <a:rPr lang="ru-RU" sz="2800" b="1" dirty="0" err="1" smtClean="0">
                <a:solidFill>
                  <a:schemeClr val="bg1"/>
                </a:solidFill>
              </a:rPr>
              <a:t>КЗМ-редактировать</a:t>
            </a:r>
            <a:endParaRPr lang="ru-RU" sz="2800" b="1" dirty="0" smtClean="0">
              <a:solidFill>
                <a:schemeClr val="bg1"/>
              </a:solidFill>
            </a:endParaRPr>
          </a:p>
          <a:p>
            <a:pPr algn="l"/>
            <a:endParaRPr lang="ru-RU" sz="2800" b="1" dirty="0" smtClean="0">
              <a:solidFill>
                <a:schemeClr val="bg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Использование бегунков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20996" t="23281" r="20996" b="23281"/>
          <a:stretch>
            <a:fillRect/>
          </a:stretch>
        </p:blipFill>
        <p:spPr bwMode="auto">
          <a:xfrm>
            <a:off x="1556564" y="3429000"/>
            <a:ext cx="5515766" cy="3175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quarter" idx="13"/>
          </p:nvPr>
        </p:nvSpPr>
        <p:spPr>
          <a:xfrm>
            <a:off x="457200" y="1643050"/>
            <a:ext cx="8229600" cy="4929222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9500" b="1" dirty="0" smtClean="0">
                <a:solidFill>
                  <a:srgbClr val="002060"/>
                </a:solidFill>
              </a:rPr>
              <a:t>В рюкзак: </a:t>
            </a:r>
            <a:endParaRPr lang="ru-RU" sz="9500" b="1" dirty="0" smtClean="0">
              <a:solidFill>
                <a:srgbClr val="002060"/>
              </a:solidFill>
            </a:endParaRPr>
          </a:p>
          <a:p>
            <a:pPr algn="l"/>
            <a:r>
              <a:rPr lang="ru-RU" sz="9500" b="1" dirty="0" smtClean="0"/>
              <a:t>	</a:t>
            </a:r>
            <a:r>
              <a:rPr lang="ru-RU" sz="9500" b="1" dirty="0" smtClean="0"/>
              <a:t>	</a:t>
            </a:r>
            <a:r>
              <a:rPr lang="ru-RU" sz="9500" b="1" dirty="0" err="1" smtClean="0"/>
              <a:t>нц</a:t>
            </a:r>
            <a:r>
              <a:rPr lang="ru-RU" sz="9500" b="1" dirty="0" smtClean="0"/>
              <a:t> </a:t>
            </a:r>
            <a:r>
              <a:rPr lang="ru-RU" sz="9500" b="1" dirty="0" smtClean="0"/>
              <a:t>95 звезда </a:t>
            </a:r>
            <a:r>
              <a:rPr lang="ru-RU" sz="9500" b="1" dirty="0" err="1" smtClean="0"/>
              <a:t>кол_лучей</a:t>
            </a:r>
            <a:endParaRPr lang="ru-RU" sz="9500" b="1" dirty="0" smtClean="0"/>
          </a:p>
          <a:p>
            <a:pPr algn="l"/>
            <a:r>
              <a:rPr lang="ru-RU" sz="8600" b="1" dirty="0" smtClean="0">
                <a:solidFill>
                  <a:srgbClr val="002060"/>
                </a:solidFill>
              </a:rPr>
              <a:t>В процедурах</a:t>
            </a:r>
            <a:endParaRPr lang="ru-RU" sz="8600" b="1" dirty="0" smtClean="0">
              <a:solidFill>
                <a:srgbClr val="002060"/>
              </a:solidFill>
            </a:endParaRPr>
          </a:p>
          <a:p>
            <a:pPr algn="l">
              <a:spcBef>
                <a:spcPts val="0"/>
              </a:spcBef>
            </a:pPr>
            <a:r>
              <a:rPr lang="ru-RU" sz="9600" b="1" dirty="0" smtClean="0"/>
              <a:t>это зубец :сторона :угол</a:t>
            </a:r>
          </a:p>
          <a:p>
            <a:pPr algn="l"/>
            <a:r>
              <a:rPr lang="ru-RU" sz="9600" b="1" dirty="0" smtClean="0"/>
              <a:t>по </a:t>
            </a:r>
            <a:r>
              <a:rPr lang="ru-RU" sz="9600" b="1" dirty="0" err="1" smtClean="0"/>
              <a:t>лв</a:t>
            </a:r>
            <a:r>
              <a:rPr lang="ru-RU" sz="9600" b="1" dirty="0" smtClean="0"/>
              <a:t> :угол </a:t>
            </a:r>
            <a:r>
              <a:rPr lang="ru-RU" sz="9600" b="1" dirty="0" err="1" smtClean="0"/>
              <a:t>вп</a:t>
            </a:r>
            <a:r>
              <a:rPr lang="ru-RU" sz="9600" b="1" dirty="0" smtClean="0"/>
              <a:t> :сторона </a:t>
            </a:r>
            <a:r>
              <a:rPr lang="ru-RU" sz="9600" b="1" dirty="0" err="1" smtClean="0"/>
              <a:t>пр</a:t>
            </a:r>
            <a:r>
              <a:rPr lang="ru-RU" sz="9600" b="1" dirty="0" smtClean="0"/>
              <a:t> 2 * :угол </a:t>
            </a:r>
            <a:r>
              <a:rPr lang="ru-RU" sz="9600" b="1" dirty="0" err="1" smtClean="0"/>
              <a:t>вп</a:t>
            </a:r>
            <a:r>
              <a:rPr lang="ru-RU" sz="9600" b="1" dirty="0" smtClean="0"/>
              <a:t> :сторона </a:t>
            </a:r>
            <a:r>
              <a:rPr lang="ru-RU" sz="9600" b="1" dirty="0" err="1" smtClean="0"/>
              <a:t>лв</a:t>
            </a:r>
            <a:r>
              <a:rPr lang="ru-RU" sz="9600" b="1" dirty="0" smtClean="0"/>
              <a:t> :угол </a:t>
            </a:r>
            <a:r>
              <a:rPr lang="ru-RU" sz="9600" b="1" dirty="0" err="1" smtClean="0"/>
              <a:t>пп</a:t>
            </a:r>
            <a:endParaRPr lang="ru-RU" sz="9600" b="1" dirty="0" smtClean="0"/>
          </a:p>
          <a:p>
            <a:pPr algn="l"/>
            <a:r>
              <a:rPr lang="ru-RU" sz="9600" b="1" dirty="0" smtClean="0"/>
              <a:t>конец</a:t>
            </a:r>
          </a:p>
          <a:p>
            <a:pPr algn="l"/>
            <a:endParaRPr lang="ru-RU" sz="9600" b="1" dirty="0" smtClean="0"/>
          </a:p>
          <a:p>
            <a:pPr algn="l">
              <a:spcBef>
                <a:spcPts val="0"/>
              </a:spcBef>
            </a:pPr>
            <a:r>
              <a:rPr lang="ru-RU" sz="9600" b="1" dirty="0" smtClean="0"/>
              <a:t>это звезда :</a:t>
            </a:r>
            <a:r>
              <a:rPr lang="ru-RU" sz="9600" b="1" dirty="0" err="1" smtClean="0"/>
              <a:t>кол_лучей</a:t>
            </a:r>
            <a:endParaRPr lang="ru-RU" sz="9600" b="1" dirty="0" smtClean="0"/>
          </a:p>
          <a:p>
            <a:pPr algn="l"/>
            <a:r>
              <a:rPr lang="ru-RU" sz="9600" b="1" dirty="0" smtClean="0"/>
              <a:t>повтори </a:t>
            </a:r>
            <a:r>
              <a:rPr lang="ru-RU" sz="9600" b="1" dirty="0" err="1" smtClean="0"/>
              <a:t>кол_лучей</a:t>
            </a:r>
            <a:r>
              <a:rPr lang="ru-RU" sz="9600" b="1" dirty="0" smtClean="0"/>
              <a:t> </a:t>
            </a:r>
            <a:r>
              <a:rPr lang="en-US" sz="9600" b="1" dirty="0" smtClean="0"/>
              <a:t>[</a:t>
            </a:r>
            <a:r>
              <a:rPr lang="ru-RU" sz="9600" b="1" dirty="0" smtClean="0"/>
              <a:t>зубец сторона угол </a:t>
            </a:r>
            <a:r>
              <a:rPr lang="ru-RU" sz="9600" b="1" dirty="0" err="1" smtClean="0"/>
              <a:t>пр</a:t>
            </a:r>
            <a:r>
              <a:rPr lang="ru-RU" sz="9600" b="1" dirty="0" smtClean="0"/>
              <a:t> 360</a:t>
            </a:r>
            <a:r>
              <a:rPr lang="en-US" sz="9600" b="1" dirty="0" smtClean="0"/>
              <a:t> /</a:t>
            </a:r>
            <a:r>
              <a:rPr lang="ru-RU" sz="9600" b="1" dirty="0" smtClean="0"/>
              <a:t> </a:t>
            </a:r>
            <a:r>
              <a:rPr lang="ru-RU" sz="9600" b="1" dirty="0" err="1" smtClean="0"/>
              <a:t>кол_лучей</a:t>
            </a:r>
            <a:r>
              <a:rPr lang="en-US" sz="9600" b="1" dirty="0" smtClean="0"/>
              <a:t>]</a:t>
            </a:r>
          </a:p>
          <a:p>
            <a:pPr algn="l"/>
            <a:r>
              <a:rPr lang="ru-RU" sz="9600" b="1" dirty="0" smtClean="0"/>
              <a:t>конец</a:t>
            </a:r>
          </a:p>
          <a:p>
            <a:endParaRPr lang="ru-RU" dirty="0" smtClean="0"/>
          </a:p>
          <a:p>
            <a:endParaRPr lang="ru-RU" b="1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Датчик случайных  </a:t>
            </a:r>
            <a:r>
              <a:rPr lang="en-US" dirty="0" err="1" smtClean="0"/>
              <a:t>pril</a:t>
            </a:r>
            <a:r>
              <a:rPr lang="en-US" dirty="0" smtClean="0"/>
              <a:t> 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2000232" y="1571612"/>
            <a:ext cx="5143536" cy="1143008"/>
          </a:xfrm>
        </p:spPr>
        <p:txBody>
          <a:bodyPr/>
          <a:lstStyle/>
          <a:p>
            <a:r>
              <a:rPr lang="ru-RU" sz="2800" dirty="0" smtClean="0">
                <a:solidFill>
                  <a:schemeClr val="bg1"/>
                </a:solidFill>
              </a:rPr>
              <a:t>Создай программу </a:t>
            </a:r>
            <a:r>
              <a:rPr lang="ru-RU" sz="2800" dirty="0" smtClean="0">
                <a:solidFill>
                  <a:schemeClr val="bg1"/>
                </a:solidFill>
              </a:rPr>
              <a:t>игру</a:t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 «Пройди препятствия»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Задача </a:t>
            </a:r>
            <a:r>
              <a:rPr lang="ru-RU" sz="7200" dirty="0" smtClean="0"/>
              <a:t>2</a:t>
            </a:r>
            <a:endParaRPr lang="ru-RU" sz="72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2786058"/>
            <a:ext cx="6824209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4">
  <a:themeElements>
    <a:clrScheme name="Другая 9">
      <a:dk1>
        <a:srgbClr val="14191A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14191A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Тема4</Template>
  <TotalTime>75</TotalTime>
  <Words>315</Words>
  <Application>Microsoft Office PowerPoint</Application>
  <PresentationFormat>Экран (4:3)</PresentationFormat>
  <Paragraphs>75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Тема4</vt:lpstr>
      <vt:lpstr>Переменная.  Цикл с изменяющейся переменной</vt:lpstr>
      <vt:lpstr>Переменная.  Цикл с изменяющейся переменной</vt:lpstr>
      <vt:lpstr>pril5</vt:lpstr>
      <vt:lpstr>Датчик случайных </vt:lpstr>
      <vt:lpstr>Датчик случайных </vt:lpstr>
      <vt:lpstr>Датчик случайных чисел </vt:lpstr>
      <vt:lpstr>Задача 1</vt:lpstr>
      <vt:lpstr>Использование бегунков</vt:lpstr>
      <vt:lpstr>Использование бегунков</vt:lpstr>
      <vt:lpstr>Датчик случайных  pril 6</vt:lpstr>
      <vt:lpstr>Задача 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Переменная. Цикл с изменяющейся </dc:title>
  <dc:creator>home</dc:creator>
  <cp:lastModifiedBy>home</cp:lastModifiedBy>
  <cp:revision>9</cp:revision>
  <dcterms:created xsi:type="dcterms:W3CDTF">2011-09-29T18:52:53Z</dcterms:created>
  <dcterms:modified xsi:type="dcterms:W3CDTF">2011-10-16T16:34:56Z</dcterms:modified>
</cp:coreProperties>
</file>