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5"/>
  </p:notesMasterIdLst>
  <p:sldIdLst>
    <p:sldId id="285" r:id="rId2"/>
    <p:sldId id="260" r:id="rId3"/>
    <p:sldId id="284" r:id="rId4"/>
    <p:sldId id="266" r:id="rId5"/>
    <p:sldId id="269" r:id="rId6"/>
    <p:sldId id="272" r:id="rId7"/>
    <p:sldId id="273" r:id="rId8"/>
    <p:sldId id="265" r:id="rId9"/>
    <p:sldId id="278" r:id="rId10"/>
    <p:sldId id="282" r:id="rId11"/>
    <p:sldId id="280" r:id="rId12"/>
    <p:sldId id="275" r:id="rId13"/>
    <p:sldId id="268" r:id="rId14"/>
  </p:sldIdLst>
  <p:sldSz cx="10080625" cy="7559675"/>
  <p:notesSz cx="7559675" cy="10691813"/>
  <p:defaultTextStyle>
    <a:defPPr>
      <a:defRPr lang="en-GB"/>
    </a:defPPr>
    <a:lvl1pPr algn="l" defTabSz="449263" rtl="0" fontAlgn="base" hangingPunct="0">
      <a:lnSpc>
        <a:spcPct val="98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DejaVu Sans" pitchFamily="16" charset="0"/>
        <a:ea typeface="+mn-ea"/>
        <a:cs typeface="DejaVu Sans" pitchFamily="16" charset="0"/>
      </a:defRPr>
    </a:lvl1pPr>
    <a:lvl2pPr marL="742950" indent="-285750" algn="l" defTabSz="449263" rtl="0" fontAlgn="base" hangingPunct="0">
      <a:lnSpc>
        <a:spcPct val="98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DejaVu Sans" pitchFamily="16" charset="0"/>
        <a:ea typeface="+mn-ea"/>
        <a:cs typeface="DejaVu Sans" pitchFamily="16" charset="0"/>
      </a:defRPr>
    </a:lvl2pPr>
    <a:lvl3pPr marL="1143000" indent="-228600" algn="l" defTabSz="449263" rtl="0" fontAlgn="base" hangingPunct="0">
      <a:lnSpc>
        <a:spcPct val="98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DejaVu Sans" pitchFamily="16" charset="0"/>
        <a:ea typeface="+mn-ea"/>
        <a:cs typeface="DejaVu Sans" pitchFamily="16" charset="0"/>
      </a:defRPr>
    </a:lvl3pPr>
    <a:lvl4pPr marL="1600200" indent="-228600" algn="l" defTabSz="449263" rtl="0" fontAlgn="base" hangingPunct="0">
      <a:lnSpc>
        <a:spcPct val="98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DejaVu Sans" pitchFamily="16" charset="0"/>
        <a:ea typeface="+mn-ea"/>
        <a:cs typeface="DejaVu Sans" pitchFamily="16" charset="0"/>
      </a:defRPr>
    </a:lvl4pPr>
    <a:lvl5pPr marL="2057400" indent="-228600" algn="l" defTabSz="449263" rtl="0" fontAlgn="base" hangingPunct="0">
      <a:lnSpc>
        <a:spcPct val="98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DejaVu Sans" pitchFamily="16" charset="0"/>
        <a:ea typeface="+mn-ea"/>
        <a:cs typeface="DejaVu Sans" pitchFamily="16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DejaVu Sans" pitchFamily="16" charset="0"/>
        <a:ea typeface="+mn-ea"/>
        <a:cs typeface="DejaVu Sans" pitchFamily="16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DejaVu Sans" pitchFamily="16" charset="0"/>
        <a:ea typeface="+mn-ea"/>
        <a:cs typeface="DejaVu Sans" pitchFamily="16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DejaVu Sans" pitchFamily="16" charset="0"/>
        <a:ea typeface="+mn-ea"/>
        <a:cs typeface="DejaVu Sans" pitchFamily="16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DejaVu Sans" pitchFamily="16" charset="0"/>
        <a:ea typeface="+mn-ea"/>
        <a:cs typeface="DejaVu Sans" pitchFamily="16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9FFBE5"/>
    <a:srgbClr val="FFCC66"/>
    <a:srgbClr val="9BE5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00" autoAdjust="0"/>
    <p:restoredTop sz="94660"/>
  </p:normalViewPr>
  <p:slideViewPr>
    <p:cSldViewPr>
      <p:cViewPr varScale="1">
        <p:scale>
          <a:sx n="63" d="100"/>
          <a:sy n="63" d="100"/>
        </p:scale>
        <p:origin x="-1122" y="-11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8188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ans" pitchFamily="16" charset="0"/>
                <a:ea typeface="+mn-ea"/>
                <a:cs typeface="DejaVu Sans" pitchFamily="16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9900" y="0"/>
            <a:ext cx="3278188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ans" pitchFamily="16" charset="0"/>
                <a:ea typeface="+mn-ea"/>
                <a:cs typeface="DejaVu Sans" pitchFamily="16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8188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ans" pitchFamily="16" charset="0"/>
                <a:ea typeface="+mn-ea"/>
                <a:cs typeface="DejaVu Sans" pitchFamily="16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9900" y="10156825"/>
            <a:ext cx="3278188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ans" pitchFamily="16" charset="0"/>
                <a:ea typeface="+mn-ea"/>
                <a:cs typeface="DejaVu Sans" pitchFamily="16" charset="0"/>
              </a:defRPr>
            </a:lvl1pPr>
          </a:lstStyle>
          <a:p>
            <a:pPr>
              <a:defRPr/>
            </a:pPr>
            <a:fld id="{33960FE1-D286-4717-9F5D-AB18C7B12E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8C345732-4AD5-4A1B-9C80-CF2C91CF568B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16387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6388" name="Rectangle 2"/>
          <p:cNvSpPr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851BF4D5-B2CF-4409-B54D-85DB93AE9933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17411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7412" name="Rectangle 2"/>
          <p:cNvSpPr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2D593FE-7F30-4B2D-A0A8-2EEBA157D525}" type="slidenum">
              <a:rPr lang="ru-RU" smtClean="0"/>
              <a:pPr/>
              <a:t>4</a:t>
            </a:fld>
            <a:endParaRPr lang="ru-RU" smtClean="0"/>
          </a:p>
        </p:txBody>
      </p:sp>
      <p:sp>
        <p:nvSpPr>
          <p:cNvPr id="18435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8436" name="Rectangle 2"/>
          <p:cNvSpPr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9459" name="Rectangle 2"/>
          <p:cNvSpPr>
            <a:spLocks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A55A7CF-2F07-4894-B4C6-17F367B65217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20483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0484" name="Rectangle 2"/>
          <p:cNvSpPr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1507" name="Rectangle 2"/>
          <p:cNvSpPr>
            <a:spLocks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581ED01-B7FE-4EF4-8A25-A9064852C60A}" type="slidenum">
              <a:rPr lang="ru-RU" smtClean="0"/>
              <a:pPr/>
              <a:t>8</a:t>
            </a:fld>
            <a:endParaRPr lang="ru-RU" smtClean="0"/>
          </a:p>
        </p:txBody>
      </p:sp>
      <p:sp>
        <p:nvSpPr>
          <p:cNvPr id="22531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2532" name="Rectangle 2"/>
          <p:cNvSpPr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3555" name="Rectangle 2"/>
          <p:cNvSpPr>
            <a:spLocks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102571B-0598-4C9F-8867-516D424DCAC5}" type="slidenum">
              <a:rPr lang="ru-RU" smtClean="0"/>
              <a:pPr/>
              <a:t>10</a:t>
            </a:fld>
            <a:endParaRPr lang="ru-RU" smtClean="0"/>
          </a:p>
        </p:txBody>
      </p:sp>
      <p:sp>
        <p:nvSpPr>
          <p:cNvPr id="24579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4580" name="Rectangle 2"/>
          <p:cNvSpPr>
            <a:spLocks noChangeArrowheads="1"/>
          </p:cNvSpPr>
          <p:nvPr>
            <p:ph type="body" idx="1"/>
          </p:nvPr>
        </p:nvSpPr>
        <p:spPr>
          <a:xfrm>
            <a:off x="755650" y="5078413"/>
            <a:ext cx="6048375" cy="4721225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5603" name="Rectangle 2"/>
          <p:cNvSpPr>
            <a:spLocks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6627" name="Rectangle 2"/>
          <p:cNvSpPr>
            <a:spLocks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ln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30BCF9A-0AA6-47AF-B43C-25912B078F86}" type="slidenum">
              <a:rPr lang="ru-RU" smtClean="0"/>
              <a:pPr/>
              <a:t>13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794F1D-2CE2-45AA-9864-2E77E7D3D6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B9A7D1-99C7-4622-9EFF-B1051FA01D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5D503B-ED25-42F5-B8FC-07A6D91314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9287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BC27E7-B0E3-41F2-B25F-5C133CF099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C8C53A-2FFF-4580-A37B-DA231FA81B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093FE-EAB1-4C25-9F36-6D315E86BB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680876-A1DA-4469-A0FA-4BE898300A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DCD64-1254-4243-9BDB-3A057C4219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90266B-17FD-4C36-AF6A-7EF3DA6CCF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532703-EE1A-4D67-BEB8-5BD1FEB936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05675" y="301625"/>
            <a:ext cx="2266950" cy="64547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0037" cy="64547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299576-12D2-43B2-AE90-F431B34EF6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69387" cy="1260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8E57C7-ED05-4462-8D8E-EE46BA09B9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99FF"/>
            </a:gs>
            <a:gs pos="50000">
              <a:srgbClr val="20007A"/>
            </a:gs>
            <a:gs pos="100000">
              <a:srgbClr val="0099FF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9387" cy="1260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9387" cy="4987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8063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DejaVu Sans" pitchFamily="16" charset="0"/>
                <a:ea typeface="+mn-ea"/>
                <a:cs typeface="DejaVu Sans" pitchFamily="16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DejaVu Sans" pitchFamily="16" charset="0"/>
                <a:ea typeface="+mn-ea"/>
                <a:cs typeface="DejaVu Sans" pitchFamily="16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6300" y="68865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DejaVu Sans" pitchFamily="16" charset="0"/>
                <a:ea typeface="+mn-ea"/>
                <a:cs typeface="DejaVu Sans" pitchFamily="16" charset="0"/>
              </a:defRPr>
            </a:lvl1pPr>
          </a:lstStyle>
          <a:p>
            <a:pPr>
              <a:defRPr/>
            </a:pPr>
            <a:fld id="{C943B8B4-8388-4623-AC41-30A02CB80D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49263" rtl="0" eaLnBrk="0" fontAlgn="base" hangingPunct="0">
        <a:lnSpc>
          <a:spcPct val="9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DejaVu Sans" pitchFamily="34" charset="2"/>
          <a:cs typeface="+mj-cs"/>
        </a:defRPr>
      </a:lvl1pPr>
      <a:lvl2pPr algn="ctr" defTabSz="449263" rtl="0" eaLnBrk="0" fontAlgn="base" hangingPunct="0">
        <a:lnSpc>
          <a:spcPct val="9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DejaVu Sans" pitchFamily="16" charset="0"/>
          <a:ea typeface="DejaVu Sans" pitchFamily="34" charset="2"/>
          <a:cs typeface="DejaVu Sans" pitchFamily="16" charset="0"/>
        </a:defRPr>
      </a:lvl2pPr>
      <a:lvl3pPr algn="ctr" defTabSz="449263" rtl="0" eaLnBrk="0" fontAlgn="base" hangingPunct="0">
        <a:lnSpc>
          <a:spcPct val="9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DejaVu Sans" pitchFamily="16" charset="0"/>
          <a:ea typeface="DejaVu Sans" pitchFamily="34" charset="2"/>
          <a:cs typeface="DejaVu Sans" pitchFamily="16" charset="0"/>
        </a:defRPr>
      </a:lvl3pPr>
      <a:lvl4pPr algn="ctr" defTabSz="449263" rtl="0" eaLnBrk="0" fontAlgn="base" hangingPunct="0">
        <a:lnSpc>
          <a:spcPct val="9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DejaVu Sans" pitchFamily="16" charset="0"/>
          <a:ea typeface="DejaVu Sans" pitchFamily="34" charset="2"/>
          <a:cs typeface="DejaVu Sans" pitchFamily="16" charset="0"/>
        </a:defRPr>
      </a:lvl4pPr>
      <a:lvl5pPr algn="ctr" defTabSz="449263" rtl="0" eaLnBrk="0" fontAlgn="base" hangingPunct="0">
        <a:lnSpc>
          <a:spcPct val="9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DejaVu Sans" pitchFamily="16" charset="0"/>
          <a:ea typeface="DejaVu Sans" pitchFamily="34" charset="2"/>
          <a:cs typeface="DejaVu Sans" pitchFamily="16" charset="0"/>
        </a:defRPr>
      </a:lvl5pPr>
      <a:lvl6pPr marL="2514600" indent="-228600" algn="ctr" defTabSz="449263" rtl="0" fontAlgn="base" hangingPunct="0">
        <a:lnSpc>
          <a:spcPct val="9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DejaVu Sans" pitchFamily="16" charset="0"/>
          <a:cs typeface="DejaVu Sans" pitchFamily="16" charset="0"/>
        </a:defRPr>
      </a:lvl6pPr>
      <a:lvl7pPr marL="2971800" indent="-228600" algn="ctr" defTabSz="449263" rtl="0" fontAlgn="base" hangingPunct="0">
        <a:lnSpc>
          <a:spcPct val="9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DejaVu Sans" pitchFamily="16" charset="0"/>
          <a:cs typeface="DejaVu Sans" pitchFamily="16" charset="0"/>
        </a:defRPr>
      </a:lvl7pPr>
      <a:lvl8pPr marL="3429000" indent="-228600" algn="ctr" defTabSz="449263" rtl="0" fontAlgn="base" hangingPunct="0">
        <a:lnSpc>
          <a:spcPct val="9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DejaVu Sans" pitchFamily="16" charset="0"/>
          <a:cs typeface="DejaVu Sans" pitchFamily="16" charset="0"/>
        </a:defRPr>
      </a:lvl8pPr>
      <a:lvl9pPr marL="3886200" indent="-228600" algn="ctr" defTabSz="449263" rtl="0" fontAlgn="base" hangingPunct="0">
        <a:lnSpc>
          <a:spcPct val="9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DejaVu Sans" pitchFamily="16" charset="0"/>
          <a:cs typeface="DejaVu Sans" pitchFamily="16" charset="0"/>
        </a:defRPr>
      </a:lvl9pPr>
    </p:titleStyle>
    <p:bodyStyle>
      <a:lvl1pPr marL="342900" indent="-342900" algn="l" defTabSz="449263" rtl="0" eaLnBrk="0" fontAlgn="base" hangingPunct="0">
        <a:lnSpc>
          <a:spcPct val="98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buChar char="•"/>
        <a:defRPr sz="3200">
          <a:solidFill>
            <a:srgbClr val="000000"/>
          </a:solidFill>
          <a:latin typeface="+mn-lt"/>
          <a:ea typeface="DejaVu Sans" pitchFamily="34" charset="2"/>
          <a:cs typeface="+mn-cs"/>
        </a:defRPr>
      </a:lvl1pPr>
      <a:lvl2pPr marL="742950" indent="-285750" algn="l" defTabSz="449263" rtl="0" eaLnBrk="0" fontAlgn="base" hangingPunct="0">
        <a:lnSpc>
          <a:spcPct val="98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buChar char="–"/>
        <a:defRPr sz="2800">
          <a:solidFill>
            <a:srgbClr val="000000"/>
          </a:solidFill>
          <a:latin typeface="+mn-lt"/>
          <a:ea typeface="DejaVu Sans" pitchFamily="34" charset="2"/>
          <a:cs typeface="+mn-cs"/>
        </a:defRPr>
      </a:lvl2pPr>
      <a:lvl3pPr marL="1143000" indent="-228600" algn="l" defTabSz="449263" rtl="0" eaLnBrk="0" fontAlgn="base" hangingPunct="0">
        <a:lnSpc>
          <a:spcPct val="98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buChar char="•"/>
        <a:defRPr sz="2400">
          <a:solidFill>
            <a:srgbClr val="000000"/>
          </a:solidFill>
          <a:latin typeface="+mn-lt"/>
          <a:ea typeface="DejaVu Sans" pitchFamily="34" charset="2"/>
          <a:cs typeface="+mn-cs"/>
        </a:defRPr>
      </a:lvl3pPr>
      <a:lvl4pPr marL="1600200" indent="-228600" algn="l" defTabSz="449263" rtl="0" eaLnBrk="0" fontAlgn="base" hangingPunct="0">
        <a:lnSpc>
          <a:spcPct val="98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buChar char="–"/>
        <a:defRPr sz="2000">
          <a:solidFill>
            <a:srgbClr val="000000"/>
          </a:solidFill>
          <a:latin typeface="+mn-lt"/>
          <a:ea typeface="DejaVu Sans" pitchFamily="34" charset="2"/>
          <a:cs typeface="+mn-cs"/>
        </a:defRPr>
      </a:lvl4pPr>
      <a:lvl5pPr marL="2057400" indent="-228600" algn="l" defTabSz="449263" rtl="0" eaLnBrk="0" fontAlgn="base" hangingPunct="0">
        <a:lnSpc>
          <a:spcPct val="98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ea typeface="DejaVu Sans" pitchFamily="34" charset="2"/>
          <a:cs typeface="+mn-cs"/>
        </a:defRPr>
      </a:lvl5pPr>
      <a:lvl6pPr marL="2514600" indent="-228600" algn="l" defTabSz="449263" rtl="0" fontAlgn="base" hangingPunct="0">
        <a:lnSpc>
          <a:spcPct val="98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fontAlgn="base" hangingPunct="0">
        <a:lnSpc>
          <a:spcPct val="98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fontAlgn="base" hangingPunct="0">
        <a:lnSpc>
          <a:spcPct val="98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fontAlgn="base" hangingPunct="0">
        <a:lnSpc>
          <a:spcPct val="98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2"/>
          <p:cNvSpPr txBox="1">
            <a:spLocks noChangeArrowheads="1"/>
          </p:cNvSpPr>
          <p:nvPr/>
        </p:nvSpPr>
        <p:spPr bwMode="auto">
          <a:xfrm>
            <a:off x="1754164" y="3565523"/>
            <a:ext cx="7000923" cy="58579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53063" rIns="90000" bIns="4500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/>
            </a:pPr>
            <a:r>
              <a:rPr lang="ru-RU" sz="48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«Если ..., то ...»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1279507"/>
            <a:ext cx="9923053" cy="1721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Разветвляющиеся алгоритмы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"/>
          <p:cNvSpPr txBox="1">
            <a:spLocks noChangeArrowheads="1"/>
          </p:cNvSpPr>
          <p:nvPr/>
        </p:nvSpPr>
        <p:spPr bwMode="auto">
          <a:xfrm>
            <a:off x="611188" y="1493838"/>
            <a:ext cx="8858250" cy="1987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53063" rIns="90000" bIns="45000"/>
          <a:lstStyle/>
          <a:p>
            <a:pPr indent="533400"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600">
                <a:solidFill>
                  <a:srgbClr val="CCFFFF"/>
                </a:solidFill>
              </a:rPr>
              <a:t>Алгоритмы, в которых осуществ-ляется выбор действий в зависи-мости от какого-то условия, называется </a:t>
            </a:r>
            <a:r>
              <a:rPr lang="ru-RU" sz="3600">
                <a:solidFill>
                  <a:srgbClr val="FF9966"/>
                </a:solidFill>
              </a:rPr>
              <a:t>разветвляющимся</a:t>
            </a:r>
            <a:r>
              <a:rPr lang="ru-RU" sz="3600">
                <a:solidFill>
                  <a:srgbClr val="CCFFFF"/>
                </a:solidFill>
              </a:rPr>
              <a:t>.</a:t>
            </a:r>
          </a:p>
        </p:txBody>
      </p:sp>
      <p:sp>
        <p:nvSpPr>
          <p:cNvPr id="3075" name="Text Box 2"/>
          <p:cNvSpPr txBox="1">
            <a:spLocks noChangeArrowheads="1"/>
          </p:cNvSpPr>
          <p:nvPr/>
        </p:nvSpPr>
        <p:spPr bwMode="auto">
          <a:xfrm>
            <a:off x="2754313" y="4279900"/>
            <a:ext cx="3990975" cy="585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53063" rIns="90000" bIns="4500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sz="3200">
                <a:solidFill>
                  <a:srgbClr val="CCFFFF"/>
                </a:solidFill>
              </a:rPr>
              <a:t>«Если ..., то ...»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1222" y="1565259"/>
            <a:ext cx="7653056" cy="6352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Неполная форма ветвления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Oval 1"/>
          <p:cNvSpPr>
            <a:spLocks noChangeArrowheads="1"/>
          </p:cNvSpPr>
          <p:nvPr/>
        </p:nvSpPr>
        <p:spPr bwMode="auto">
          <a:xfrm>
            <a:off x="3963988" y="1522413"/>
            <a:ext cx="2771775" cy="587375"/>
          </a:xfrm>
          <a:prstGeom prst="ellipse">
            <a:avLst/>
          </a:prstGeom>
          <a:solidFill>
            <a:srgbClr val="FF8080"/>
          </a:solidFill>
          <a:ln w="36000">
            <a:solidFill>
              <a:srgbClr val="CCCCFF"/>
            </a:solidFill>
            <a:round/>
            <a:headEnd/>
            <a:tailEnd/>
          </a:ln>
        </p:spPr>
        <p:txBody>
          <a:bodyPr wrap="none" lIns="108000" tIns="67536" rIns="108000" bIns="63000" anchor="ctr"/>
          <a:lstStyle/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ru-RU" b="1">
                <a:solidFill>
                  <a:srgbClr val="4B1F6F"/>
                </a:solidFill>
              </a:rPr>
              <a:t>начало</a:t>
            </a:r>
          </a:p>
        </p:txBody>
      </p:sp>
      <p:sp>
        <p:nvSpPr>
          <p:cNvPr id="5123" name="AutoShape 2"/>
          <p:cNvSpPr>
            <a:spLocks noChangeArrowheads="1"/>
          </p:cNvSpPr>
          <p:nvPr/>
        </p:nvSpPr>
        <p:spPr bwMode="auto">
          <a:xfrm>
            <a:off x="4200525" y="2359025"/>
            <a:ext cx="2311400" cy="1576388"/>
          </a:xfrm>
          <a:prstGeom prst="flowChartDecision">
            <a:avLst/>
          </a:prstGeom>
          <a:solidFill>
            <a:srgbClr val="FF8080"/>
          </a:solidFill>
          <a:ln w="36000">
            <a:solidFill>
              <a:srgbClr val="CCCCFF"/>
            </a:solidFill>
            <a:round/>
            <a:headEnd/>
            <a:tailEnd/>
          </a:ln>
        </p:spPr>
        <p:txBody>
          <a:bodyPr wrap="none" lIns="108000" tIns="67536" rIns="108000" bIns="63000" anchor="ctr"/>
          <a:lstStyle/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ru-RU" b="1">
                <a:solidFill>
                  <a:srgbClr val="4B1F6F"/>
                </a:solidFill>
              </a:rPr>
              <a:t>Поспешишь?</a:t>
            </a:r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1814513" y="3863975"/>
            <a:ext cx="2636837" cy="658813"/>
          </a:xfrm>
          <a:prstGeom prst="rect">
            <a:avLst/>
          </a:prstGeom>
          <a:solidFill>
            <a:srgbClr val="FF8080"/>
          </a:solidFill>
          <a:ln w="36000">
            <a:solidFill>
              <a:srgbClr val="CCCCFF"/>
            </a:solidFill>
            <a:round/>
            <a:headEnd/>
            <a:tailEnd/>
          </a:ln>
        </p:spPr>
        <p:txBody>
          <a:bodyPr wrap="none" lIns="108000" tIns="67536" rIns="108000" bIns="63000" anchor="ctr"/>
          <a:lstStyle/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ru-RU" b="1">
                <a:solidFill>
                  <a:srgbClr val="4B1F6F"/>
                </a:solidFill>
              </a:rPr>
              <a:t>Людей насмешишь</a:t>
            </a:r>
          </a:p>
        </p:txBody>
      </p:sp>
      <p:sp>
        <p:nvSpPr>
          <p:cNvPr id="5125" name="Oval 4"/>
          <p:cNvSpPr>
            <a:spLocks noChangeArrowheads="1"/>
          </p:cNvSpPr>
          <p:nvPr/>
        </p:nvSpPr>
        <p:spPr bwMode="auto">
          <a:xfrm>
            <a:off x="4186238" y="5881688"/>
            <a:ext cx="2667000" cy="587375"/>
          </a:xfrm>
          <a:prstGeom prst="ellipse">
            <a:avLst/>
          </a:prstGeom>
          <a:solidFill>
            <a:srgbClr val="FF8080"/>
          </a:solidFill>
          <a:ln w="36000">
            <a:solidFill>
              <a:srgbClr val="CCCCFF"/>
            </a:solidFill>
            <a:round/>
            <a:headEnd/>
            <a:tailEnd/>
          </a:ln>
        </p:spPr>
        <p:txBody>
          <a:bodyPr wrap="none" lIns="108000" tIns="67536" rIns="108000" bIns="63000" anchor="ctr"/>
          <a:lstStyle/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ru-RU" b="1">
                <a:solidFill>
                  <a:srgbClr val="4B1F6F"/>
                </a:solidFill>
              </a:rPr>
              <a:t>конец</a:t>
            </a:r>
          </a:p>
        </p:txBody>
      </p:sp>
      <p:sp>
        <p:nvSpPr>
          <p:cNvPr id="5126" name="Line 5"/>
          <p:cNvSpPr>
            <a:spLocks noChangeShapeType="1"/>
          </p:cNvSpPr>
          <p:nvPr/>
        </p:nvSpPr>
        <p:spPr bwMode="auto">
          <a:xfrm>
            <a:off x="5354638" y="2116138"/>
            <a:ext cx="1587" cy="301625"/>
          </a:xfrm>
          <a:prstGeom prst="line">
            <a:avLst/>
          </a:prstGeom>
          <a:noFill/>
          <a:ln w="36000">
            <a:solidFill>
              <a:srgbClr val="CCCC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127" name="Line 6"/>
          <p:cNvSpPr>
            <a:spLocks noChangeShapeType="1"/>
          </p:cNvSpPr>
          <p:nvPr/>
        </p:nvSpPr>
        <p:spPr bwMode="auto">
          <a:xfrm>
            <a:off x="6526213" y="3148013"/>
            <a:ext cx="889000" cy="1587"/>
          </a:xfrm>
          <a:prstGeom prst="line">
            <a:avLst/>
          </a:prstGeom>
          <a:noFill/>
          <a:ln w="36000">
            <a:solidFill>
              <a:srgbClr val="CCCC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28" name="Line 7"/>
          <p:cNvSpPr>
            <a:spLocks noChangeShapeType="1"/>
          </p:cNvSpPr>
          <p:nvPr/>
        </p:nvSpPr>
        <p:spPr bwMode="auto">
          <a:xfrm flipH="1">
            <a:off x="3221038" y="3162300"/>
            <a:ext cx="981075" cy="1588"/>
          </a:xfrm>
          <a:prstGeom prst="line">
            <a:avLst/>
          </a:prstGeom>
          <a:noFill/>
          <a:ln w="36000">
            <a:solidFill>
              <a:srgbClr val="CCCC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29" name="Line 8"/>
          <p:cNvSpPr>
            <a:spLocks noChangeShapeType="1"/>
          </p:cNvSpPr>
          <p:nvPr/>
        </p:nvSpPr>
        <p:spPr bwMode="auto">
          <a:xfrm>
            <a:off x="3222625" y="3176588"/>
            <a:ext cx="1588" cy="730250"/>
          </a:xfrm>
          <a:prstGeom prst="line">
            <a:avLst/>
          </a:prstGeom>
          <a:noFill/>
          <a:ln w="36000">
            <a:solidFill>
              <a:srgbClr val="CCCC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130" name="Line 9"/>
          <p:cNvSpPr>
            <a:spLocks noChangeShapeType="1"/>
          </p:cNvSpPr>
          <p:nvPr/>
        </p:nvSpPr>
        <p:spPr bwMode="auto">
          <a:xfrm>
            <a:off x="3206750" y="4522788"/>
            <a:ext cx="20638" cy="965200"/>
          </a:xfrm>
          <a:prstGeom prst="line">
            <a:avLst/>
          </a:prstGeom>
          <a:noFill/>
          <a:ln w="36000">
            <a:solidFill>
              <a:srgbClr val="CCCC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131" name="Line 10"/>
          <p:cNvSpPr>
            <a:spLocks noChangeShapeType="1"/>
          </p:cNvSpPr>
          <p:nvPr/>
        </p:nvSpPr>
        <p:spPr bwMode="auto">
          <a:xfrm>
            <a:off x="3263900" y="5473700"/>
            <a:ext cx="4192588" cy="1588"/>
          </a:xfrm>
          <a:prstGeom prst="line">
            <a:avLst/>
          </a:prstGeom>
          <a:noFill/>
          <a:ln w="36000">
            <a:solidFill>
              <a:srgbClr val="CCCC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32" name="Line 11"/>
          <p:cNvSpPr>
            <a:spLocks noChangeShapeType="1"/>
          </p:cNvSpPr>
          <p:nvPr/>
        </p:nvSpPr>
        <p:spPr bwMode="auto">
          <a:xfrm>
            <a:off x="5519738" y="5486400"/>
            <a:ext cx="1587" cy="415925"/>
          </a:xfrm>
          <a:prstGeom prst="line">
            <a:avLst/>
          </a:prstGeom>
          <a:noFill/>
          <a:ln w="36000">
            <a:solidFill>
              <a:srgbClr val="CCCC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133" name="Text Box 12"/>
          <p:cNvSpPr txBox="1">
            <a:spLocks noChangeArrowheads="1"/>
          </p:cNvSpPr>
          <p:nvPr/>
        </p:nvSpPr>
        <p:spPr bwMode="auto">
          <a:xfrm>
            <a:off x="3440113" y="2601913"/>
            <a:ext cx="809625" cy="355600"/>
          </a:xfrm>
          <a:prstGeom prst="rect">
            <a:avLst/>
          </a:prstGeom>
          <a:noFill/>
          <a:ln w="36000">
            <a:noFill/>
            <a:round/>
            <a:headEnd/>
            <a:tailEnd/>
          </a:ln>
        </p:spPr>
        <p:txBody>
          <a:bodyPr lIns="90000" tIns="49536" rIns="90000" bIns="45000"/>
          <a:lstStyle/>
          <a:p>
            <a:pPr>
              <a:tabLst>
                <a:tab pos="723900" algn="l"/>
              </a:tabLst>
            </a:pPr>
            <a:r>
              <a:rPr lang="ru-RU" b="1">
                <a:solidFill>
                  <a:srgbClr val="FF8080"/>
                </a:solidFill>
              </a:rPr>
              <a:t>да</a:t>
            </a:r>
          </a:p>
        </p:txBody>
      </p:sp>
      <p:sp>
        <p:nvSpPr>
          <p:cNvPr id="5134" name="Text Box 13"/>
          <p:cNvSpPr txBox="1">
            <a:spLocks noChangeArrowheads="1"/>
          </p:cNvSpPr>
          <p:nvPr/>
        </p:nvSpPr>
        <p:spPr bwMode="auto">
          <a:xfrm>
            <a:off x="6397625" y="2587625"/>
            <a:ext cx="881063" cy="355600"/>
          </a:xfrm>
          <a:prstGeom prst="rect">
            <a:avLst/>
          </a:prstGeom>
          <a:noFill/>
          <a:ln w="36000">
            <a:noFill/>
            <a:round/>
            <a:headEnd/>
            <a:tailEnd/>
          </a:ln>
        </p:spPr>
        <p:txBody>
          <a:bodyPr lIns="90000" tIns="49536" rIns="90000" bIns="45000"/>
          <a:lstStyle/>
          <a:p>
            <a:pPr>
              <a:tabLst>
                <a:tab pos="723900" algn="l"/>
              </a:tabLst>
            </a:pPr>
            <a:r>
              <a:rPr lang="ru-RU" b="1">
                <a:solidFill>
                  <a:srgbClr val="FF8080"/>
                </a:solidFill>
              </a:rPr>
              <a:t>нет</a:t>
            </a:r>
          </a:p>
        </p:txBody>
      </p:sp>
      <p:sp>
        <p:nvSpPr>
          <p:cNvPr id="5135" name="Line 14"/>
          <p:cNvSpPr>
            <a:spLocks noChangeShapeType="1"/>
          </p:cNvSpPr>
          <p:nvPr/>
        </p:nvSpPr>
        <p:spPr bwMode="auto">
          <a:xfrm>
            <a:off x="7464425" y="3155950"/>
            <a:ext cx="1588" cy="2359025"/>
          </a:xfrm>
          <a:prstGeom prst="line">
            <a:avLst/>
          </a:prstGeom>
          <a:noFill/>
          <a:ln w="36000">
            <a:solidFill>
              <a:srgbClr val="CCCC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136" name="Rectangle 2"/>
          <p:cNvSpPr txBox="1">
            <a:spLocks noChangeArrowheads="1"/>
          </p:cNvSpPr>
          <p:nvPr/>
        </p:nvSpPr>
        <p:spPr bwMode="auto">
          <a:xfrm>
            <a:off x="325438" y="0"/>
            <a:ext cx="9070975" cy="1922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8063" rIns="0" bIns="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3200">
                <a:solidFill>
                  <a:srgbClr val="FFFFCC"/>
                </a:solidFill>
              </a:rPr>
              <a:t>Блок-схема пословицы:</a:t>
            </a:r>
          </a:p>
          <a:p>
            <a:pP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3200">
                <a:solidFill>
                  <a:srgbClr val="FFFFCC"/>
                </a:solidFill>
              </a:rPr>
              <a:t>  «Поспешишь — людей насмешишь»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083470" y="0"/>
            <a:ext cx="5997155" cy="5146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Неполная форма ветвления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11188" y="850900"/>
            <a:ext cx="8609012" cy="720725"/>
          </a:xfrm>
        </p:spPr>
        <p:txBody>
          <a:bodyPr tIns="35280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b="1" smtClean="0"/>
              <a:t>ЕСЛИ</a:t>
            </a: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9750" y="1993900"/>
            <a:ext cx="9078913" cy="4514850"/>
          </a:xfrm>
        </p:spPr>
        <p:txBody>
          <a:bodyPr/>
          <a:lstStyle/>
          <a:p>
            <a:pPr eaLnBrk="1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mtClean="0">
                <a:solidFill>
                  <a:srgbClr val="FFFF00"/>
                </a:solidFill>
              </a:rPr>
              <a:t>если  </a:t>
            </a:r>
            <a:r>
              <a:rPr lang="ru-RU" u="sng" smtClean="0">
                <a:solidFill>
                  <a:srgbClr val="FFFF00"/>
                </a:solidFill>
              </a:rPr>
              <a:t>вопрос  </a:t>
            </a:r>
            <a:r>
              <a:rPr lang="ru-RU" smtClean="0">
                <a:solidFill>
                  <a:srgbClr val="FFFF00"/>
                </a:solidFill>
              </a:rPr>
              <a:t> [ …]</a:t>
            </a:r>
          </a:p>
          <a:p>
            <a:pPr eaLnBrk="1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mtClean="0"/>
              <a:t> </a:t>
            </a:r>
            <a:r>
              <a:rPr lang="ru-RU" sz="2800" smtClean="0">
                <a:solidFill>
                  <a:srgbClr val="FFFF00"/>
                </a:solidFill>
              </a:rPr>
              <a:t>Вопросы</a:t>
            </a:r>
            <a:r>
              <a:rPr lang="ru-RU" sz="2800" smtClean="0">
                <a:solidFill>
                  <a:srgbClr val="9FFBE5"/>
                </a:solidFill>
              </a:rPr>
              <a:t> - важная часть программирования. Чаще всего они используются вместе с операторами контроля, такими как </a:t>
            </a:r>
            <a:r>
              <a:rPr lang="ru-RU" sz="2800" smtClean="0">
                <a:solidFill>
                  <a:srgbClr val="FFFF00"/>
                </a:solidFill>
              </a:rPr>
              <a:t>если</a:t>
            </a:r>
            <a:r>
              <a:rPr lang="ru-RU" sz="2800" smtClean="0"/>
              <a:t>.</a:t>
            </a:r>
          </a:p>
          <a:p>
            <a:pPr eaLnBrk="1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mtClean="0"/>
              <a:t> </a:t>
            </a:r>
            <a:r>
              <a:rPr lang="ru-RU" sz="2800" smtClean="0">
                <a:solidFill>
                  <a:srgbClr val="9FFBE5"/>
                </a:solidFill>
              </a:rPr>
              <a:t>Код, расположенный </a:t>
            </a:r>
            <a:r>
              <a:rPr lang="ru-RU" sz="2800" smtClean="0">
                <a:solidFill>
                  <a:srgbClr val="FFFF00"/>
                </a:solidFill>
              </a:rPr>
              <a:t>между скобками</a:t>
            </a:r>
            <a:r>
              <a:rPr lang="ru-RU" sz="2800" smtClean="0">
                <a:solidFill>
                  <a:srgbClr val="9FFBE5"/>
                </a:solidFill>
              </a:rPr>
              <a:t>, будет выполнен только тогда, когда ответом на вопрос будет </a:t>
            </a:r>
            <a:r>
              <a:rPr lang="ru-RU" sz="2800" smtClean="0">
                <a:solidFill>
                  <a:srgbClr val="FFFF00"/>
                </a:solidFill>
              </a:rPr>
              <a:t>«истина».</a:t>
            </a:r>
          </a:p>
          <a:p>
            <a:pPr eaLnBrk="1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ru-RU" smtClean="0"/>
          </a:p>
        </p:txBody>
      </p:sp>
      <p:sp>
        <p:nvSpPr>
          <p:cNvPr id="6148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6525"/>
            <a:ext cx="10080625" cy="720725"/>
          </a:xfrm>
        </p:spPr>
        <p:txBody>
          <a:bodyPr tIns="35280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b="1" smtClean="0"/>
              <a:t>Неполная форма ветвления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/>
          <p:cNvSpPr>
            <a:spLocks noChangeArrowheads="1"/>
          </p:cNvSpPr>
          <p:nvPr/>
        </p:nvSpPr>
        <p:spPr bwMode="auto">
          <a:xfrm>
            <a:off x="4200525" y="2359025"/>
            <a:ext cx="2311400" cy="1576388"/>
          </a:xfrm>
          <a:prstGeom prst="flowChartDecision">
            <a:avLst/>
          </a:prstGeom>
          <a:solidFill>
            <a:srgbClr val="FF8080"/>
          </a:solidFill>
          <a:ln w="36000">
            <a:solidFill>
              <a:srgbClr val="CCCCFF"/>
            </a:solidFill>
            <a:round/>
            <a:headEnd/>
            <a:tailEnd/>
          </a:ln>
        </p:spPr>
        <p:txBody>
          <a:bodyPr wrap="none" lIns="108000" tIns="67536" rIns="108000" bIns="63000" anchor="ctr"/>
          <a:lstStyle/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ru-RU" b="1"/>
              <a:t>x &gt; 5</a:t>
            </a:r>
          </a:p>
        </p:txBody>
      </p:sp>
      <p:sp>
        <p:nvSpPr>
          <p:cNvPr id="7171" name="Oval 4"/>
          <p:cNvSpPr>
            <a:spLocks noChangeArrowheads="1"/>
          </p:cNvSpPr>
          <p:nvPr/>
        </p:nvSpPr>
        <p:spPr bwMode="auto">
          <a:xfrm>
            <a:off x="4186238" y="5881688"/>
            <a:ext cx="2667000" cy="587375"/>
          </a:xfrm>
          <a:prstGeom prst="ellipse">
            <a:avLst/>
          </a:prstGeom>
          <a:solidFill>
            <a:srgbClr val="FF8080"/>
          </a:solidFill>
          <a:ln w="36000">
            <a:solidFill>
              <a:srgbClr val="CCCCFF"/>
            </a:solidFill>
            <a:round/>
            <a:headEnd/>
            <a:tailEnd/>
          </a:ln>
        </p:spPr>
        <p:txBody>
          <a:bodyPr wrap="none" lIns="108000" tIns="67536" rIns="108000" bIns="63000" anchor="ctr"/>
          <a:lstStyle/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ru-RU" b="1">
                <a:solidFill>
                  <a:srgbClr val="4B1F6F"/>
                </a:solidFill>
              </a:rPr>
              <a:t>конец</a:t>
            </a:r>
          </a:p>
        </p:txBody>
      </p:sp>
      <p:sp>
        <p:nvSpPr>
          <p:cNvPr id="7172" name="Line 5"/>
          <p:cNvSpPr>
            <a:spLocks noChangeShapeType="1"/>
          </p:cNvSpPr>
          <p:nvPr/>
        </p:nvSpPr>
        <p:spPr bwMode="auto">
          <a:xfrm>
            <a:off x="5354638" y="2116138"/>
            <a:ext cx="1587" cy="301625"/>
          </a:xfrm>
          <a:prstGeom prst="line">
            <a:avLst/>
          </a:prstGeom>
          <a:noFill/>
          <a:ln w="36000">
            <a:solidFill>
              <a:srgbClr val="CCCC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73" name="Line 6"/>
          <p:cNvSpPr>
            <a:spLocks noChangeShapeType="1"/>
          </p:cNvSpPr>
          <p:nvPr/>
        </p:nvSpPr>
        <p:spPr bwMode="auto">
          <a:xfrm>
            <a:off x="6526213" y="3148013"/>
            <a:ext cx="889000" cy="1587"/>
          </a:xfrm>
          <a:prstGeom prst="line">
            <a:avLst/>
          </a:prstGeom>
          <a:noFill/>
          <a:ln w="36000">
            <a:solidFill>
              <a:srgbClr val="CCCC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4" name="Line 7"/>
          <p:cNvSpPr>
            <a:spLocks noChangeShapeType="1"/>
          </p:cNvSpPr>
          <p:nvPr/>
        </p:nvSpPr>
        <p:spPr bwMode="auto">
          <a:xfrm flipH="1">
            <a:off x="3221038" y="3162300"/>
            <a:ext cx="981075" cy="1588"/>
          </a:xfrm>
          <a:prstGeom prst="line">
            <a:avLst/>
          </a:prstGeom>
          <a:noFill/>
          <a:ln w="36000">
            <a:solidFill>
              <a:srgbClr val="CCCC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5" name="Line 8"/>
          <p:cNvSpPr>
            <a:spLocks noChangeShapeType="1"/>
          </p:cNvSpPr>
          <p:nvPr/>
        </p:nvSpPr>
        <p:spPr bwMode="auto">
          <a:xfrm>
            <a:off x="3222625" y="3176588"/>
            <a:ext cx="1588" cy="730250"/>
          </a:xfrm>
          <a:prstGeom prst="line">
            <a:avLst/>
          </a:prstGeom>
          <a:noFill/>
          <a:ln w="36000">
            <a:solidFill>
              <a:srgbClr val="CCCC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76" name="Line 9"/>
          <p:cNvSpPr>
            <a:spLocks noChangeShapeType="1"/>
          </p:cNvSpPr>
          <p:nvPr/>
        </p:nvSpPr>
        <p:spPr bwMode="auto">
          <a:xfrm>
            <a:off x="3206750" y="4522788"/>
            <a:ext cx="20638" cy="965200"/>
          </a:xfrm>
          <a:prstGeom prst="line">
            <a:avLst/>
          </a:prstGeom>
          <a:noFill/>
          <a:ln w="36000">
            <a:solidFill>
              <a:srgbClr val="CCCC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77" name="Line 10"/>
          <p:cNvSpPr>
            <a:spLocks noChangeShapeType="1"/>
          </p:cNvSpPr>
          <p:nvPr/>
        </p:nvSpPr>
        <p:spPr bwMode="auto">
          <a:xfrm>
            <a:off x="3263900" y="5473700"/>
            <a:ext cx="4192588" cy="1588"/>
          </a:xfrm>
          <a:prstGeom prst="line">
            <a:avLst/>
          </a:prstGeom>
          <a:noFill/>
          <a:ln w="36000">
            <a:solidFill>
              <a:srgbClr val="CCCC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8" name="Line 11"/>
          <p:cNvSpPr>
            <a:spLocks noChangeShapeType="1"/>
          </p:cNvSpPr>
          <p:nvPr/>
        </p:nvSpPr>
        <p:spPr bwMode="auto">
          <a:xfrm>
            <a:off x="5519738" y="5486400"/>
            <a:ext cx="1587" cy="415925"/>
          </a:xfrm>
          <a:prstGeom prst="line">
            <a:avLst/>
          </a:prstGeom>
          <a:noFill/>
          <a:ln w="36000">
            <a:solidFill>
              <a:srgbClr val="CCCC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79" name="Text Box 12"/>
          <p:cNvSpPr txBox="1">
            <a:spLocks noChangeArrowheads="1"/>
          </p:cNvSpPr>
          <p:nvPr/>
        </p:nvSpPr>
        <p:spPr bwMode="auto">
          <a:xfrm>
            <a:off x="3440113" y="2601913"/>
            <a:ext cx="809625" cy="355600"/>
          </a:xfrm>
          <a:prstGeom prst="rect">
            <a:avLst/>
          </a:prstGeom>
          <a:noFill/>
          <a:ln w="36000">
            <a:noFill/>
            <a:round/>
            <a:headEnd/>
            <a:tailEnd/>
          </a:ln>
        </p:spPr>
        <p:txBody>
          <a:bodyPr lIns="90000" tIns="49536" rIns="90000" bIns="45000"/>
          <a:lstStyle/>
          <a:p>
            <a:pPr>
              <a:tabLst>
                <a:tab pos="723900" algn="l"/>
              </a:tabLst>
            </a:pPr>
            <a:r>
              <a:rPr lang="ru-RU" b="1">
                <a:solidFill>
                  <a:srgbClr val="FF8080"/>
                </a:solidFill>
              </a:rPr>
              <a:t>да</a:t>
            </a:r>
          </a:p>
        </p:txBody>
      </p:sp>
      <p:sp>
        <p:nvSpPr>
          <p:cNvPr id="7180" name="Text Box 13"/>
          <p:cNvSpPr txBox="1">
            <a:spLocks noChangeArrowheads="1"/>
          </p:cNvSpPr>
          <p:nvPr/>
        </p:nvSpPr>
        <p:spPr bwMode="auto">
          <a:xfrm>
            <a:off x="6397625" y="2587625"/>
            <a:ext cx="881063" cy="355600"/>
          </a:xfrm>
          <a:prstGeom prst="rect">
            <a:avLst/>
          </a:prstGeom>
          <a:noFill/>
          <a:ln w="36000">
            <a:noFill/>
            <a:round/>
            <a:headEnd/>
            <a:tailEnd/>
          </a:ln>
        </p:spPr>
        <p:txBody>
          <a:bodyPr lIns="90000" tIns="49536" rIns="90000" bIns="45000"/>
          <a:lstStyle/>
          <a:p>
            <a:pPr>
              <a:tabLst>
                <a:tab pos="723900" algn="l"/>
              </a:tabLst>
            </a:pPr>
            <a:r>
              <a:rPr lang="ru-RU" b="1">
                <a:solidFill>
                  <a:srgbClr val="FF8080"/>
                </a:solidFill>
              </a:rPr>
              <a:t>нет</a:t>
            </a:r>
          </a:p>
        </p:txBody>
      </p:sp>
      <p:sp>
        <p:nvSpPr>
          <p:cNvPr id="7181" name="Line 14"/>
          <p:cNvSpPr>
            <a:spLocks noChangeShapeType="1"/>
          </p:cNvSpPr>
          <p:nvPr/>
        </p:nvSpPr>
        <p:spPr bwMode="auto">
          <a:xfrm>
            <a:off x="7464425" y="3155950"/>
            <a:ext cx="1588" cy="2359025"/>
          </a:xfrm>
          <a:prstGeom prst="line">
            <a:avLst/>
          </a:prstGeom>
          <a:noFill/>
          <a:ln w="36000">
            <a:solidFill>
              <a:srgbClr val="CCCC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82" name="Oval 1"/>
          <p:cNvSpPr>
            <a:spLocks noChangeArrowheads="1"/>
          </p:cNvSpPr>
          <p:nvPr/>
        </p:nvSpPr>
        <p:spPr bwMode="auto">
          <a:xfrm>
            <a:off x="3951288" y="549275"/>
            <a:ext cx="2771775" cy="587375"/>
          </a:xfrm>
          <a:prstGeom prst="ellipse">
            <a:avLst/>
          </a:prstGeom>
          <a:solidFill>
            <a:srgbClr val="FF8080"/>
          </a:solidFill>
          <a:ln w="36000">
            <a:solidFill>
              <a:srgbClr val="CCCCFF"/>
            </a:solidFill>
            <a:round/>
            <a:headEnd/>
            <a:tailEnd/>
          </a:ln>
        </p:spPr>
        <p:txBody>
          <a:bodyPr wrap="none" lIns="108000" tIns="67536" rIns="108000" bIns="63000" anchor="ctr"/>
          <a:lstStyle/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ru-RU" b="1">
                <a:solidFill>
                  <a:srgbClr val="4B1F6F"/>
                </a:solidFill>
              </a:rPr>
              <a:t>начало</a:t>
            </a:r>
          </a:p>
        </p:txBody>
      </p:sp>
      <p:sp>
        <p:nvSpPr>
          <p:cNvPr id="7183" name="Параллелограмм 18"/>
          <p:cNvSpPr>
            <a:spLocks noChangeArrowheads="1"/>
          </p:cNvSpPr>
          <p:nvPr/>
        </p:nvSpPr>
        <p:spPr bwMode="auto">
          <a:xfrm>
            <a:off x="4325938" y="1422400"/>
            <a:ext cx="2071687" cy="642938"/>
          </a:xfrm>
          <a:prstGeom prst="parallelogram">
            <a:avLst>
              <a:gd name="adj" fmla="val 25002"/>
            </a:avLst>
          </a:prstGeom>
          <a:solidFill>
            <a:srgbClr val="FF8080"/>
          </a:solidFill>
          <a:ln w="36000">
            <a:solidFill>
              <a:srgbClr val="CCCCFF"/>
            </a:solidFill>
            <a:round/>
            <a:headEnd/>
            <a:tailEnd/>
          </a:ln>
        </p:spPr>
        <p:txBody>
          <a:bodyPr wrap="none" lIns="108000" tIns="67536" rIns="108000" bIns="63000" anchor="ctr"/>
          <a:lstStyle/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ru-RU" b="1"/>
              <a:t>x = 6</a:t>
            </a:r>
          </a:p>
          <a:p>
            <a:pPr algn="ctr">
              <a:tabLst>
                <a:tab pos="723900" algn="l"/>
                <a:tab pos="1447800" algn="l"/>
                <a:tab pos="2171700" algn="l"/>
              </a:tabLst>
            </a:pPr>
            <a:endParaRPr lang="ru-RU" b="1">
              <a:solidFill>
                <a:srgbClr val="4B1F6F"/>
              </a:solidFill>
            </a:endParaRPr>
          </a:p>
        </p:txBody>
      </p:sp>
      <p:sp>
        <p:nvSpPr>
          <p:cNvPr id="7184" name="Line 5"/>
          <p:cNvSpPr>
            <a:spLocks noChangeShapeType="1"/>
          </p:cNvSpPr>
          <p:nvPr/>
        </p:nvSpPr>
        <p:spPr bwMode="auto">
          <a:xfrm>
            <a:off x="5326063" y="1136650"/>
            <a:ext cx="1587" cy="301625"/>
          </a:xfrm>
          <a:prstGeom prst="line">
            <a:avLst/>
          </a:prstGeom>
          <a:noFill/>
          <a:ln w="36000">
            <a:solidFill>
              <a:srgbClr val="CCCC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185" name="Параллелограмм 20"/>
          <p:cNvSpPr>
            <a:spLocks noChangeArrowheads="1"/>
          </p:cNvSpPr>
          <p:nvPr/>
        </p:nvSpPr>
        <p:spPr bwMode="auto">
          <a:xfrm>
            <a:off x="1754188" y="3851275"/>
            <a:ext cx="3000375" cy="642938"/>
          </a:xfrm>
          <a:prstGeom prst="parallelogram">
            <a:avLst>
              <a:gd name="adj" fmla="val 24997"/>
            </a:avLst>
          </a:prstGeom>
          <a:solidFill>
            <a:srgbClr val="FF8080"/>
          </a:solidFill>
          <a:ln w="36000">
            <a:solidFill>
              <a:srgbClr val="CCCCFF"/>
            </a:solidFill>
            <a:round/>
            <a:headEnd/>
            <a:tailEnd/>
          </a:ln>
        </p:spPr>
        <p:txBody>
          <a:bodyPr wrap="none" lIns="108000" tIns="67536" rIns="108000" bIns="63000" anchor="ctr"/>
          <a:lstStyle/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ru-RU"/>
              <a:t>x больше пяти!</a:t>
            </a:r>
            <a:endParaRPr lang="ru-RU" b="1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750888" y="0"/>
            <a:ext cx="8609012" cy="720725"/>
          </a:xfrm>
        </p:spPr>
        <p:txBody>
          <a:bodyPr tIns="35280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mtClean="0"/>
              <a:t>ЕСЛИ</a:t>
            </a: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25438" y="850900"/>
            <a:ext cx="9078912" cy="4403725"/>
          </a:xfrm>
        </p:spPr>
        <p:txBody>
          <a:bodyPr tIns="17640"/>
          <a:lstStyle/>
          <a:p>
            <a:pPr eaLnBrk="1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2800" smtClean="0">
                <a:solidFill>
                  <a:srgbClr val="FFFFFF"/>
                </a:solidFill>
              </a:rPr>
              <a:t>Пример:</a:t>
            </a:r>
          </a:p>
          <a:p>
            <a:pPr eaLnBrk="1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2400" smtClean="0">
                <a:solidFill>
                  <a:srgbClr val="99CCFF"/>
                </a:solidFill>
              </a:rPr>
              <a:t>Пусть </a:t>
            </a:r>
            <a:r>
              <a:rPr lang="en-US" sz="2400" smtClean="0">
                <a:solidFill>
                  <a:srgbClr val="99CCFF"/>
                </a:solidFill>
              </a:rPr>
              <a:t>"x 6</a:t>
            </a:r>
          </a:p>
          <a:p>
            <a:pPr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2400" smtClean="0">
                <a:solidFill>
                  <a:srgbClr val="FFFF00"/>
                </a:solidFill>
              </a:rPr>
              <a:t>если</a:t>
            </a:r>
            <a:r>
              <a:rPr lang="ru-RU" sz="2400" smtClean="0"/>
              <a:t> </a:t>
            </a:r>
            <a:r>
              <a:rPr lang="ru-RU" sz="2400" b="1" smtClean="0">
                <a:solidFill>
                  <a:srgbClr val="FF00FF"/>
                </a:solidFill>
              </a:rPr>
              <a:t>:</a:t>
            </a:r>
            <a:r>
              <a:rPr lang="en-US" sz="2400" b="1" smtClean="0">
                <a:solidFill>
                  <a:srgbClr val="FF00FF"/>
                </a:solidFill>
              </a:rPr>
              <a:t>x</a:t>
            </a:r>
            <a:r>
              <a:rPr lang="ru-RU" sz="2400" b="1" smtClean="0">
                <a:solidFill>
                  <a:srgbClr val="FF00FF"/>
                </a:solidFill>
              </a:rPr>
              <a:t> </a:t>
            </a:r>
            <a:r>
              <a:rPr lang="en-US" sz="2400" b="1" smtClean="0">
                <a:solidFill>
                  <a:srgbClr val="FF00FF"/>
                </a:solidFill>
              </a:rPr>
              <a:t>&gt;</a:t>
            </a:r>
            <a:r>
              <a:rPr lang="ru-RU" sz="2400" b="1" smtClean="0">
                <a:solidFill>
                  <a:srgbClr val="FF00FF"/>
                </a:solidFill>
              </a:rPr>
              <a:t> 5  </a:t>
            </a:r>
            <a:r>
              <a:rPr lang="ru-RU" sz="2400" smtClean="0">
                <a:solidFill>
                  <a:srgbClr val="99CCFF"/>
                </a:solidFill>
              </a:rPr>
              <a:t>[</a:t>
            </a:r>
            <a:r>
              <a:rPr lang="en-US" sz="2400" smtClean="0"/>
              <a:t>  </a:t>
            </a:r>
            <a:r>
              <a:rPr lang="ru-RU" sz="2400" smtClean="0">
                <a:solidFill>
                  <a:srgbClr val="00FF00"/>
                </a:solidFill>
              </a:rPr>
              <a:t>сообщи </a:t>
            </a:r>
            <a:r>
              <a:rPr lang="en-US" sz="2400" smtClean="0">
                <a:solidFill>
                  <a:srgbClr val="00FF00"/>
                </a:solidFill>
              </a:rPr>
              <a:t>[ x </a:t>
            </a:r>
            <a:r>
              <a:rPr lang="ru-RU" sz="2400" smtClean="0">
                <a:solidFill>
                  <a:srgbClr val="00FF00"/>
                </a:solidFill>
              </a:rPr>
              <a:t>больше пяти!</a:t>
            </a:r>
            <a:r>
              <a:rPr lang="en-US" sz="2400" smtClean="0">
                <a:solidFill>
                  <a:srgbClr val="00FF00"/>
                </a:solidFill>
              </a:rPr>
              <a:t>]</a:t>
            </a:r>
            <a:r>
              <a:rPr lang="ru-RU" sz="2400" smtClean="0">
                <a:solidFill>
                  <a:srgbClr val="00FF00"/>
                </a:solidFill>
              </a:rPr>
              <a:t> </a:t>
            </a:r>
            <a:r>
              <a:rPr lang="ru-RU" sz="2400" smtClean="0">
                <a:solidFill>
                  <a:srgbClr val="99CCFF"/>
                </a:solidFill>
              </a:rPr>
              <a:t>]</a:t>
            </a:r>
          </a:p>
          <a:p>
            <a:pPr eaLnBrk="1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ru-RU" sz="2400" smtClean="0">
              <a:solidFill>
                <a:srgbClr val="99CCFF"/>
              </a:solidFill>
            </a:endParaRPr>
          </a:p>
          <a:p>
            <a:pPr eaLnBrk="1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800" smtClean="0">
                <a:solidFill>
                  <a:srgbClr val="FFFFFF"/>
                </a:solidFill>
              </a:rPr>
              <a:t>   </a:t>
            </a:r>
            <a:r>
              <a:rPr lang="ru-RU" sz="2800" smtClean="0">
                <a:solidFill>
                  <a:srgbClr val="FFFFFF"/>
                </a:solidFill>
              </a:rPr>
              <a:t>В первой строке  x присваивается 6.</a:t>
            </a:r>
          </a:p>
          <a:p>
            <a:pPr eaLnBrk="1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2800" smtClean="0">
                <a:solidFill>
                  <a:srgbClr val="FFFFFF"/>
                </a:solidFill>
              </a:rPr>
              <a:t> </a:t>
            </a:r>
            <a:r>
              <a:rPr lang="en-US" sz="2800" smtClean="0">
                <a:solidFill>
                  <a:srgbClr val="FFFFFF"/>
                </a:solidFill>
              </a:rPr>
              <a:t>  </a:t>
            </a:r>
            <a:r>
              <a:rPr lang="ru-RU" sz="2800" smtClean="0">
                <a:solidFill>
                  <a:srgbClr val="FFFFFF"/>
                </a:solidFill>
              </a:rPr>
              <a:t>Во второй задаётся </a:t>
            </a:r>
            <a:r>
              <a:rPr lang="ru-RU" sz="2800" b="1" smtClean="0">
                <a:solidFill>
                  <a:srgbClr val="FF00FF"/>
                </a:solidFill>
              </a:rPr>
              <a:t>вопрос « x &gt; 5 ?»</a:t>
            </a:r>
            <a:r>
              <a:rPr lang="ru-RU" sz="2800" smtClean="0">
                <a:solidFill>
                  <a:srgbClr val="FFFFFF"/>
                </a:solidFill>
              </a:rPr>
              <a:t>. </a:t>
            </a:r>
            <a:endParaRPr lang="en-US" sz="2800" smtClean="0">
              <a:solidFill>
                <a:srgbClr val="FFFFFF"/>
              </a:solidFill>
            </a:endParaRPr>
          </a:p>
          <a:p>
            <a:pPr eaLnBrk="1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800" smtClean="0">
                <a:solidFill>
                  <a:srgbClr val="FFFFFF"/>
                </a:solidFill>
              </a:rPr>
              <a:t>   </a:t>
            </a:r>
            <a:r>
              <a:rPr lang="ru-RU" sz="2800" smtClean="0">
                <a:solidFill>
                  <a:srgbClr val="FFFFFF"/>
                </a:solidFill>
              </a:rPr>
              <a:t>Если ответом на него будет «истина», управляющий оператор </a:t>
            </a:r>
            <a:r>
              <a:rPr lang="ru-RU" sz="2800" smtClean="0">
                <a:solidFill>
                  <a:srgbClr val="FFFF00"/>
                </a:solidFill>
              </a:rPr>
              <a:t>если</a:t>
            </a:r>
            <a:r>
              <a:rPr lang="ru-RU" sz="2800" smtClean="0">
                <a:solidFill>
                  <a:srgbClr val="FFFFFF"/>
                </a:solidFill>
              </a:rPr>
              <a:t> позволит выполнить </a:t>
            </a:r>
            <a:r>
              <a:rPr lang="ru-RU" sz="2800" smtClean="0">
                <a:solidFill>
                  <a:srgbClr val="00FF00"/>
                </a:solidFill>
              </a:rPr>
              <a:t>код, расположенный между скобками</a:t>
            </a:r>
            <a:r>
              <a:rPr lang="ru-RU" sz="2800" smtClean="0">
                <a:solidFill>
                  <a:srgbClr val="FFFFFF"/>
                </a:solidFill>
              </a:rPr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Oval 1"/>
          <p:cNvSpPr>
            <a:spLocks noChangeArrowheads="1"/>
          </p:cNvSpPr>
          <p:nvPr/>
        </p:nvSpPr>
        <p:spPr bwMode="auto">
          <a:xfrm>
            <a:off x="3963988" y="2279650"/>
            <a:ext cx="2771775" cy="587375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F66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FF66"/>
            </a:solidFill>
            <a:round/>
            <a:headEnd/>
            <a:tailEnd/>
          </a:ln>
        </p:spPr>
        <p:txBody>
          <a:bodyPr wrap="none" lIns="90000" tIns="49536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ru-RU" b="1">
                <a:solidFill>
                  <a:srgbClr val="000000"/>
                </a:solidFill>
              </a:rPr>
              <a:t>начало</a:t>
            </a:r>
          </a:p>
        </p:txBody>
      </p:sp>
      <p:sp>
        <p:nvSpPr>
          <p:cNvPr id="9219" name="AutoShape 2"/>
          <p:cNvSpPr>
            <a:spLocks noChangeArrowheads="1"/>
          </p:cNvSpPr>
          <p:nvPr/>
        </p:nvSpPr>
        <p:spPr bwMode="auto">
          <a:xfrm>
            <a:off x="4200525" y="3116263"/>
            <a:ext cx="2311400" cy="1576387"/>
          </a:xfrm>
          <a:prstGeom prst="flowChartDecision">
            <a:avLst/>
          </a:prstGeom>
          <a:gradFill rotWithShape="0">
            <a:gsLst>
              <a:gs pos="0">
                <a:srgbClr val="FFFFFF"/>
              </a:gs>
              <a:gs pos="100000">
                <a:srgbClr val="FFFF66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FF66"/>
            </a:solidFill>
            <a:round/>
            <a:headEnd/>
            <a:tailEnd/>
          </a:ln>
        </p:spPr>
        <p:txBody>
          <a:bodyPr wrap="none" lIns="90000" tIns="49536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ru-RU" b="1">
                <a:solidFill>
                  <a:srgbClr val="000000"/>
                </a:solidFill>
              </a:rPr>
              <a:t>Болен</a:t>
            </a:r>
          </a:p>
        </p:txBody>
      </p:sp>
      <p:sp>
        <p:nvSpPr>
          <p:cNvPr id="9220" name="AutoShape 3"/>
          <p:cNvSpPr>
            <a:spLocks noChangeArrowheads="1"/>
          </p:cNvSpPr>
          <p:nvPr/>
        </p:nvSpPr>
        <p:spPr bwMode="auto">
          <a:xfrm>
            <a:off x="5976938" y="4692650"/>
            <a:ext cx="2667000" cy="587375"/>
          </a:xfrm>
          <a:prstGeom prst="flowChartInputOutput">
            <a:avLst/>
          </a:prstGeom>
          <a:gradFill rotWithShape="0">
            <a:gsLst>
              <a:gs pos="0">
                <a:srgbClr val="FFFFFF"/>
              </a:gs>
              <a:gs pos="100000">
                <a:srgbClr val="FFFF66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FF66"/>
            </a:solidFill>
            <a:round/>
            <a:headEnd/>
            <a:tailEnd/>
          </a:ln>
        </p:spPr>
        <p:txBody>
          <a:bodyPr wrap="none" lIns="90000" tIns="49536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ru-RU" b="1">
                <a:solidFill>
                  <a:srgbClr val="000000"/>
                </a:solidFill>
              </a:rPr>
              <a:t>берегись</a:t>
            </a:r>
          </a:p>
        </p:txBody>
      </p:sp>
      <p:sp>
        <p:nvSpPr>
          <p:cNvPr id="9221" name="Rectangle 4"/>
          <p:cNvSpPr>
            <a:spLocks noChangeArrowheads="1"/>
          </p:cNvSpPr>
          <p:nvPr/>
        </p:nvSpPr>
        <p:spPr bwMode="auto">
          <a:xfrm>
            <a:off x="1814513" y="4621213"/>
            <a:ext cx="2636837" cy="658812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FFF66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FF66"/>
            </a:solidFill>
            <a:round/>
            <a:headEnd/>
            <a:tailEnd/>
          </a:ln>
        </p:spPr>
        <p:txBody>
          <a:bodyPr wrap="none" lIns="90000" tIns="49536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ru-RU" b="1">
                <a:solidFill>
                  <a:srgbClr val="000000"/>
                </a:solidFill>
              </a:rPr>
              <a:t>лечись</a:t>
            </a:r>
          </a:p>
        </p:txBody>
      </p:sp>
      <p:sp>
        <p:nvSpPr>
          <p:cNvPr id="9222" name="Oval 5"/>
          <p:cNvSpPr>
            <a:spLocks noChangeArrowheads="1"/>
          </p:cNvSpPr>
          <p:nvPr/>
        </p:nvSpPr>
        <p:spPr bwMode="auto">
          <a:xfrm>
            <a:off x="4186238" y="6638925"/>
            <a:ext cx="2667000" cy="587375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F66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FF66"/>
            </a:solidFill>
            <a:round/>
            <a:headEnd/>
            <a:tailEnd/>
          </a:ln>
        </p:spPr>
        <p:txBody>
          <a:bodyPr wrap="none" lIns="90000" tIns="49536" rIns="90000" bIns="45000" anchor="ctr"/>
          <a:lstStyle/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ru-RU" b="1">
                <a:solidFill>
                  <a:srgbClr val="000000"/>
                </a:solidFill>
              </a:rPr>
              <a:t>конец</a:t>
            </a:r>
          </a:p>
        </p:txBody>
      </p:sp>
      <p:sp>
        <p:nvSpPr>
          <p:cNvPr id="9223" name="Line 6"/>
          <p:cNvSpPr>
            <a:spLocks noChangeShapeType="1"/>
          </p:cNvSpPr>
          <p:nvPr/>
        </p:nvSpPr>
        <p:spPr bwMode="auto">
          <a:xfrm>
            <a:off x="5354638" y="2873375"/>
            <a:ext cx="1587" cy="301625"/>
          </a:xfrm>
          <a:prstGeom prst="line">
            <a:avLst/>
          </a:prstGeom>
          <a:noFill/>
          <a:ln w="9525">
            <a:solidFill>
              <a:srgbClr val="FFFF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24" name="Line 7"/>
          <p:cNvSpPr>
            <a:spLocks noChangeShapeType="1"/>
          </p:cNvSpPr>
          <p:nvPr/>
        </p:nvSpPr>
        <p:spPr bwMode="auto">
          <a:xfrm>
            <a:off x="6526213" y="3905250"/>
            <a:ext cx="889000" cy="1588"/>
          </a:xfrm>
          <a:prstGeom prst="line">
            <a:avLst/>
          </a:prstGeom>
          <a:noFill/>
          <a:ln w="9525">
            <a:solidFill>
              <a:srgbClr val="FFFF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5" name="Line 8"/>
          <p:cNvSpPr>
            <a:spLocks noChangeShapeType="1"/>
          </p:cNvSpPr>
          <p:nvPr/>
        </p:nvSpPr>
        <p:spPr bwMode="auto">
          <a:xfrm flipH="1">
            <a:off x="3221038" y="3919538"/>
            <a:ext cx="981075" cy="1587"/>
          </a:xfrm>
          <a:prstGeom prst="line">
            <a:avLst/>
          </a:prstGeom>
          <a:noFill/>
          <a:ln w="9525">
            <a:solidFill>
              <a:srgbClr val="FFFF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6" name="Line 9"/>
          <p:cNvSpPr>
            <a:spLocks noChangeShapeType="1"/>
          </p:cNvSpPr>
          <p:nvPr/>
        </p:nvSpPr>
        <p:spPr bwMode="auto">
          <a:xfrm>
            <a:off x="7443788" y="3933825"/>
            <a:ext cx="1587" cy="787400"/>
          </a:xfrm>
          <a:prstGeom prst="line">
            <a:avLst/>
          </a:prstGeom>
          <a:noFill/>
          <a:ln w="9525">
            <a:solidFill>
              <a:srgbClr val="FFFF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27" name="Line 10"/>
          <p:cNvSpPr>
            <a:spLocks noChangeShapeType="1"/>
          </p:cNvSpPr>
          <p:nvPr/>
        </p:nvSpPr>
        <p:spPr bwMode="auto">
          <a:xfrm>
            <a:off x="3222625" y="3933825"/>
            <a:ext cx="1588" cy="730250"/>
          </a:xfrm>
          <a:prstGeom prst="line">
            <a:avLst/>
          </a:prstGeom>
          <a:noFill/>
          <a:ln w="9525">
            <a:solidFill>
              <a:srgbClr val="FFFF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28" name="Line 11"/>
          <p:cNvSpPr>
            <a:spLocks noChangeShapeType="1"/>
          </p:cNvSpPr>
          <p:nvPr/>
        </p:nvSpPr>
        <p:spPr bwMode="auto">
          <a:xfrm>
            <a:off x="3206750" y="5280025"/>
            <a:ext cx="20638" cy="965200"/>
          </a:xfrm>
          <a:prstGeom prst="line">
            <a:avLst/>
          </a:prstGeom>
          <a:noFill/>
          <a:ln w="9525">
            <a:solidFill>
              <a:srgbClr val="FFFF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29" name="Line 12"/>
          <p:cNvSpPr>
            <a:spLocks noChangeShapeType="1"/>
          </p:cNvSpPr>
          <p:nvPr/>
        </p:nvSpPr>
        <p:spPr bwMode="auto">
          <a:xfrm>
            <a:off x="7429500" y="5280025"/>
            <a:ext cx="20638" cy="936625"/>
          </a:xfrm>
          <a:prstGeom prst="line">
            <a:avLst/>
          </a:prstGeom>
          <a:noFill/>
          <a:ln w="9525">
            <a:solidFill>
              <a:srgbClr val="FFFF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30" name="Line 13"/>
          <p:cNvSpPr>
            <a:spLocks noChangeShapeType="1"/>
          </p:cNvSpPr>
          <p:nvPr/>
        </p:nvSpPr>
        <p:spPr bwMode="auto">
          <a:xfrm>
            <a:off x="3263900" y="6230938"/>
            <a:ext cx="4192588" cy="1587"/>
          </a:xfrm>
          <a:prstGeom prst="line">
            <a:avLst/>
          </a:prstGeom>
          <a:noFill/>
          <a:ln w="9525">
            <a:solidFill>
              <a:srgbClr val="FFFF66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31" name="Line 14"/>
          <p:cNvSpPr>
            <a:spLocks noChangeShapeType="1"/>
          </p:cNvSpPr>
          <p:nvPr/>
        </p:nvSpPr>
        <p:spPr bwMode="auto">
          <a:xfrm>
            <a:off x="5519738" y="6243638"/>
            <a:ext cx="1587" cy="415925"/>
          </a:xfrm>
          <a:prstGeom prst="line">
            <a:avLst/>
          </a:prstGeom>
          <a:noFill/>
          <a:ln w="9525">
            <a:solidFill>
              <a:srgbClr val="FFFF66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232" name="Text Box 15"/>
          <p:cNvSpPr txBox="1">
            <a:spLocks noChangeArrowheads="1"/>
          </p:cNvSpPr>
          <p:nvPr/>
        </p:nvSpPr>
        <p:spPr bwMode="auto">
          <a:xfrm>
            <a:off x="3440113" y="3359150"/>
            <a:ext cx="809625" cy="355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9536" rIns="90000" bIns="45000"/>
          <a:lstStyle/>
          <a:p>
            <a:pPr>
              <a:tabLst>
                <a:tab pos="723900" algn="l"/>
              </a:tabLst>
            </a:pPr>
            <a:r>
              <a:rPr lang="ru-RU" b="1">
                <a:solidFill>
                  <a:srgbClr val="FFFF00"/>
                </a:solidFill>
              </a:rPr>
              <a:t>да</a:t>
            </a:r>
          </a:p>
        </p:txBody>
      </p:sp>
      <p:sp>
        <p:nvSpPr>
          <p:cNvPr id="9233" name="Text Box 16"/>
          <p:cNvSpPr txBox="1">
            <a:spLocks noChangeArrowheads="1"/>
          </p:cNvSpPr>
          <p:nvPr/>
        </p:nvSpPr>
        <p:spPr bwMode="auto">
          <a:xfrm>
            <a:off x="6397625" y="3344863"/>
            <a:ext cx="881063" cy="355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9536" rIns="90000" bIns="45000"/>
          <a:lstStyle/>
          <a:p>
            <a:pPr>
              <a:tabLst>
                <a:tab pos="723900" algn="l"/>
              </a:tabLst>
            </a:pPr>
            <a:r>
              <a:rPr lang="ru-RU" b="1">
                <a:solidFill>
                  <a:srgbClr val="FFFF00"/>
                </a:solidFill>
              </a:rPr>
              <a:t>нет</a:t>
            </a:r>
          </a:p>
        </p:txBody>
      </p:sp>
      <p:sp>
        <p:nvSpPr>
          <p:cNvPr id="9234" name="Rectangle 2"/>
          <p:cNvSpPr txBox="1">
            <a:spLocks noChangeArrowheads="1"/>
          </p:cNvSpPr>
          <p:nvPr/>
        </p:nvSpPr>
        <p:spPr bwMode="auto">
          <a:xfrm>
            <a:off x="325438" y="779463"/>
            <a:ext cx="9070975" cy="170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8063" rIns="0" bIns="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3200">
                <a:solidFill>
                  <a:srgbClr val="FFFFCC"/>
                </a:solidFill>
              </a:rPr>
              <a:t>Блок-схема пословицы:</a:t>
            </a:r>
          </a:p>
          <a:p>
            <a:pP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3200">
                <a:solidFill>
                  <a:srgbClr val="FFFFCC"/>
                </a:solidFill>
              </a:rPr>
              <a:t> «Болен — лечись, а здоров — берегись»</a:t>
            </a:r>
          </a:p>
          <a:p>
            <a:pP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3200">
                <a:solidFill>
                  <a:srgbClr val="FFFFCC"/>
                </a:solidFill>
              </a:rPr>
              <a:t>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083470" y="0"/>
            <a:ext cx="5505032" cy="5146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Полная форма ветвления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82625" y="850900"/>
            <a:ext cx="8609013" cy="720725"/>
          </a:xfrm>
        </p:spPr>
        <p:txBody>
          <a:bodyPr tIns="35280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b="1" smtClean="0"/>
              <a:t>ЕСЛИ ... ИНАЧЕ...</a:t>
            </a: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82563" y="1565275"/>
            <a:ext cx="9720262" cy="5994400"/>
          </a:xfrm>
        </p:spPr>
        <p:txBody>
          <a:bodyPr tIns="17640"/>
          <a:lstStyle/>
          <a:p>
            <a:pPr eaLnBrk="1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2800" smtClean="0">
                <a:solidFill>
                  <a:srgbClr val="FFFF00"/>
                </a:solidFill>
              </a:rPr>
              <a:t>ЕСЛИ</a:t>
            </a:r>
            <a:r>
              <a:rPr lang="en-US" sz="2800" smtClean="0">
                <a:solidFill>
                  <a:srgbClr val="FFFF00"/>
                </a:solidFill>
              </a:rPr>
              <a:t>_</a:t>
            </a:r>
            <a:r>
              <a:rPr lang="ru-RU" sz="2800" smtClean="0">
                <a:solidFill>
                  <a:srgbClr val="FFFF00"/>
                </a:solidFill>
              </a:rPr>
              <a:t>ИНАЧЕ </a:t>
            </a:r>
            <a:r>
              <a:rPr lang="en-US" sz="2800" smtClean="0">
                <a:solidFill>
                  <a:srgbClr val="FFFF00"/>
                </a:solidFill>
              </a:rPr>
              <a:t> </a:t>
            </a:r>
            <a:r>
              <a:rPr lang="ru-RU" sz="2800" smtClean="0">
                <a:solidFill>
                  <a:srgbClr val="FFFF00"/>
                </a:solidFill>
              </a:rPr>
              <a:t> вопрос [ ... ] </a:t>
            </a:r>
            <a:r>
              <a:rPr lang="ru-RU" sz="2800" smtClean="0">
                <a:solidFill>
                  <a:srgbClr val="E6E6FF"/>
                </a:solidFill>
              </a:rPr>
              <a:t>(если да)</a:t>
            </a:r>
            <a:endParaRPr lang="en-US" sz="2800" smtClean="0">
              <a:solidFill>
                <a:srgbClr val="E6E6FF"/>
              </a:solidFill>
            </a:endParaRPr>
          </a:p>
          <a:p>
            <a:pPr eaLnBrk="1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sz="2800" smtClean="0">
                <a:solidFill>
                  <a:srgbClr val="FFFF00"/>
                </a:solidFill>
              </a:rPr>
              <a:t>						    </a:t>
            </a:r>
            <a:r>
              <a:rPr lang="ru-RU" sz="2800" smtClean="0">
                <a:solidFill>
                  <a:srgbClr val="FFFF00"/>
                </a:solidFill>
              </a:rPr>
              <a:t>[ ... ]</a:t>
            </a:r>
            <a:r>
              <a:rPr lang="ru-RU" sz="2800" smtClean="0"/>
              <a:t> </a:t>
            </a:r>
            <a:r>
              <a:rPr lang="ru-RU" sz="2800" smtClean="0">
                <a:solidFill>
                  <a:srgbClr val="E6E6FF"/>
                </a:solidFill>
              </a:rPr>
              <a:t>( если нет)</a:t>
            </a:r>
          </a:p>
          <a:p>
            <a:pPr eaLnBrk="1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2800" smtClean="0">
                <a:solidFill>
                  <a:srgbClr val="FFFF00"/>
                </a:solidFill>
              </a:rPr>
              <a:t>ЕСЛИ</a:t>
            </a:r>
            <a:r>
              <a:rPr lang="en-US" sz="2800" smtClean="0">
                <a:solidFill>
                  <a:srgbClr val="FFFF00"/>
                </a:solidFill>
              </a:rPr>
              <a:t>_</a:t>
            </a:r>
            <a:r>
              <a:rPr lang="ru-RU" sz="2800" smtClean="0">
                <a:solidFill>
                  <a:srgbClr val="FFFF00"/>
                </a:solidFill>
              </a:rPr>
              <a:t>ИНАЧЕ </a:t>
            </a:r>
            <a:r>
              <a:rPr lang="ru-RU" sz="2800" smtClean="0">
                <a:solidFill>
                  <a:srgbClr val="E6E6FF"/>
                </a:solidFill>
              </a:rPr>
              <a:t>может быть использован при полной форме ветвления</a:t>
            </a:r>
            <a:endParaRPr lang="ru-RU" sz="2800" smtClean="0"/>
          </a:p>
          <a:p>
            <a:pPr eaLnBrk="1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2800" smtClean="0">
                <a:solidFill>
                  <a:srgbClr val="E6E6FF"/>
                </a:solidFill>
              </a:rPr>
              <a:t>Код, расположенный между</a:t>
            </a:r>
            <a:r>
              <a:rPr lang="en-US" sz="2800" smtClean="0">
                <a:solidFill>
                  <a:srgbClr val="E6E6FF"/>
                </a:solidFill>
              </a:rPr>
              <a:t> </a:t>
            </a:r>
            <a:r>
              <a:rPr lang="ru-RU" sz="2800" smtClean="0">
                <a:solidFill>
                  <a:srgbClr val="FFFF00"/>
                </a:solidFill>
              </a:rPr>
              <a:t>первыми скобками</a:t>
            </a:r>
            <a:r>
              <a:rPr lang="ru-RU" sz="2800" smtClean="0">
                <a:solidFill>
                  <a:srgbClr val="E6E6FF"/>
                </a:solidFill>
              </a:rPr>
              <a:t>, будет выполнен только тогда, когда ответом на вопрос будет </a:t>
            </a:r>
            <a:r>
              <a:rPr lang="ru-RU" sz="2800" smtClean="0">
                <a:solidFill>
                  <a:srgbClr val="FFFF00"/>
                </a:solidFill>
              </a:rPr>
              <a:t>«истина».</a:t>
            </a:r>
          </a:p>
          <a:p>
            <a:pPr eaLnBrk="1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2800" smtClean="0">
                <a:solidFill>
                  <a:srgbClr val="E6E6FF"/>
                </a:solidFill>
              </a:rPr>
              <a:t>Код, расположенный между</a:t>
            </a:r>
            <a:r>
              <a:rPr lang="en-US" sz="2800" smtClean="0">
                <a:solidFill>
                  <a:srgbClr val="E6E6FF"/>
                </a:solidFill>
              </a:rPr>
              <a:t> </a:t>
            </a:r>
            <a:r>
              <a:rPr lang="ru-RU" sz="2800" smtClean="0">
                <a:solidFill>
                  <a:srgbClr val="FFFF00"/>
                </a:solidFill>
              </a:rPr>
              <a:t>вторыми скобками</a:t>
            </a:r>
            <a:r>
              <a:rPr lang="ru-RU" sz="2800" smtClean="0">
                <a:solidFill>
                  <a:srgbClr val="E6E6FF"/>
                </a:solidFill>
              </a:rPr>
              <a:t>, будет выполнен только тогда, когда ответом на вопрос будет </a:t>
            </a:r>
            <a:r>
              <a:rPr lang="ru-RU" sz="2800" smtClean="0">
                <a:solidFill>
                  <a:srgbClr val="FFFF00"/>
                </a:solidFill>
              </a:rPr>
              <a:t>«ложно».</a:t>
            </a:r>
          </a:p>
          <a:p>
            <a:pPr eaLnBrk="1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ru-RU" sz="2800" smtClean="0">
              <a:solidFill>
                <a:srgbClr val="9FFBE5"/>
              </a:solidFill>
            </a:endParaRPr>
          </a:p>
          <a:p>
            <a:pPr eaLnBrk="1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ru-RU" sz="2800" smtClean="0">
              <a:solidFill>
                <a:srgbClr val="E6E6FF"/>
              </a:solidFill>
            </a:endParaRPr>
          </a:p>
        </p:txBody>
      </p:sp>
      <p:sp>
        <p:nvSpPr>
          <p:cNvPr id="1024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254000" y="136525"/>
            <a:ext cx="9501188" cy="720725"/>
          </a:xfrm>
        </p:spPr>
        <p:txBody>
          <a:bodyPr tIns="35280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b="1" smtClean="0"/>
              <a:t>Полная форма ветвления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ChangeArrowheads="1"/>
          </p:cNvSpPr>
          <p:nvPr/>
        </p:nvSpPr>
        <p:spPr bwMode="auto">
          <a:xfrm>
            <a:off x="4200525" y="2359025"/>
            <a:ext cx="2311400" cy="1576388"/>
          </a:xfrm>
          <a:prstGeom prst="flowChartDecision">
            <a:avLst/>
          </a:prstGeom>
          <a:solidFill>
            <a:srgbClr val="FF8080"/>
          </a:solidFill>
          <a:ln w="36000">
            <a:solidFill>
              <a:srgbClr val="CCCCFF"/>
            </a:solidFill>
            <a:round/>
            <a:headEnd/>
            <a:tailEnd/>
          </a:ln>
        </p:spPr>
        <p:txBody>
          <a:bodyPr wrap="none" lIns="108000" tIns="67536" rIns="108000" bIns="63000" anchor="ctr"/>
          <a:lstStyle/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ru-RU" b="1"/>
              <a:t>x &gt; 5</a:t>
            </a:r>
          </a:p>
        </p:txBody>
      </p:sp>
      <p:sp>
        <p:nvSpPr>
          <p:cNvPr id="11267" name="Oval 4"/>
          <p:cNvSpPr>
            <a:spLocks noChangeArrowheads="1"/>
          </p:cNvSpPr>
          <p:nvPr/>
        </p:nvSpPr>
        <p:spPr bwMode="auto">
          <a:xfrm>
            <a:off x="4186238" y="5881688"/>
            <a:ext cx="2667000" cy="587375"/>
          </a:xfrm>
          <a:prstGeom prst="ellipse">
            <a:avLst/>
          </a:prstGeom>
          <a:solidFill>
            <a:srgbClr val="FF8080"/>
          </a:solidFill>
          <a:ln w="36000">
            <a:solidFill>
              <a:srgbClr val="CCCCFF"/>
            </a:solidFill>
            <a:round/>
            <a:headEnd/>
            <a:tailEnd/>
          </a:ln>
        </p:spPr>
        <p:txBody>
          <a:bodyPr wrap="none" lIns="108000" tIns="67536" rIns="108000" bIns="63000" anchor="ctr"/>
          <a:lstStyle/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ru-RU" b="1">
                <a:solidFill>
                  <a:srgbClr val="4B1F6F"/>
                </a:solidFill>
              </a:rPr>
              <a:t>конец</a:t>
            </a:r>
          </a:p>
        </p:txBody>
      </p:sp>
      <p:sp>
        <p:nvSpPr>
          <p:cNvPr id="11268" name="Line 5"/>
          <p:cNvSpPr>
            <a:spLocks noChangeShapeType="1"/>
          </p:cNvSpPr>
          <p:nvPr/>
        </p:nvSpPr>
        <p:spPr bwMode="auto">
          <a:xfrm>
            <a:off x="5354638" y="2116138"/>
            <a:ext cx="1587" cy="301625"/>
          </a:xfrm>
          <a:prstGeom prst="line">
            <a:avLst/>
          </a:prstGeom>
          <a:noFill/>
          <a:ln w="36000">
            <a:solidFill>
              <a:srgbClr val="CCCC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69" name="Line 6"/>
          <p:cNvSpPr>
            <a:spLocks noChangeShapeType="1"/>
          </p:cNvSpPr>
          <p:nvPr/>
        </p:nvSpPr>
        <p:spPr bwMode="auto">
          <a:xfrm>
            <a:off x="6526213" y="3148013"/>
            <a:ext cx="889000" cy="1587"/>
          </a:xfrm>
          <a:prstGeom prst="line">
            <a:avLst/>
          </a:prstGeom>
          <a:noFill/>
          <a:ln w="36000">
            <a:solidFill>
              <a:srgbClr val="CCCC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0" name="Line 7"/>
          <p:cNvSpPr>
            <a:spLocks noChangeShapeType="1"/>
          </p:cNvSpPr>
          <p:nvPr/>
        </p:nvSpPr>
        <p:spPr bwMode="auto">
          <a:xfrm flipH="1">
            <a:off x="3221038" y="3162300"/>
            <a:ext cx="981075" cy="1588"/>
          </a:xfrm>
          <a:prstGeom prst="line">
            <a:avLst/>
          </a:prstGeom>
          <a:noFill/>
          <a:ln w="36000">
            <a:solidFill>
              <a:srgbClr val="CCCC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1" name="Line 8"/>
          <p:cNvSpPr>
            <a:spLocks noChangeShapeType="1"/>
          </p:cNvSpPr>
          <p:nvPr/>
        </p:nvSpPr>
        <p:spPr bwMode="auto">
          <a:xfrm>
            <a:off x="3222625" y="3176588"/>
            <a:ext cx="1588" cy="730250"/>
          </a:xfrm>
          <a:prstGeom prst="line">
            <a:avLst/>
          </a:prstGeom>
          <a:noFill/>
          <a:ln w="36000">
            <a:solidFill>
              <a:srgbClr val="CCCC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2" name="Line 9"/>
          <p:cNvSpPr>
            <a:spLocks noChangeShapeType="1"/>
          </p:cNvSpPr>
          <p:nvPr/>
        </p:nvSpPr>
        <p:spPr bwMode="auto">
          <a:xfrm>
            <a:off x="3206750" y="4522788"/>
            <a:ext cx="20638" cy="965200"/>
          </a:xfrm>
          <a:prstGeom prst="line">
            <a:avLst/>
          </a:prstGeom>
          <a:noFill/>
          <a:ln w="36000">
            <a:solidFill>
              <a:srgbClr val="CCCC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3" name="Line 10"/>
          <p:cNvSpPr>
            <a:spLocks noChangeShapeType="1"/>
          </p:cNvSpPr>
          <p:nvPr/>
        </p:nvSpPr>
        <p:spPr bwMode="auto">
          <a:xfrm>
            <a:off x="3263900" y="5473700"/>
            <a:ext cx="4192588" cy="1588"/>
          </a:xfrm>
          <a:prstGeom prst="line">
            <a:avLst/>
          </a:prstGeom>
          <a:noFill/>
          <a:ln w="36000">
            <a:solidFill>
              <a:srgbClr val="CCCC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4" name="Line 11"/>
          <p:cNvSpPr>
            <a:spLocks noChangeShapeType="1"/>
          </p:cNvSpPr>
          <p:nvPr/>
        </p:nvSpPr>
        <p:spPr bwMode="auto">
          <a:xfrm>
            <a:off x="5519738" y="5486400"/>
            <a:ext cx="1587" cy="415925"/>
          </a:xfrm>
          <a:prstGeom prst="line">
            <a:avLst/>
          </a:prstGeom>
          <a:noFill/>
          <a:ln w="36000">
            <a:solidFill>
              <a:srgbClr val="CCCC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5" name="Text Box 12"/>
          <p:cNvSpPr txBox="1">
            <a:spLocks noChangeArrowheads="1"/>
          </p:cNvSpPr>
          <p:nvPr/>
        </p:nvSpPr>
        <p:spPr bwMode="auto">
          <a:xfrm>
            <a:off x="3440113" y="2601913"/>
            <a:ext cx="809625" cy="355600"/>
          </a:xfrm>
          <a:prstGeom prst="rect">
            <a:avLst/>
          </a:prstGeom>
          <a:noFill/>
          <a:ln w="36000">
            <a:noFill/>
            <a:round/>
            <a:headEnd/>
            <a:tailEnd/>
          </a:ln>
        </p:spPr>
        <p:txBody>
          <a:bodyPr lIns="90000" tIns="49536" rIns="90000" bIns="45000"/>
          <a:lstStyle/>
          <a:p>
            <a:pPr>
              <a:tabLst>
                <a:tab pos="723900" algn="l"/>
              </a:tabLst>
            </a:pPr>
            <a:r>
              <a:rPr lang="ru-RU" b="1">
                <a:solidFill>
                  <a:srgbClr val="FF8080"/>
                </a:solidFill>
              </a:rPr>
              <a:t>да</a:t>
            </a:r>
          </a:p>
        </p:txBody>
      </p:sp>
      <p:sp>
        <p:nvSpPr>
          <p:cNvPr id="11276" name="Text Box 13"/>
          <p:cNvSpPr txBox="1">
            <a:spLocks noChangeArrowheads="1"/>
          </p:cNvSpPr>
          <p:nvPr/>
        </p:nvSpPr>
        <p:spPr bwMode="auto">
          <a:xfrm>
            <a:off x="6397625" y="2587625"/>
            <a:ext cx="881063" cy="355600"/>
          </a:xfrm>
          <a:prstGeom prst="rect">
            <a:avLst/>
          </a:prstGeom>
          <a:noFill/>
          <a:ln w="36000">
            <a:noFill/>
            <a:round/>
            <a:headEnd/>
            <a:tailEnd/>
          </a:ln>
        </p:spPr>
        <p:txBody>
          <a:bodyPr lIns="90000" tIns="49536" rIns="90000" bIns="45000"/>
          <a:lstStyle/>
          <a:p>
            <a:pPr>
              <a:tabLst>
                <a:tab pos="723900" algn="l"/>
              </a:tabLst>
            </a:pPr>
            <a:r>
              <a:rPr lang="ru-RU" b="1">
                <a:solidFill>
                  <a:srgbClr val="FF8080"/>
                </a:solidFill>
              </a:rPr>
              <a:t>нет</a:t>
            </a:r>
          </a:p>
        </p:txBody>
      </p:sp>
      <p:sp>
        <p:nvSpPr>
          <p:cNvPr id="11277" name="Line 14"/>
          <p:cNvSpPr>
            <a:spLocks noChangeShapeType="1"/>
          </p:cNvSpPr>
          <p:nvPr/>
        </p:nvSpPr>
        <p:spPr bwMode="auto">
          <a:xfrm>
            <a:off x="7464425" y="3155950"/>
            <a:ext cx="1588" cy="2359025"/>
          </a:xfrm>
          <a:prstGeom prst="line">
            <a:avLst/>
          </a:prstGeom>
          <a:noFill/>
          <a:ln w="36000">
            <a:solidFill>
              <a:srgbClr val="CCCC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8" name="Oval 1"/>
          <p:cNvSpPr>
            <a:spLocks noChangeArrowheads="1"/>
          </p:cNvSpPr>
          <p:nvPr/>
        </p:nvSpPr>
        <p:spPr bwMode="auto">
          <a:xfrm>
            <a:off x="3951288" y="549275"/>
            <a:ext cx="2771775" cy="587375"/>
          </a:xfrm>
          <a:prstGeom prst="ellipse">
            <a:avLst/>
          </a:prstGeom>
          <a:solidFill>
            <a:srgbClr val="FF8080"/>
          </a:solidFill>
          <a:ln w="36000">
            <a:solidFill>
              <a:srgbClr val="CCCCFF"/>
            </a:solidFill>
            <a:round/>
            <a:headEnd/>
            <a:tailEnd/>
          </a:ln>
        </p:spPr>
        <p:txBody>
          <a:bodyPr wrap="none" lIns="108000" tIns="67536" rIns="108000" bIns="63000" anchor="ctr"/>
          <a:lstStyle/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ru-RU" b="1">
                <a:solidFill>
                  <a:srgbClr val="4B1F6F"/>
                </a:solidFill>
              </a:rPr>
              <a:t>начало</a:t>
            </a:r>
          </a:p>
        </p:txBody>
      </p:sp>
      <p:sp>
        <p:nvSpPr>
          <p:cNvPr id="11279" name="Параллелограмм 18"/>
          <p:cNvSpPr>
            <a:spLocks noChangeArrowheads="1"/>
          </p:cNvSpPr>
          <p:nvPr/>
        </p:nvSpPr>
        <p:spPr bwMode="auto">
          <a:xfrm>
            <a:off x="4325938" y="1422400"/>
            <a:ext cx="2071687" cy="642938"/>
          </a:xfrm>
          <a:prstGeom prst="parallelogram">
            <a:avLst>
              <a:gd name="adj" fmla="val 25002"/>
            </a:avLst>
          </a:prstGeom>
          <a:solidFill>
            <a:srgbClr val="FF8080"/>
          </a:solidFill>
          <a:ln w="36000">
            <a:solidFill>
              <a:srgbClr val="CCCCFF"/>
            </a:solidFill>
            <a:round/>
            <a:headEnd/>
            <a:tailEnd/>
          </a:ln>
        </p:spPr>
        <p:txBody>
          <a:bodyPr wrap="none" lIns="108000" tIns="67536" rIns="108000" bIns="63000" anchor="ctr"/>
          <a:lstStyle/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ru-RU" b="1"/>
              <a:t>x = 6</a:t>
            </a:r>
          </a:p>
          <a:p>
            <a:pPr algn="ctr">
              <a:tabLst>
                <a:tab pos="723900" algn="l"/>
                <a:tab pos="1447800" algn="l"/>
                <a:tab pos="2171700" algn="l"/>
              </a:tabLst>
            </a:pPr>
            <a:endParaRPr lang="ru-RU" b="1">
              <a:solidFill>
                <a:srgbClr val="4B1F6F"/>
              </a:solidFill>
            </a:endParaRPr>
          </a:p>
        </p:txBody>
      </p:sp>
      <p:sp>
        <p:nvSpPr>
          <p:cNvPr id="11280" name="Line 5"/>
          <p:cNvSpPr>
            <a:spLocks noChangeShapeType="1"/>
          </p:cNvSpPr>
          <p:nvPr/>
        </p:nvSpPr>
        <p:spPr bwMode="auto">
          <a:xfrm>
            <a:off x="5326063" y="1136650"/>
            <a:ext cx="1587" cy="301625"/>
          </a:xfrm>
          <a:prstGeom prst="line">
            <a:avLst/>
          </a:prstGeom>
          <a:noFill/>
          <a:ln w="36000">
            <a:solidFill>
              <a:srgbClr val="CCCC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81" name="Параллелограмм 20"/>
          <p:cNvSpPr>
            <a:spLocks noChangeArrowheads="1"/>
          </p:cNvSpPr>
          <p:nvPr/>
        </p:nvSpPr>
        <p:spPr bwMode="auto">
          <a:xfrm>
            <a:off x="1754188" y="3851275"/>
            <a:ext cx="3000375" cy="642938"/>
          </a:xfrm>
          <a:prstGeom prst="parallelogram">
            <a:avLst>
              <a:gd name="adj" fmla="val 24997"/>
            </a:avLst>
          </a:prstGeom>
          <a:solidFill>
            <a:srgbClr val="FF8080"/>
          </a:solidFill>
          <a:ln w="36000">
            <a:solidFill>
              <a:srgbClr val="CCCCFF"/>
            </a:solidFill>
            <a:round/>
            <a:headEnd/>
            <a:tailEnd/>
          </a:ln>
        </p:spPr>
        <p:txBody>
          <a:bodyPr wrap="none" lIns="108000" tIns="67536" rIns="108000" bIns="63000" anchor="ctr"/>
          <a:lstStyle/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ru-RU"/>
              <a:t>x больше пяти!</a:t>
            </a:r>
            <a:endParaRPr lang="ru-RU" b="1"/>
          </a:p>
        </p:txBody>
      </p:sp>
      <p:sp>
        <p:nvSpPr>
          <p:cNvPr id="11282" name="Параллелограмм 17"/>
          <p:cNvSpPr>
            <a:spLocks noChangeArrowheads="1"/>
          </p:cNvSpPr>
          <p:nvPr/>
        </p:nvSpPr>
        <p:spPr bwMode="auto">
          <a:xfrm>
            <a:off x="5969000" y="3779838"/>
            <a:ext cx="3000375" cy="642937"/>
          </a:xfrm>
          <a:prstGeom prst="parallelogram">
            <a:avLst>
              <a:gd name="adj" fmla="val 24997"/>
            </a:avLst>
          </a:prstGeom>
          <a:solidFill>
            <a:srgbClr val="FF8080"/>
          </a:solidFill>
          <a:ln w="36000">
            <a:solidFill>
              <a:srgbClr val="CCCCFF"/>
            </a:solidFill>
            <a:round/>
            <a:headEnd/>
            <a:tailEnd/>
          </a:ln>
        </p:spPr>
        <p:txBody>
          <a:bodyPr wrap="none" lIns="108000" tIns="67536" rIns="108000" bIns="63000" anchor="ctr"/>
          <a:lstStyle/>
          <a:p>
            <a:pPr algn="ctr">
              <a:tabLst>
                <a:tab pos="723900" algn="l"/>
                <a:tab pos="1447800" algn="l"/>
                <a:tab pos="2171700" algn="l"/>
              </a:tabLst>
            </a:pPr>
            <a:r>
              <a:rPr lang="ru-RU"/>
              <a:t>x меньше пяти!</a:t>
            </a:r>
            <a:endParaRPr lang="ru-RU" b="1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0"/>
            <a:ext cx="8609012" cy="720725"/>
          </a:xfrm>
        </p:spPr>
        <p:txBody>
          <a:bodyPr tIns="35280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b="1" smtClean="0"/>
              <a:t>ЕСЛИ ... ИНАЧЕ...</a:t>
            </a: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793750"/>
            <a:ext cx="9720262" cy="5994400"/>
          </a:xfrm>
        </p:spPr>
        <p:txBody>
          <a:bodyPr tIns="17640"/>
          <a:lstStyle/>
          <a:p>
            <a:pPr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2800" smtClean="0">
                <a:solidFill>
                  <a:srgbClr val="99CCFF"/>
                </a:solidFill>
              </a:rPr>
              <a:t>это полный </a:t>
            </a:r>
            <a:r>
              <a:rPr lang="en-US" sz="2800" smtClean="0">
                <a:solidFill>
                  <a:srgbClr val="99CCFF"/>
                </a:solidFill>
              </a:rPr>
              <a:t>"x </a:t>
            </a:r>
            <a:endParaRPr lang="ru-RU" sz="2800" smtClean="0">
              <a:solidFill>
                <a:srgbClr val="99CCFF"/>
              </a:solidFill>
            </a:endParaRPr>
          </a:p>
          <a:p>
            <a:pPr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2800" smtClean="0">
                <a:solidFill>
                  <a:srgbClr val="FFFF00"/>
                </a:solidFill>
              </a:rPr>
              <a:t>если_иначе </a:t>
            </a:r>
            <a:r>
              <a:rPr lang="ru-RU" sz="2800" smtClean="0"/>
              <a:t> </a:t>
            </a:r>
            <a:r>
              <a:rPr lang="ru-RU" sz="2800" b="1" smtClean="0">
                <a:solidFill>
                  <a:srgbClr val="FF00FF"/>
                </a:solidFill>
              </a:rPr>
              <a:t>:</a:t>
            </a:r>
            <a:r>
              <a:rPr lang="en-US" sz="2800" b="1" smtClean="0">
                <a:solidFill>
                  <a:srgbClr val="FF00FF"/>
                </a:solidFill>
              </a:rPr>
              <a:t>x</a:t>
            </a:r>
            <a:r>
              <a:rPr lang="ru-RU" sz="2800" b="1" smtClean="0">
                <a:solidFill>
                  <a:srgbClr val="FF00FF"/>
                </a:solidFill>
              </a:rPr>
              <a:t> </a:t>
            </a:r>
            <a:r>
              <a:rPr lang="en-US" sz="2800" b="1" smtClean="0">
                <a:solidFill>
                  <a:srgbClr val="FF00FF"/>
                </a:solidFill>
              </a:rPr>
              <a:t>&gt; </a:t>
            </a:r>
            <a:r>
              <a:rPr lang="ru-RU" sz="2800" b="1" smtClean="0">
                <a:solidFill>
                  <a:srgbClr val="FF00FF"/>
                </a:solidFill>
              </a:rPr>
              <a:t>5 </a:t>
            </a:r>
            <a:r>
              <a:rPr lang="ru-RU" sz="2800" smtClean="0">
                <a:solidFill>
                  <a:srgbClr val="99CCFF"/>
                </a:solidFill>
              </a:rPr>
              <a:t> [</a:t>
            </a:r>
            <a:r>
              <a:rPr lang="en-US" sz="2800" smtClean="0"/>
              <a:t>   </a:t>
            </a:r>
            <a:r>
              <a:rPr lang="ru-RU" sz="2800" smtClean="0">
                <a:solidFill>
                  <a:srgbClr val="FF0000"/>
                </a:solidFill>
              </a:rPr>
              <a:t>сообщи </a:t>
            </a:r>
            <a:r>
              <a:rPr lang="en-US" sz="2800" smtClean="0">
                <a:solidFill>
                  <a:srgbClr val="FF0000"/>
                </a:solidFill>
              </a:rPr>
              <a:t>[ x </a:t>
            </a:r>
            <a:r>
              <a:rPr lang="ru-RU" sz="2800" smtClean="0">
                <a:solidFill>
                  <a:srgbClr val="FF0000"/>
                </a:solidFill>
              </a:rPr>
              <a:t>больше пяти!</a:t>
            </a:r>
            <a:r>
              <a:rPr lang="en-US" sz="2800" smtClean="0">
                <a:solidFill>
                  <a:srgbClr val="FF0000"/>
                </a:solidFill>
              </a:rPr>
              <a:t>]  </a:t>
            </a:r>
            <a:r>
              <a:rPr lang="ru-RU" sz="2800" smtClean="0">
                <a:solidFill>
                  <a:srgbClr val="99CCFF"/>
                </a:solidFill>
              </a:rPr>
              <a:t>]</a:t>
            </a:r>
          </a:p>
          <a:p>
            <a:pPr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2800" smtClean="0">
                <a:solidFill>
                  <a:srgbClr val="99CCFF"/>
                </a:solidFill>
              </a:rPr>
              <a:t>                                 [</a:t>
            </a:r>
            <a:r>
              <a:rPr lang="en-US" sz="2800" smtClean="0"/>
              <a:t>   </a:t>
            </a:r>
            <a:r>
              <a:rPr lang="ru-RU" sz="2800" smtClean="0">
                <a:solidFill>
                  <a:srgbClr val="FF0000"/>
                </a:solidFill>
              </a:rPr>
              <a:t>сообщи </a:t>
            </a:r>
            <a:r>
              <a:rPr lang="en-US" sz="2800" smtClean="0">
                <a:solidFill>
                  <a:srgbClr val="FF0000"/>
                </a:solidFill>
              </a:rPr>
              <a:t>[ x </a:t>
            </a:r>
            <a:r>
              <a:rPr lang="ru-RU" sz="2800" smtClean="0">
                <a:solidFill>
                  <a:srgbClr val="FF0000"/>
                </a:solidFill>
              </a:rPr>
              <a:t>меньше пяти!</a:t>
            </a:r>
            <a:r>
              <a:rPr lang="en-US" sz="2800" smtClean="0">
                <a:solidFill>
                  <a:srgbClr val="FF0000"/>
                </a:solidFill>
              </a:rPr>
              <a:t>]</a:t>
            </a:r>
            <a:r>
              <a:rPr lang="ru-RU" sz="2800" smtClean="0">
                <a:solidFill>
                  <a:srgbClr val="FF0000"/>
                </a:solidFill>
              </a:rPr>
              <a:t> </a:t>
            </a:r>
            <a:r>
              <a:rPr lang="en-US" sz="2800" smtClean="0">
                <a:solidFill>
                  <a:srgbClr val="FF0000"/>
                </a:solidFill>
              </a:rPr>
              <a:t>  </a:t>
            </a:r>
            <a:r>
              <a:rPr lang="ru-RU" sz="2800" smtClean="0">
                <a:solidFill>
                  <a:srgbClr val="99CCFF"/>
                </a:solidFill>
              </a:rPr>
              <a:t>]</a:t>
            </a:r>
          </a:p>
          <a:p>
            <a:pPr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2800" smtClean="0">
                <a:solidFill>
                  <a:srgbClr val="99CCFF"/>
                </a:solidFill>
              </a:rPr>
              <a:t>конец</a:t>
            </a:r>
            <a:endParaRPr lang="en-US" sz="2800" smtClean="0">
              <a:solidFill>
                <a:srgbClr val="99CCFF"/>
              </a:solidFill>
            </a:endParaRPr>
          </a:p>
          <a:p>
            <a:pPr eaLnBrk="1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ru-RU" sz="2400" smtClean="0">
              <a:solidFill>
                <a:srgbClr val="E6E6FF"/>
              </a:solidFill>
            </a:endParaRPr>
          </a:p>
          <a:p>
            <a:pPr eaLnBrk="1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2400" smtClean="0">
                <a:solidFill>
                  <a:srgbClr val="E6E6FF"/>
                </a:solidFill>
              </a:rPr>
              <a:t>   При </a:t>
            </a:r>
            <a:r>
              <a:rPr lang="ru-RU" sz="2400" smtClean="0">
                <a:solidFill>
                  <a:srgbClr val="FFFF00"/>
                </a:solidFill>
              </a:rPr>
              <a:t>x</a:t>
            </a:r>
            <a:r>
              <a:rPr lang="ru-RU" sz="2400" smtClean="0">
                <a:solidFill>
                  <a:srgbClr val="E6E6FF"/>
                </a:solidFill>
              </a:rPr>
              <a:t> равно 4, ответ на вопрос - </a:t>
            </a:r>
            <a:r>
              <a:rPr lang="ru-RU" sz="2400" smtClean="0">
                <a:solidFill>
                  <a:srgbClr val="FFFF00"/>
                </a:solidFill>
              </a:rPr>
              <a:t>«ложь»</a:t>
            </a:r>
            <a:r>
              <a:rPr lang="ru-RU" sz="2400" smtClean="0">
                <a:solidFill>
                  <a:srgbClr val="E6E6FF"/>
                </a:solidFill>
              </a:rPr>
              <a:t>.</a:t>
            </a:r>
          </a:p>
          <a:p>
            <a:pPr eaLnBrk="1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2400" smtClean="0">
                <a:solidFill>
                  <a:srgbClr val="E6E6FF"/>
                </a:solidFill>
              </a:rPr>
              <a:t>   Поэтому выполняется код </a:t>
            </a:r>
            <a:br>
              <a:rPr lang="ru-RU" sz="2400" smtClean="0">
                <a:solidFill>
                  <a:srgbClr val="E6E6FF"/>
                </a:solidFill>
              </a:rPr>
            </a:br>
            <a:r>
              <a:rPr lang="ru-RU" sz="2400" smtClean="0">
                <a:solidFill>
                  <a:srgbClr val="E6E6FF"/>
                </a:solidFill>
              </a:rPr>
              <a:t>					</a:t>
            </a:r>
            <a:r>
              <a:rPr lang="ru-RU" sz="2400" smtClean="0">
                <a:solidFill>
                  <a:srgbClr val="FF0000"/>
                </a:solidFill>
              </a:rPr>
              <a:t>сообщи </a:t>
            </a:r>
            <a:r>
              <a:rPr lang="en-US" sz="2400" smtClean="0">
                <a:solidFill>
                  <a:srgbClr val="FF0000"/>
                </a:solidFill>
              </a:rPr>
              <a:t>[ x </a:t>
            </a:r>
            <a:r>
              <a:rPr lang="ru-RU" sz="2400" smtClean="0">
                <a:solidFill>
                  <a:srgbClr val="FF0000"/>
                </a:solidFill>
              </a:rPr>
              <a:t>меньше пяти!</a:t>
            </a:r>
            <a:r>
              <a:rPr lang="en-US" sz="2400" smtClean="0">
                <a:solidFill>
                  <a:srgbClr val="FF0000"/>
                </a:solidFill>
              </a:rPr>
              <a:t>]</a:t>
            </a:r>
            <a:r>
              <a:rPr lang="ru-RU" sz="2400" smtClean="0">
                <a:solidFill>
                  <a:srgbClr val="FF0000"/>
                </a:solidFill>
              </a:rPr>
              <a:t> .</a:t>
            </a:r>
          </a:p>
          <a:p>
            <a:pPr eaLnBrk="1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ru-RU" sz="2400" smtClean="0">
              <a:solidFill>
                <a:srgbClr val="FF0000"/>
              </a:solidFill>
            </a:endParaRPr>
          </a:p>
          <a:p>
            <a:pPr eaLnBrk="1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2400" smtClean="0">
                <a:solidFill>
                  <a:srgbClr val="E6E6FF"/>
                </a:solidFill>
              </a:rPr>
              <a:t>   При </a:t>
            </a:r>
            <a:r>
              <a:rPr lang="ru-RU" sz="2400" smtClean="0">
                <a:solidFill>
                  <a:srgbClr val="FFFF00"/>
                </a:solidFill>
              </a:rPr>
              <a:t>x</a:t>
            </a:r>
            <a:r>
              <a:rPr lang="ru-RU" sz="2400" smtClean="0">
                <a:solidFill>
                  <a:srgbClr val="E6E6FF"/>
                </a:solidFill>
              </a:rPr>
              <a:t> равно 6, ответ на вопрос - </a:t>
            </a:r>
            <a:r>
              <a:rPr lang="ru-RU" sz="2400" smtClean="0">
                <a:solidFill>
                  <a:srgbClr val="FFFF00"/>
                </a:solidFill>
              </a:rPr>
              <a:t>«истина»</a:t>
            </a:r>
            <a:r>
              <a:rPr lang="ru-RU" sz="2400" smtClean="0">
                <a:solidFill>
                  <a:srgbClr val="E6E6FF"/>
                </a:solidFill>
              </a:rPr>
              <a:t>.</a:t>
            </a:r>
          </a:p>
          <a:p>
            <a:pPr eaLnBrk="1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2400" smtClean="0">
                <a:solidFill>
                  <a:srgbClr val="E6E6FF"/>
                </a:solidFill>
              </a:rPr>
              <a:t>   Поэтому выполняется код </a:t>
            </a:r>
            <a:br>
              <a:rPr lang="ru-RU" sz="2400" smtClean="0">
                <a:solidFill>
                  <a:srgbClr val="E6E6FF"/>
                </a:solidFill>
              </a:rPr>
            </a:br>
            <a:r>
              <a:rPr lang="ru-RU" sz="2400" smtClean="0">
                <a:solidFill>
                  <a:srgbClr val="E6E6FF"/>
                </a:solidFill>
              </a:rPr>
              <a:t>					</a:t>
            </a:r>
            <a:r>
              <a:rPr lang="ru-RU" sz="2400" smtClean="0"/>
              <a:t> </a:t>
            </a:r>
            <a:r>
              <a:rPr lang="ru-RU" sz="2400" smtClean="0">
                <a:solidFill>
                  <a:srgbClr val="FF0000"/>
                </a:solidFill>
              </a:rPr>
              <a:t>сообщи </a:t>
            </a:r>
            <a:r>
              <a:rPr lang="en-US" sz="2400" smtClean="0">
                <a:solidFill>
                  <a:srgbClr val="FF0000"/>
                </a:solidFill>
              </a:rPr>
              <a:t>[ x </a:t>
            </a:r>
            <a:r>
              <a:rPr lang="ru-RU" sz="2400" smtClean="0">
                <a:solidFill>
                  <a:srgbClr val="FF0000"/>
                </a:solidFill>
              </a:rPr>
              <a:t>больше пяти!</a:t>
            </a:r>
            <a:r>
              <a:rPr lang="en-US" sz="2400" smtClean="0">
                <a:solidFill>
                  <a:srgbClr val="FF0000"/>
                </a:solidFill>
              </a:rPr>
              <a:t>]</a:t>
            </a:r>
            <a:r>
              <a:rPr lang="ru-RU" sz="2400" smtClean="0">
                <a:solidFill>
                  <a:srgbClr val="E6E6FF"/>
                </a:solidFill>
              </a:rPr>
              <a:t>.</a:t>
            </a:r>
          </a:p>
          <a:p>
            <a:pPr eaLnBrk="1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ru-RU" sz="2800" smtClean="0">
              <a:solidFill>
                <a:srgbClr val="E6E6FF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750888" y="0"/>
            <a:ext cx="8609012" cy="720725"/>
          </a:xfrm>
        </p:spPr>
        <p:txBody>
          <a:bodyPr tIns="35280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b="1" smtClean="0"/>
              <a:t>Вопросы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58800" y="985838"/>
            <a:ext cx="9078913" cy="4791075"/>
          </a:xfrm>
        </p:spPr>
        <p:txBody>
          <a:bodyPr tIns="17640"/>
          <a:lstStyle/>
          <a:p>
            <a:pPr eaLnBrk="1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2800" smtClean="0">
                <a:solidFill>
                  <a:srgbClr val="E6E6FF"/>
                </a:solidFill>
              </a:rPr>
              <a:t> Все числа и переменные  могут сравниваться друг с другом с помощью вопросов.</a:t>
            </a:r>
          </a:p>
          <a:p>
            <a:pPr eaLnBrk="1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ru-RU" sz="2800" smtClean="0">
              <a:solidFill>
                <a:srgbClr val="E6E6FF"/>
              </a:solidFill>
            </a:endParaRPr>
          </a:p>
          <a:p>
            <a:pPr eaLnBrk="1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ru-RU" sz="2800" smtClean="0">
              <a:solidFill>
                <a:srgbClr val="E6E6FF"/>
              </a:solidFill>
            </a:endParaRPr>
          </a:p>
          <a:p>
            <a:pPr eaLnBrk="1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ru-RU" sz="2800" smtClean="0">
              <a:solidFill>
                <a:srgbClr val="E6E6FF"/>
              </a:solidFill>
            </a:endParaRPr>
          </a:p>
          <a:p>
            <a:pPr eaLnBrk="1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ru-RU" sz="2800" smtClean="0">
              <a:solidFill>
                <a:srgbClr val="E6E6FF"/>
              </a:solidFill>
            </a:endParaRPr>
          </a:p>
          <a:p>
            <a:pPr eaLnBrk="1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2800" smtClean="0">
                <a:solidFill>
                  <a:srgbClr val="9FFBE5"/>
                </a:solidFill>
                <a:cs typeface="Times New Roman" pitchFamily="16" charset="0"/>
              </a:rPr>
              <a:t>      </a:t>
            </a:r>
            <a:r>
              <a:rPr lang="ru-RU" sz="2800" smtClean="0">
                <a:solidFill>
                  <a:srgbClr val="FFFF00"/>
                </a:solidFill>
                <a:cs typeface="Times New Roman" pitchFamily="16" charset="0"/>
              </a:rPr>
              <a:t>Условие</a:t>
            </a:r>
            <a:r>
              <a:rPr lang="ru-RU" sz="2800" smtClean="0">
                <a:solidFill>
                  <a:srgbClr val="9FFBE5"/>
                </a:solidFill>
                <a:cs typeface="Times New Roman" pitchFamily="16" charset="0"/>
              </a:rPr>
              <a:t> -- это некоторое выражение, о котором можно сказать, что оно </a:t>
            </a:r>
            <a:r>
              <a:rPr lang="ru-RU" sz="2800" i="1" smtClean="0">
                <a:solidFill>
                  <a:srgbClr val="9FFBE5"/>
                </a:solidFill>
                <a:cs typeface="Times New Roman" pitchFamily="16" charset="0"/>
              </a:rPr>
              <a:t>истинно </a:t>
            </a:r>
            <a:r>
              <a:rPr lang="ru-RU" sz="2800" smtClean="0">
                <a:solidFill>
                  <a:srgbClr val="9FFBE5"/>
                </a:solidFill>
                <a:cs typeface="Times New Roman" pitchFamily="16" charset="0"/>
              </a:rPr>
              <a:t>или </a:t>
            </a:r>
            <a:r>
              <a:rPr lang="ru-RU" sz="2800" i="1" smtClean="0">
                <a:solidFill>
                  <a:srgbClr val="9FFBE5"/>
                </a:solidFill>
                <a:cs typeface="Times New Roman" pitchFamily="16" charset="0"/>
              </a:rPr>
              <a:t>ложно</a:t>
            </a:r>
            <a:r>
              <a:rPr lang="ru-RU" sz="2800" smtClean="0">
                <a:solidFill>
                  <a:srgbClr val="9FFBE5"/>
                </a:solidFill>
                <a:cs typeface="Times New Roman" pitchFamily="16" charset="0"/>
              </a:rPr>
              <a:t>. При его записи можно использовать знаки сравнения</a:t>
            </a:r>
          </a:p>
          <a:p>
            <a:pPr eaLnBrk="1"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ru-RU" sz="2800" smtClean="0">
              <a:solidFill>
                <a:srgbClr val="E6E6FF"/>
              </a:solidFill>
            </a:endParaRPr>
          </a:p>
        </p:txBody>
      </p:sp>
      <p:pic>
        <p:nvPicPr>
          <p:cNvPr id="1331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1993900"/>
            <a:ext cx="89725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ChangeArrowheads="1"/>
          </p:cNvSpPr>
          <p:nvPr/>
        </p:nvSpPr>
        <p:spPr bwMode="auto">
          <a:xfrm>
            <a:off x="0" y="850900"/>
            <a:ext cx="9612313" cy="632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152400" algn="just" eaLnBrk="0"/>
            <a:r>
              <a:rPr lang="ru-RU" sz="2000" b="1">
                <a:solidFill>
                  <a:srgbClr val="FFFF00"/>
                </a:solidFill>
                <a:cs typeface="Times New Roman" pitchFamily="16" charset="0"/>
              </a:rPr>
              <a:t>Условные команды</a:t>
            </a:r>
            <a:r>
              <a:rPr lang="ru-RU" sz="2000">
                <a:solidFill>
                  <a:srgbClr val="FFFF00"/>
                </a:solidFill>
                <a:cs typeface="Times New Roman" pitchFamily="16" charset="0"/>
              </a:rPr>
              <a:t>, </a:t>
            </a:r>
            <a:r>
              <a:rPr lang="ru-RU" sz="2000">
                <a:solidFill>
                  <a:srgbClr val="9FFBE5"/>
                </a:solidFill>
                <a:cs typeface="Times New Roman" pitchFamily="16" charset="0"/>
              </a:rPr>
              <a:t>с помощью которых реализовали алгоритмическую структуру </a:t>
            </a:r>
            <a:r>
              <a:rPr lang="ru-RU" sz="2000" b="1">
                <a:solidFill>
                  <a:srgbClr val="9FFBE5"/>
                </a:solidFill>
                <a:cs typeface="Times New Roman" pitchFamily="16" charset="0"/>
              </a:rPr>
              <a:t>"ветвление"</a:t>
            </a:r>
            <a:r>
              <a:rPr lang="ru-RU" sz="2000">
                <a:solidFill>
                  <a:srgbClr val="9FFBE5"/>
                </a:solidFill>
                <a:cs typeface="Times New Roman" pitchFamily="16" charset="0"/>
              </a:rPr>
              <a:t>. </a:t>
            </a:r>
          </a:p>
          <a:p>
            <a:pPr indent="152400" algn="just" eaLnBrk="0"/>
            <a:r>
              <a:rPr lang="ru-RU" sz="2000">
                <a:solidFill>
                  <a:srgbClr val="FFFF00"/>
                </a:solidFill>
                <a:cs typeface="Times New Roman" pitchFamily="16" charset="0"/>
              </a:rPr>
              <a:t>Ветвление</a:t>
            </a:r>
            <a:r>
              <a:rPr lang="ru-RU" sz="2000">
                <a:solidFill>
                  <a:srgbClr val="9FFBE5"/>
                </a:solidFill>
                <a:cs typeface="Times New Roman" pitchFamily="16" charset="0"/>
              </a:rPr>
              <a:t> - выбор одной из двух последовательностей команд в зависимости от выполнения некоторого условия. </a:t>
            </a:r>
          </a:p>
          <a:p>
            <a:pPr indent="152400" algn="just" eaLnBrk="0"/>
            <a:r>
              <a:rPr lang="ru-RU" sz="2000">
                <a:solidFill>
                  <a:srgbClr val="9FFBE5"/>
                </a:solidFill>
                <a:cs typeface="Times New Roman" pitchFamily="16" charset="0"/>
              </a:rPr>
              <a:t>Ветвление бывает </a:t>
            </a:r>
            <a:r>
              <a:rPr lang="ru-RU" sz="2000" b="1">
                <a:solidFill>
                  <a:srgbClr val="FFFF00"/>
                </a:solidFill>
                <a:cs typeface="Times New Roman" pitchFamily="16" charset="0"/>
              </a:rPr>
              <a:t>неполным</a:t>
            </a:r>
            <a:r>
              <a:rPr lang="ru-RU" sz="2000" b="1">
                <a:solidFill>
                  <a:srgbClr val="9FFBE5"/>
                </a:solidFill>
                <a:cs typeface="Times New Roman" pitchFamily="16" charset="0"/>
              </a:rPr>
              <a:t> </a:t>
            </a:r>
            <a:r>
              <a:rPr lang="ru-RU" sz="2000">
                <a:solidFill>
                  <a:srgbClr val="9FFBE5"/>
                </a:solidFill>
                <a:cs typeface="Times New Roman" pitchFamily="16" charset="0"/>
              </a:rPr>
              <a:t>(как в первом примере - выбиралось, делать что-то или не делать ничего) и </a:t>
            </a:r>
            <a:r>
              <a:rPr lang="ru-RU" sz="2000" b="1">
                <a:solidFill>
                  <a:srgbClr val="FFFF00"/>
                </a:solidFill>
                <a:cs typeface="Times New Roman" pitchFamily="16" charset="0"/>
              </a:rPr>
              <a:t>полным </a:t>
            </a:r>
            <a:r>
              <a:rPr lang="ru-RU" sz="2000">
                <a:solidFill>
                  <a:srgbClr val="9FFBE5"/>
                </a:solidFill>
                <a:cs typeface="Times New Roman" pitchFamily="16" charset="0"/>
              </a:rPr>
              <a:t>(когда выбирается вариант действия). Им соответствуют краткая и полная формы условной команды.</a:t>
            </a:r>
          </a:p>
          <a:p>
            <a:pPr indent="152400" algn="just" eaLnBrk="0">
              <a:lnSpc>
                <a:spcPct val="100000"/>
              </a:lnSpc>
              <a:buClrTx/>
              <a:buSzTx/>
              <a:buFontTx/>
              <a:buNone/>
            </a:pPr>
            <a:r>
              <a:rPr lang="ru-RU" sz="2400">
                <a:solidFill>
                  <a:srgbClr val="FFCC66"/>
                </a:solidFill>
                <a:cs typeface="Times New Roman" pitchFamily="16" charset="0"/>
              </a:rPr>
              <a:t>    не полный</a:t>
            </a:r>
          </a:p>
          <a:p>
            <a:pPr indent="152400" algn="just" eaLnBrk="0">
              <a:lnSpc>
                <a:spcPct val="100000"/>
              </a:lnSpc>
              <a:buClrTx/>
              <a:buSzTx/>
              <a:buFontTx/>
              <a:buNone/>
            </a:pPr>
            <a:r>
              <a:rPr lang="ru-RU" sz="2000">
                <a:solidFill>
                  <a:srgbClr val="FFFF00"/>
                </a:solidFill>
                <a:latin typeface="Arial Unicode MS" pitchFamily="34" charset="-128"/>
                <a:cs typeface="Times New Roman" pitchFamily="16" charset="0"/>
              </a:rPr>
              <a:t>                                     если &lt;условие&gt; [&lt;действия&gt;] </a:t>
            </a:r>
          </a:p>
          <a:p>
            <a:pPr indent="152400" algn="just" eaLnBrk="0">
              <a:lnSpc>
                <a:spcPct val="100000"/>
              </a:lnSpc>
              <a:buClrTx/>
              <a:buSzTx/>
              <a:buFontTx/>
              <a:buNone/>
            </a:pPr>
            <a:endParaRPr lang="ru-RU" sz="2000">
              <a:solidFill>
                <a:srgbClr val="660000"/>
              </a:solidFill>
              <a:latin typeface="Arial Unicode MS" pitchFamily="34" charset="-128"/>
              <a:cs typeface="Times New Roman" pitchFamily="16" charset="0"/>
            </a:endParaRPr>
          </a:p>
          <a:p>
            <a:pPr indent="152400" algn="just" eaLnBrk="0">
              <a:lnSpc>
                <a:spcPct val="100000"/>
              </a:lnSpc>
              <a:buClrTx/>
              <a:buSzTx/>
            </a:pPr>
            <a:r>
              <a:rPr lang="ru-RU" sz="2000">
                <a:solidFill>
                  <a:srgbClr val="9FFBE5"/>
                </a:solidFill>
                <a:cs typeface="Times New Roman" pitchFamily="16" charset="0"/>
              </a:rPr>
              <a:t>В краткой условной команде действия выполняются только в том случае, когда условие истинно. </a:t>
            </a:r>
          </a:p>
          <a:p>
            <a:pPr indent="152400" algn="just" eaLnBrk="0">
              <a:lnSpc>
                <a:spcPct val="100000"/>
              </a:lnSpc>
              <a:buClrTx/>
              <a:buSzTx/>
            </a:pPr>
            <a:r>
              <a:rPr lang="ru-RU" sz="2400">
                <a:solidFill>
                  <a:srgbClr val="FFCC66"/>
                </a:solidFill>
                <a:cs typeface="Times New Roman" pitchFamily="16" charset="0"/>
              </a:rPr>
              <a:t>    полный</a:t>
            </a:r>
          </a:p>
          <a:p>
            <a:pPr indent="152400" eaLnBrk="0">
              <a:lnSpc>
                <a:spcPct val="100000"/>
              </a:lnSpc>
              <a:buClrTx/>
              <a:buSzTx/>
              <a:buFontTx/>
              <a:buNone/>
            </a:pPr>
            <a:r>
              <a:rPr lang="ru-RU" sz="2000">
                <a:solidFill>
                  <a:srgbClr val="FFFF00"/>
                </a:solidFill>
                <a:latin typeface="Arial Unicode MS" pitchFamily="34" charset="-128"/>
                <a:cs typeface="Times New Roman" pitchFamily="16" charset="0"/>
              </a:rPr>
              <a:t>                                 если_иначе &lt;условие&gt; [&lt;действия1&gt;] (если да)</a:t>
            </a:r>
            <a:r>
              <a:rPr lang="ru-RU" sz="2000">
                <a:solidFill>
                  <a:srgbClr val="FFFF00"/>
                </a:solidFill>
                <a:latin typeface="Courier New" pitchFamily="49" charset="0"/>
                <a:cs typeface="Times New Roman" pitchFamily="16" charset="0"/>
              </a:rPr>
              <a:t/>
            </a:r>
            <a:br>
              <a:rPr lang="ru-RU" sz="2000">
                <a:solidFill>
                  <a:srgbClr val="FFFF00"/>
                </a:solidFill>
                <a:latin typeface="Courier New" pitchFamily="49" charset="0"/>
                <a:cs typeface="Times New Roman" pitchFamily="16" charset="0"/>
              </a:rPr>
            </a:br>
            <a:r>
              <a:rPr lang="ru-RU" sz="2000">
                <a:solidFill>
                  <a:srgbClr val="FFFF00"/>
                </a:solidFill>
                <a:latin typeface="Courier New" pitchFamily="49" charset="0"/>
                <a:cs typeface="Times New Roman" pitchFamily="16" charset="0"/>
              </a:rPr>
              <a:t>                                 </a:t>
            </a:r>
            <a:r>
              <a:rPr lang="ru-RU" sz="2000">
                <a:solidFill>
                  <a:srgbClr val="FFFF00"/>
                </a:solidFill>
                <a:latin typeface="Arial Unicode MS" pitchFamily="34" charset="-128"/>
                <a:cs typeface="Times New Roman" pitchFamily="16" charset="0"/>
              </a:rPr>
              <a:t>[&lt;действия2&gt;] ( если нет)</a:t>
            </a:r>
            <a:endParaRPr lang="ru-RU" sz="2000">
              <a:solidFill>
                <a:srgbClr val="FFFF00"/>
              </a:solidFill>
              <a:cs typeface="Times New Roman" pitchFamily="16" charset="0"/>
            </a:endParaRPr>
          </a:p>
          <a:p>
            <a:pPr indent="152400" algn="just" eaLnBrk="0">
              <a:lnSpc>
                <a:spcPct val="100000"/>
              </a:lnSpc>
              <a:buClrTx/>
              <a:buSzTx/>
            </a:pPr>
            <a:r>
              <a:rPr lang="ru-RU" sz="2000">
                <a:solidFill>
                  <a:srgbClr val="9FFBE5"/>
                </a:solidFill>
                <a:cs typeface="Times New Roman" pitchFamily="16" charset="0"/>
              </a:rPr>
              <a:t>В полной -- когда условие истинно, выполняется первый список действий, а когда ложно -- второй. </a:t>
            </a:r>
          </a:p>
          <a:p>
            <a:pPr indent="152400" algn="just" eaLnBrk="0">
              <a:lnSpc>
                <a:spcPct val="100000"/>
              </a:lnSpc>
              <a:buClrTx/>
              <a:buSzTx/>
            </a:pPr>
            <a:endParaRPr lang="ru-RU" sz="2000">
              <a:solidFill>
                <a:srgbClr val="9FFBE5"/>
              </a:solidFill>
              <a:cs typeface="Times New Roman" pitchFamily="16" charset="0"/>
            </a:endParaRPr>
          </a:p>
          <a:p>
            <a:pPr indent="152400" algn="just" eaLnBrk="0">
              <a:lnSpc>
                <a:spcPct val="100000"/>
              </a:lnSpc>
              <a:buClrTx/>
              <a:buSzTx/>
            </a:pPr>
            <a:r>
              <a:rPr lang="ru-RU" sz="2000">
                <a:solidFill>
                  <a:srgbClr val="9FFBE5"/>
                </a:solidFill>
                <a:cs typeface="Times New Roman" pitchFamily="16" charset="0"/>
              </a:rPr>
              <a:t>Затем начинает выполняться команда, следующая за условной.</a:t>
            </a:r>
          </a:p>
        </p:txBody>
      </p:sp>
      <p:sp>
        <p:nvSpPr>
          <p:cNvPr id="14339" name="Rectangle 1"/>
          <p:cNvSpPr txBox="1">
            <a:spLocks noChangeArrowheads="1"/>
          </p:cNvSpPr>
          <p:nvPr/>
        </p:nvSpPr>
        <p:spPr bwMode="auto">
          <a:xfrm>
            <a:off x="750888" y="0"/>
            <a:ext cx="8609012" cy="720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35280" rIns="0" bIns="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4400" b="1">
                <a:solidFill>
                  <a:srgbClr val="000000"/>
                </a:solidFill>
              </a:rPr>
              <a:t>Выводы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DejaVu Sans"/>
        <a:ea typeface=""/>
        <a:cs typeface="DejaVu Sans"/>
      </a:majorFont>
      <a:minorFont>
        <a:latin typeface="DejaVu Sans"/>
        <a:ea typeface=""/>
        <a:cs typeface="DejaVu San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8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DejaVu Sans" pitchFamily="16" charset="0"/>
            <a:cs typeface="DejaVu Sans" pitchFamily="1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8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DejaVu Sans" pitchFamily="16" charset="0"/>
            <a:cs typeface="DejaVu Sans" pitchFamily="16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319</Words>
  <PresentationFormat>Произвольный</PresentationFormat>
  <Paragraphs>98</Paragraphs>
  <Slides>13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DejaVu Sans</vt:lpstr>
      <vt:lpstr>Times New Roman</vt:lpstr>
      <vt:lpstr>Arial</vt:lpstr>
      <vt:lpstr>Wingdings</vt:lpstr>
      <vt:lpstr>Arial Unicode MS</vt:lpstr>
      <vt:lpstr>Courier New</vt:lpstr>
      <vt:lpstr>Тема Office</vt:lpstr>
      <vt:lpstr>Слайд 1</vt:lpstr>
      <vt:lpstr>Слайд 2</vt:lpstr>
      <vt:lpstr>Слайд 3</vt:lpstr>
      <vt:lpstr>Слайд 4</vt:lpstr>
      <vt:lpstr>ЕСЛИ</vt:lpstr>
      <vt:lpstr>Слайд 6</vt:lpstr>
      <vt:lpstr>ЕСЛИ</vt:lpstr>
      <vt:lpstr>Слайд 8</vt:lpstr>
      <vt:lpstr>ЕСЛИ ... ИНАЧЕ...</vt:lpstr>
      <vt:lpstr>Слайд 10</vt:lpstr>
      <vt:lpstr>ЕСЛИ ... ИНАЧЕ...</vt:lpstr>
      <vt:lpstr>Вопросы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 каких произведений эти отрывки:</dc:title>
  <cp:lastModifiedBy>home</cp:lastModifiedBy>
  <cp:revision>52</cp:revision>
  <cp:lastPrinted>1601-01-01T00:00:00Z</cp:lastPrinted>
  <dcterms:created xsi:type="dcterms:W3CDTF">2008-10-15T19:23:39Z</dcterms:created>
  <dcterms:modified xsi:type="dcterms:W3CDTF">2011-11-24T15:46:08Z</dcterms:modified>
</cp:coreProperties>
</file>