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2">
  <p:sldMasterIdLst>
    <p:sldMasterId id="2147483661" r:id="rId1"/>
  </p:sldMasterIdLst>
  <p:notesMasterIdLst>
    <p:notesMasterId r:id="rId32"/>
  </p:notesMasterIdLst>
  <p:sldIdLst>
    <p:sldId id="256" r:id="rId2"/>
    <p:sldId id="272" r:id="rId3"/>
    <p:sldId id="257" r:id="rId4"/>
    <p:sldId id="259" r:id="rId5"/>
    <p:sldId id="269" r:id="rId6"/>
    <p:sldId id="260" r:id="rId7"/>
    <p:sldId id="270" r:id="rId8"/>
    <p:sldId id="271" r:id="rId9"/>
    <p:sldId id="288" r:id="rId10"/>
    <p:sldId id="263" r:id="rId11"/>
    <p:sldId id="264" r:id="rId12"/>
    <p:sldId id="265" r:id="rId13"/>
    <p:sldId id="266" r:id="rId14"/>
    <p:sldId id="287" r:id="rId15"/>
    <p:sldId id="289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67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DejaVu Sans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DejaVu Sans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DejaVu Sans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DejaVu Sans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DejaVu Sans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DejaVu Sans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DejaVu Sans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DejaVu Sans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DejaVu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486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2053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76275"/>
            <a:ext cx="4568825" cy="34432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FF7BA6F4-3DBD-4668-9B85-DE8C261FA1F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7207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C04BAA-EE88-4E96-B7A5-1021CFFEE539}" type="slidenum">
              <a:rPr lang="ru-RU"/>
              <a:pPr/>
              <a:t>1</a:t>
            </a:fld>
            <a:endParaRPr lang="ru-RU"/>
          </a:p>
        </p:txBody>
      </p:sp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6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2084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BD5C53F-DF86-4C83-A00D-45DBE80D7FEE}" type="slidenum">
              <a:rPr lang="ru-RU"/>
              <a:pPr/>
              <a:t>2</a:t>
            </a:fld>
            <a:endParaRPr lang="ru-RU"/>
          </a:p>
        </p:txBody>
      </p:sp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5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2084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0D6D9BA-BF31-4812-8A9D-4186BCBE81EE}" type="slidenum">
              <a:rPr lang="ru-RU"/>
              <a:pPr/>
              <a:t>3</a:t>
            </a:fld>
            <a:endParaRPr lang="ru-RU"/>
          </a:p>
        </p:txBody>
      </p:sp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8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2084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CB9AF1-AED0-4187-A9AA-FE98ACF8F19B}" type="slidenum">
              <a:rPr lang="ru-RU"/>
              <a:pPr/>
              <a:t>4</a:t>
            </a:fld>
            <a:endParaRPr lang="ru-RU"/>
          </a:p>
        </p:txBody>
      </p:sp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3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2084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47723B5-B00F-4082-B059-9F0BEDCBDB15}" type="slidenum">
              <a:rPr lang="ru-RU" smtClean="0"/>
              <a:pPr eaLnBrk="1" hangingPunct="1"/>
              <a:t>5</a:t>
            </a:fld>
            <a:endParaRPr lang="ru-RU" smtClean="0"/>
          </a:p>
        </p:txBody>
      </p:sp>
      <p:sp>
        <p:nvSpPr>
          <p:cNvPr id="52227" name="Rectangle 2"/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1131888" y="676275"/>
            <a:ext cx="4591050" cy="34432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BD5C53F-DF86-4C83-A00D-45DBE80D7FEE}" type="slidenum">
              <a:rPr lang="ru-RU"/>
              <a:pPr/>
              <a:t>6</a:t>
            </a:fld>
            <a:endParaRPr lang="ru-RU"/>
          </a:p>
        </p:txBody>
      </p:sp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1143000" y="677863"/>
            <a:ext cx="4572000" cy="3444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5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2084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F5FB8E-3978-4F1F-8EA3-631CCC4518E4}" type="slidenum">
              <a:rPr lang="ru-RU"/>
              <a:pPr/>
              <a:t>7</a:t>
            </a:fld>
            <a:endParaRPr lang="ru-RU"/>
          </a:p>
        </p:txBody>
      </p:sp>
      <p:sp>
        <p:nvSpPr>
          <p:cNvPr id="46899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1888" y="676275"/>
            <a:ext cx="4591050" cy="3443288"/>
          </a:xfrm>
          <a:ln/>
        </p:spPr>
      </p:sp>
      <p:sp>
        <p:nvSpPr>
          <p:cNvPr id="468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6931F4-A129-45A0-8669-DDBAE41891E2}" type="slidenum">
              <a:rPr lang="ru-RU"/>
              <a:pPr/>
              <a:t>8</a:t>
            </a:fld>
            <a:endParaRPr lang="ru-RU"/>
          </a:p>
        </p:txBody>
      </p:sp>
      <p:sp>
        <p:nvSpPr>
          <p:cNvPr id="47104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1888" y="676275"/>
            <a:ext cx="4591050" cy="3443288"/>
          </a:xfrm>
          <a:ln/>
        </p:spPr>
      </p:sp>
      <p:sp>
        <p:nvSpPr>
          <p:cNvPr id="47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24D8CC2-2162-478D-B226-DB74BE346BEC}" type="slidenum">
              <a:rPr lang="ru-RU"/>
              <a:pPr/>
              <a:t>10</a:t>
            </a:fld>
            <a:endParaRPr lang="ru-RU"/>
          </a:p>
        </p:txBody>
      </p:sp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3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2084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7282AF3-5A01-4492-A293-2F7579822CA3}" type="slidenum">
              <a:rPr lang="ru-RU"/>
              <a:pPr/>
              <a:t>11</a:t>
            </a:fld>
            <a:endParaRPr lang="ru-RU"/>
          </a:p>
        </p:txBody>
      </p:sp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355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2084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9513230-553D-4C4F-AB1F-31AE27979849}" type="slidenum">
              <a:rPr lang="ru-RU"/>
              <a:pPr/>
              <a:t>12</a:t>
            </a:fld>
            <a:endParaRPr lang="ru-RU"/>
          </a:p>
        </p:txBody>
      </p:sp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457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2084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4662262-843E-4B40-8273-ABF835A3350E}" type="slidenum">
              <a:rPr lang="ru-RU"/>
              <a:pPr/>
              <a:t>13</a:t>
            </a:fld>
            <a:endParaRPr lang="ru-RU"/>
          </a:p>
        </p:txBody>
      </p:sp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560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2084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E98C523-8D00-4A5B-A114-FB3394F1E100}" type="slidenum">
              <a:rPr lang="ru-RU" b="0" smtClean="0"/>
              <a:pPr eaLnBrk="1" hangingPunct="1"/>
              <a:t>16</a:t>
            </a:fld>
            <a:endParaRPr lang="ru-RU" b="0" smtClean="0"/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1888" y="676275"/>
            <a:ext cx="4591050" cy="3443288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B59589C-01D6-44C7-B0D7-722779E3A315}" type="slidenum">
              <a:rPr lang="ru-RU" b="0" smtClean="0"/>
              <a:pPr eaLnBrk="1" hangingPunct="1"/>
              <a:t>17</a:t>
            </a:fld>
            <a:endParaRPr lang="ru-RU" b="0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1888" y="676275"/>
            <a:ext cx="4591050" cy="3443288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760E9AF-A4C1-4216-8A68-D116B5900DDB}" type="slidenum">
              <a:rPr lang="ru-RU" b="0" smtClean="0"/>
              <a:pPr eaLnBrk="1" hangingPunct="1"/>
              <a:t>18</a:t>
            </a:fld>
            <a:endParaRPr lang="ru-RU" b="0" smtClean="0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1888" y="676275"/>
            <a:ext cx="4591050" cy="3443288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5ED6348-4C6C-4D46-AB1E-0BDFCF3BC890}" type="slidenum">
              <a:rPr lang="ru-RU" b="0" smtClean="0"/>
              <a:pPr eaLnBrk="1" hangingPunct="1"/>
              <a:t>19</a:t>
            </a:fld>
            <a:endParaRPr lang="ru-RU" b="0" smtClean="0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1888" y="676275"/>
            <a:ext cx="4591050" cy="3443288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C54D415-864F-4C10-862B-E19FA84C90FB}" type="slidenum">
              <a:rPr lang="ru-RU" b="0" smtClean="0"/>
              <a:pPr eaLnBrk="1" hangingPunct="1"/>
              <a:t>20</a:t>
            </a:fld>
            <a:endParaRPr lang="ru-RU" b="0" smtClean="0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1888" y="676275"/>
            <a:ext cx="4591050" cy="3443288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21F4B80-F024-4E13-8065-9D49D48EF677}" type="slidenum">
              <a:rPr lang="ru-RU" b="0" smtClean="0"/>
              <a:pPr eaLnBrk="1" hangingPunct="1"/>
              <a:t>21</a:t>
            </a:fld>
            <a:endParaRPr lang="ru-RU" b="0" smtClean="0"/>
          </a:p>
        </p:txBody>
      </p:sp>
      <p:sp>
        <p:nvSpPr>
          <p:cNvPr id="106499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1888" y="676275"/>
            <a:ext cx="4591050" cy="3443288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1BF333F-1822-4D5F-8F75-579ABA042A2E}" type="slidenum">
              <a:rPr lang="ru-RU" b="0" smtClean="0"/>
              <a:pPr eaLnBrk="1" hangingPunct="1"/>
              <a:t>22</a:t>
            </a:fld>
            <a:endParaRPr lang="ru-RU" b="0" smtClean="0"/>
          </a:p>
        </p:txBody>
      </p:sp>
      <p:sp>
        <p:nvSpPr>
          <p:cNvPr id="107523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1888" y="676275"/>
            <a:ext cx="4591050" cy="3443288"/>
          </a:xfrm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67F85A8-951F-4C51-A249-F032F9554908}" type="slidenum">
              <a:rPr lang="ru-RU" b="0" smtClean="0"/>
              <a:pPr eaLnBrk="1" hangingPunct="1"/>
              <a:t>23</a:t>
            </a:fld>
            <a:endParaRPr lang="ru-RU" b="0" smtClean="0"/>
          </a:p>
        </p:txBody>
      </p:sp>
      <p:sp>
        <p:nvSpPr>
          <p:cNvPr id="10854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31888" y="676275"/>
            <a:ext cx="4591050" cy="3443288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C9A0E32-E3B6-4145-B4A6-B1E16C3E7127}" type="slidenum">
              <a:rPr lang="ru-RU"/>
              <a:pPr/>
              <a:t>25</a:t>
            </a:fld>
            <a:endParaRPr lang="ru-RU"/>
          </a:p>
        </p:txBody>
      </p:sp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66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3225" cy="42052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2F94321-26FE-4412-AB76-6BB1BD4E6C61}" type="slidenum">
              <a:rPr lang="ru-RU"/>
              <a:pPr/>
              <a:t>26</a:t>
            </a:fld>
            <a:endParaRPr lang="ru-RU"/>
          </a:p>
        </p:txBody>
      </p:sp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290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3225" cy="42052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C52FB73-74EB-429B-8BDF-94D8B072AEBE}" type="slidenum">
              <a:rPr lang="ru-RU"/>
              <a:pPr/>
              <a:t>27</a:t>
            </a:fld>
            <a:endParaRPr lang="ru-RU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14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3225" cy="42052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B9CAC3-CD83-4A96-95FB-69B87971A2B9}" type="slidenum">
              <a:rPr lang="ru-RU"/>
              <a:pPr/>
              <a:t>28</a:t>
            </a:fld>
            <a:endParaRPr lang="ru-RU"/>
          </a:p>
        </p:txBody>
      </p:sp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38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3225" cy="42052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B2E9987-15F3-4225-AAC9-DC771EE60539}" type="slidenum">
              <a:rPr lang="ru-RU"/>
              <a:pPr/>
              <a:t>29</a:t>
            </a:fld>
            <a:endParaRPr lang="ru-RU"/>
          </a:p>
        </p:txBody>
      </p:sp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62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3225" cy="42052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003FCC7-0295-4BE0-86C6-A17247A8F8D2}" type="slidenum">
              <a:rPr lang="ru-RU"/>
              <a:pPr/>
              <a:t>30</a:t>
            </a:fld>
            <a:endParaRPr lang="ru-RU"/>
          </a:p>
        </p:txBody>
      </p:sp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86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83225" cy="42052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9219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220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9221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9222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3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4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5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6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7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8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9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30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31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32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CD6F400-1E12-49F2-9004-5997212ADD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smtClean="0"/>
          </a:p>
        </p:txBody>
      </p:sp>
      <p:sp>
        <p:nvSpPr>
          <p:cNvPr id="923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ru-RU" noProof="0" smtClean="0"/>
          </a:p>
        </p:txBody>
      </p:sp>
    </p:spTree>
    <p:extLst>
      <p:ext uri="{BB962C8B-B14F-4D97-AF65-F5344CB8AC3E}">
        <p14:creationId xmlns:p14="http://schemas.microsoft.com/office/powerpoint/2010/main" val="4150482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-828600" y="-1251520"/>
            <a:ext cx="12708904" cy="11233248"/>
            <a:chOff x="0" y="0"/>
            <a:chExt cx="5760" cy="4320"/>
          </a:xfrm>
        </p:grpSpPr>
        <p:sp>
          <p:nvSpPr>
            <p:cNvPr id="9219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220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9221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9222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3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4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5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6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7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8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9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30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31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smtClean="0"/>
          </a:p>
        </p:txBody>
      </p:sp>
    </p:spTree>
    <p:extLst>
      <p:ext uri="{BB962C8B-B14F-4D97-AF65-F5344CB8AC3E}">
        <p14:creationId xmlns:p14="http://schemas.microsoft.com/office/powerpoint/2010/main" val="4271211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5AAFDB-44F0-4EFC-95C8-DB6A6BC28C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670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821380-FF81-4070-9F11-A2FBB971F6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885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7AA1239-89D7-4E41-9295-2F824E9DFA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3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29DB195-0AA8-4C58-9E08-94B10B96D8B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678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EAB5285-840C-4318-B16C-08C6C2E653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340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C1E217F-955D-439F-8493-C6576B51D6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67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3FD37C7-1778-4B42-9AD2-99FED02929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58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-1116632" y="-1251520"/>
            <a:ext cx="12708904" cy="11233248"/>
            <a:chOff x="0" y="0"/>
            <a:chExt cx="5760" cy="4320"/>
          </a:xfrm>
        </p:grpSpPr>
        <p:sp>
          <p:nvSpPr>
            <p:cNvPr id="9219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220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9221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9222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3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4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5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6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7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8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9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30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31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smtClean="0"/>
          </a:p>
        </p:txBody>
      </p:sp>
    </p:spTree>
    <p:extLst>
      <p:ext uri="{BB962C8B-B14F-4D97-AF65-F5344CB8AC3E}">
        <p14:creationId xmlns:p14="http://schemas.microsoft.com/office/powerpoint/2010/main" val="666060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40C7214-20B7-4D4B-8F01-EF24DC5D61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807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-828600" y="-1251520"/>
            <a:ext cx="12708904" cy="11233248"/>
            <a:chOff x="0" y="0"/>
            <a:chExt cx="5760" cy="4320"/>
          </a:xfrm>
        </p:grpSpPr>
        <p:sp>
          <p:nvSpPr>
            <p:cNvPr id="9219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220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9221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9222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3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4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5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6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7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8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29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30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231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smtClean="0"/>
          </a:p>
        </p:txBody>
      </p:sp>
    </p:spTree>
    <p:extLst>
      <p:ext uri="{BB962C8B-B14F-4D97-AF65-F5344CB8AC3E}">
        <p14:creationId xmlns:p14="http://schemas.microsoft.com/office/powerpoint/2010/main" val="4271211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30425" cy="47307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2425" cy="47307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30425" cy="473075"/>
          </a:xfrm>
        </p:spPr>
        <p:txBody>
          <a:bodyPr/>
          <a:lstStyle>
            <a:lvl1pPr>
              <a:defRPr/>
            </a:lvl1pPr>
          </a:lstStyle>
          <a:p>
            <a:fld id="{0C2696AF-BE51-4D85-A77F-7ED58CCE1F1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788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fld id="{540C7214-20B7-4D4B-8F01-EF24DC5D61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 flipH="1">
            <a:off x="8774073" y="5992"/>
            <a:ext cx="189000" cy="39130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 rot="10800000">
            <a:off x="2605625" y="104982"/>
            <a:ext cx="5775000" cy="20147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txBody>
          <a:bodyPr/>
          <a:lstStyle/>
          <a:p>
            <a:endParaRPr lang="ru-RU" sz="2400">
              <a:latin typeface="Times New Roman" pitchFamily="18" charset="0"/>
            </a:endParaRP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 flipH="1">
            <a:off x="8600823" y="104982"/>
            <a:ext cx="91350" cy="103649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solidFill>
                <a:schemeClr val="hlink"/>
              </a:solidFill>
            </a:endParaRP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 flipH="1">
            <a:off x="8508423" y="5992"/>
            <a:ext cx="92400" cy="10132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solidFill>
                <a:schemeClr val="hlink"/>
              </a:solidFill>
            </a:endParaRP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 flipH="1">
            <a:off x="8508423" y="104982"/>
            <a:ext cx="92400" cy="103649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solidFill>
                <a:schemeClr val="accent2"/>
              </a:solidFill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 flipH="1">
            <a:off x="8691123" y="207467"/>
            <a:ext cx="90300" cy="10132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solidFill>
                <a:schemeClr val="hlink"/>
              </a:solidFill>
            </a:endParaRP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 flipH="1">
            <a:off x="8782473" y="106147"/>
            <a:ext cx="93450" cy="10132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2400">
              <a:latin typeface="Times New Roman" pitchFamily="18" charset="0"/>
            </a:endParaRPr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 flipH="1">
            <a:off x="8600823" y="205137"/>
            <a:ext cx="91350" cy="10132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solidFill>
                <a:schemeClr val="accent2"/>
              </a:solidFill>
            </a:endParaRPr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 flipH="1">
            <a:off x="8691123" y="306457"/>
            <a:ext cx="90300" cy="10015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solidFill>
                <a:schemeClr val="accent2"/>
              </a:solidFill>
            </a:endParaRPr>
          </a:p>
        </p:txBody>
      </p:sp>
      <p:sp>
        <p:nvSpPr>
          <p:cNvPr id="820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16898" y="427329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20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820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012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Tx/>
        <a:buNone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Tx/>
        <a:buNone/>
        <a:defRPr sz="2800">
          <a:solidFill>
            <a:schemeClr val="tx1"/>
          </a:solidFill>
          <a:latin typeface="+mn-lt"/>
        </a:defRPr>
      </a:lvl2pPr>
      <a:lvl3pPr marL="914400" indent="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Tx/>
        <a:buNone/>
        <a:defRPr sz="2400">
          <a:solidFill>
            <a:schemeClr val="tx1"/>
          </a:solidFill>
          <a:latin typeface="+mn-lt"/>
        </a:defRPr>
      </a:lvl3pPr>
      <a:lvl4pPr marL="1371600" indent="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Tx/>
        <a:buNone/>
        <a:defRPr sz="2000">
          <a:solidFill>
            <a:schemeClr val="tx1"/>
          </a:solidFill>
          <a:latin typeface="+mn-lt"/>
        </a:defRPr>
      </a:lvl4pPr>
      <a:lvl5pPr marL="1828800" indent="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Tx/>
        <a:buNone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214313" y="976313"/>
            <a:ext cx="8723312" cy="2836862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6000" b="1">
                <a:solidFill>
                  <a:srgbClr val="333399"/>
                </a:solidFill>
              </a:rPr>
              <a:t>Программирование </a:t>
            </a:r>
            <a:br>
              <a:rPr lang="ru-RU" sz="6000" b="1">
                <a:solidFill>
                  <a:srgbClr val="333399"/>
                </a:solidFill>
              </a:rPr>
            </a:br>
            <a:r>
              <a:rPr lang="ru-RU" sz="6000" b="1">
                <a:solidFill>
                  <a:srgbClr val="333399"/>
                </a:solidFill>
              </a:rPr>
              <a:t>на языке Паскаль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449388" y="4743450"/>
            <a:ext cx="7694612" cy="9064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marL="0" indent="0" algn="ctr">
              <a:spcBef>
                <a:spcPts val="11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400" b="1"/>
              <a:t>Многомерные массивы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ctrTitle"/>
          </p:nvPr>
        </p:nvSpPr>
        <p:spPr>
          <a:xfrm>
            <a:off x="2339752" y="2996952"/>
            <a:ext cx="6019800" cy="22098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 dirty="0" smtClean="0">
                <a:solidFill>
                  <a:schemeClr val="bg1"/>
                </a:solidFill>
              </a:rPr>
              <a:t>Вектор.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Одномерный массив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0692711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Line 1"/>
          <p:cNvSpPr>
            <a:spLocks noChangeShapeType="1"/>
          </p:cNvSpPr>
          <p:nvPr/>
        </p:nvSpPr>
        <p:spPr bwMode="auto">
          <a:xfrm>
            <a:off x="376238" y="795338"/>
            <a:ext cx="8464550" cy="1587"/>
          </a:xfrm>
          <a:prstGeom prst="line">
            <a:avLst/>
          </a:prstGeom>
          <a:noFill/>
          <a:ln w="38160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6118225" y="884238"/>
            <a:ext cx="673100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 eaLnBrk="0" hangingPunct="0">
              <a:spcBef>
                <a:spcPts val="1875"/>
              </a:spcBef>
            </a:pPr>
            <a:r>
              <a:rPr lang="ru-RU" sz="3000" b="1"/>
              <a:t>Массивы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46075" y="960438"/>
            <a:ext cx="8424863" cy="434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173038" algn="l"/>
                <a:tab pos="620713" algn="l"/>
                <a:tab pos="1069975" algn="l"/>
                <a:tab pos="1519238" algn="l"/>
                <a:tab pos="1968500" algn="l"/>
                <a:tab pos="2417763" algn="l"/>
                <a:tab pos="2867025" algn="l"/>
                <a:tab pos="3316288" algn="l"/>
                <a:tab pos="3765550" algn="l"/>
                <a:tab pos="4214813" algn="l"/>
                <a:tab pos="4664075" algn="l"/>
                <a:tab pos="5113338" algn="l"/>
                <a:tab pos="5562600" algn="l"/>
                <a:tab pos="6011863" algn="l"/>
                <a:tab pos="6461125" algn="l"/>
                <a:tab pos="6910388" algn="l"/>
                <a:tab pos="7359650" algn="l"/>
                <a:tab pos="7808913" algn="l"/>
                <a:tab pos="8258175" algn="l"/>
                <a:tab pos="8707438" algn="l"/>
                <a:tab pos="91567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 marL="800100" indent="-449263">
              <a:tabLst>
                <a:tab pos="173038" algn="l"/>
                <a:tab pos="620713" algn="l"/>
                <a:tab pos="1069975" algn="l"/>
                <a:tab pos="1519238" algn="l"/>
                <a:tab pos="1968500" algn="l"/>
                <a:tab pos="2417763" algn="l"/>
                <a:tab pos="2867025" algn="l"/>
                <a:tab pos="3316288" algn="l"/>
                <a:tab pos="3765550" algn="l"/>
                <a:tab pos="4214813" algn="l"/>
                <a:tab pos="4664075" algn="l"/>
                <a:tab pos="5113338" algn="l"/>
                <a:tab pos="5562600" algn="l"/>
                <a:tab pos="6011863" algn="l"/>
                <a:tab pos="6461125" algn="l"/>
                <a:tab pos="6910388" algn="l"/>
                <a:tab pos="7359650" algn="l"/>
                <a:tab pos="7808913" algn="l"/>
                <a:tab pos="8258175" algn="l"/>
                <a:tab pos="8707438" algn="l"/>
                <a:tab pos="91567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173038" algn="l"/>
                <a:tab pos="620713" algn="l"/>
                <a:tab pos="1069975" algn="l"/>
                <a:tab pos="1519238" algn="l"/>
                <a:tab pos="1968500" algn="l"/>
                <a:tab pos="2417763" algn="l"/>
                <a:tab pos="2867025" algn="l"/>
                <a:tab pos="3316288" algn="l"/>
                <a:tab pos="3765550" algn="l"/>
                <a:tab pos="4214813" algn="l"/>
                <a:tab pos="4664075" algn="l"/>
                <a:tab pos="5113338" algn="l"/>
                <a:tab pos="5562600" algn="l"/>
                <a:tab pos="6011863" algn="l"/>
                <a:tab pos="6461125" algn="l"/>
                <a:tab pos="6910388" algn="l"/>
                <a:tab pos="7359650" algn="l"/>
                <a:tab pos="7808913" algn="l"/>
                <a:tab pos="8258175" algn="l"/>
                <a:tab pos="8707438" algn="l"/>
                <a:tab pos="91567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173038" algn="l"/>
                <a:tab pos="620713" algn="l"/>
                <a:tab pos="1069975" algn="l"/>
                <a:tab pos="1519238" algn="l"/>
                <a:tab pos="1968500" algn="l"/>
                <a:tab pos="2417763" algn="l"/>
                <a:tab pos="2867025" algn="l"/>
                <a:tab pos="3316288" algn="l"/>
                <a:tab pos="3765550" algn="l"/>
                <a:tab pos="4214813" algn="l"/>
                <a:tab pos="4664075" algn="l"/>
                <a:tab pos="5113338" algn="l"/>
                <a:tab pos="5562600" algn="l"/>
                <a:tab pos="6011863" algn="l"/>
                <a:tab pos="6461125" algn="l"/>
                <a:tab pos="6910388" algn="l"/>
                <a:tab pos="7359650" algn="l"/>
                <a:tab pos="7808913" algn="l"/>
                <a:tab pos="8258175" algn="l"/>
                <a:tab pos="8707438" algn="l"/>
                <a:tab pos="91567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173038" algn="l"/>
                <a:tab pos="620713" algn="l"/>
                <a:tab pos="1069975" algn="l"/>
                <a:tab pos="1519238" algn="l"/>
                <a:tab pos="1968500" algn="l"/>
                <a:tab pos="2417763" algn="l"/>
                <a:tab pos="2867025" algn="l"/>
                <a:tab pos="3316288" algn="l"/>
                <a:tab pos="3765550" algn="l"/>
                <a:tab pos="4214813" algn="l"/>
                <a:tab pos="4664075" algn="l"/>
                <a:tab pos="5113338" algn="l"/>
                <a:tab pos="5562600" algn="l"/>
                <a:tab pos="6011863" algn="l"/>
                <a:tab pos="6461125" algn="l"/>
                <a:tab pos="6910388" algn="l"/>
                <a:tab pos="7359650" algn="l"/>
                <a:tab pos="7808913" algn="l"/>
                <a:tab pos="8258175" algn="l"/>
                <a:tab pos="8707438" algn="l"/>
                <a:tab pos="91567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73038" algn="l"/>
                <a:tab pos="620713" algn="l"/>
                <a:tab pos="1069975" algn="l"/>
                <a:tab pos="1519238" algn="l"/>
                <a:tab pos="1968500" algn="l"/>
                <a:tab pos="2417763" algn="l"/>
                <a:tab pos="2867025" algn="l"/>
                <a:tab pos="3316288" algn="l"/>
                <a:tab pos="3765550" algn="l"/>
                <a:tab pos="4214813" algn="l"/>
                <a:tab pos="4664075" algn="l"/>
                <a:tab pos="5113338" algn="l"/>
                <a:tab pos="5562600" algn="l"/>
                <a:tab pos="6011863" algn="l"/>
                <a:tab pos="6461125" algn="l"/>
                <a:tab pos="6910388" algn="l"/>
                <a:tab pos="7359650" algn="l"/>
                <a:tab pos="7808913" algn="l"/>
                <a:tab pos="8258175" algn="l"/>
                <a:tab pos="8707438" algn="l"/>
                <a:tab pos="91567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73038" algn="l"/>
                <a:tab pos="620713" algn="l"/>
                <a:tab pos="1069975" algn="l"/>
                <a:tab pos="1519238" algn="l"/>
                <a:tab pos="1968500" algn="l"/>
                <a:tab pos="2417763" algn="l"/>
                <a:tab pos="2867025" algn="l"/>
                <a:tab pos="3316288" algn="l"/>
                <a:tab pos="3765550" algn="l"/>
                <a:tab pos="4214813" algn="l"/>
                <a:tab pos="4664075" algn="l"/>
                <a:tab pos="5113338" algn="l"/>
                <a:tab pos="5562600" algn="l"/>
                <a:tab pos="6011863" algn="l"/>
                <a:tab pos="6461125" algn="l"/>
                <a:tab pos="6910388" algn="l"/>
                <a:tab pos="7359650" algn="l"/>
                <a:tab pos="7808913" algn="l"/>
                <a:tab pos="8258175" algn="l"/>
                <a:tab pos="8707438" algn="l"/>
                <a:tab pos="91567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73038" algn="l"/>
                <a:tab pos="620713" algn="l"/>
                <a:tab pos="1069975" algn="l"/>
                <a:tab pos="1519238" algn="l"/>
                <a:tab pos="1968500" algn="l"/>
                <a:tab pos="2417763" algn="l"/>
                <a:tab pos="2867025" algn="l"/>
                <a:tab pos="3316288" algn="l"/>
                <a:tab pos="3765550" algn="l"/>
                <a:tab pos="4214813" algn="l"/>
                <a:tab pos="4664075" algn="l"/>
                <a:tab pos="5113338" algn="l"/>
                <a:tab pos="5562600" algn="l"/>
                <a:tab pos="6011863" algn="l"/>
                <a:tab pos="6461125" algn="l"/>
                <a:tab pos="6910388" algn="l"/>
                <a:tab pos="7359650" algn="l"/>
                <a:tab pos="7808913" algn="l"/>
                <a:tab pos="8258175" algn="l"/>
                <a:tab pos="8707438" algn="l"/>
                <a:tab pos="91567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73038" algn="l"/>
                <a:tab pos="620713" algn="l"/>
                <a:tab pos="1069975" algn="l"/>
                <a:tab pos="1519238" algn="l"/>
                <a:tab pos="1968500" algn="l"/>
                <a:tab pos="2417763" algn="l"/>
                <a:tab pos="2867025" algn="l"/>
                <a:tab pos="3316288" algn="l"/>
                <a:tab pos="3765550" algn="l"/>
                <a:tab pos="4214813" algn="l"/>
                <a:tab pos="4664075" algn="l"/>
                <a:tab pos="5113338" algn="l"/>
                <a:tab pos="5562600" algn="l"/>
                <a:tab pos="6011863" algn="l"/>
                <a:tab pos="6461125" algn="l"/>
                <a:tab pos="6910388" algn="l"/>
                <a:tab pos="7359650" algn="l"/>
                <a:tab pos="7808913" algn="l"/>
                <a:tab pos="8258175" algn="l"/>
                <a:tab pos="8707438" algn="l"/>
                <a:tab pos="91567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>
              <a:spcBef>
                <a:spcPts val="1625"/>
              </a:spcBef>
            </a:pPr>
            <a:r>
              <a:rPr lang="ru-RU" sz="2600" b="1" dirty="0">
                <a:solidFill>
                  <a:srgbClr val="3333FF"/>
                </a:solidFill>
              </a:rPr>
              <a:t>Массив</a:t>
            </a:r>
            <a:r>
              <a:rPr lang="ru-RU" sz="2600" dirty="0"/>
              <a:t> – это группа однотипных элементов, имеющих общее имя и расположенных в памяти рядом.</a:t>
            </a:r>
            <a:br>
              <a:rPr lang="ru-RU" sz="2600" dirty="0"/>
            </a:br>
            <a:r>
              <a:rPr lang="ru-RU" sz="2600" dirty="0"/>
              <a:t/>
            </a:r>
            <a:br>
              <a:rPr lang="ru-RU" sz="2600" dirty="0"/>
            </a:br>
            <a:endParaRPr lang="ru-RU" sz="2600" dirty="0"/>
          </a:p>
          <a:p>
            <a:pPr>
              <a:spcBef>
                <a:spcPts val="1625"/>
              </a:spcBef>
            </a:pPr>
            <a:r>
              <a:rPr lang="ru-RU" sz="2600" b="1" dirty="0">
                <a:solidFill>
                  <a:srgbClr val="3333FF"/>
                </a:solidFill>
              </a:rPr>
              <a:t>Особенности:</a:t>
            </a:r>
          </a:p>
          <a:p>
            <a:pPr lvl="1">
              <a:lnSpc>
                <a:spcPct val="90000"/>
              </a:lnSpc>
              <a:spcBef>
                <a:spcPts val="650"/>
              </a:spcBef>
              <a:buFont typeface="Arial" charset="0"/>
              <a:buChar char="•"/>
            </a:pPr>
            <a:r>
              <a:rPr lang="ru-RU" sz="2600" dirty="0"/>
              <a:t>все элементы имеют </a:t>
            </a:r>
            <a:r>
              <a:rPr lang="ru-RU" sz="2600" b="1" dirty="0"/>
              <a:t>один тип</a:t>
            </a:r>
          </a:p>
          <a:p>
            <a:pPr lvl="1">
              <a:lnSpc>
                <a:spcPct val="90000"/>
              </a:lnSpc>
              <a:spcBef>
                <a:spcPts val="650"/>
              </a:spcBef>
              <a:buFont typeface="Arial" charset="0"/>
              <a:buChar char="•"/>
            </a:pPr>
            <a:r>
              <a:rPr lang="ru-RU" sz="2600" dirty="0"/>
              <a:t>весь массив имеет </a:t>
            </a:r>
            <a:r>
              <a:rPr lang="ru-RU" sz="2600" b="1" dirty="0"/>
              <a:t>одно имя</a:t>
            </a:r>
          </a:p>
          <a:p>
            <a:pPr lvl="1">
              <a:lnSpc>
                <a:spcPct val="90000"/>
              </a:lnSpc>
              <a:spcBef>
                <a:spcPts val="650"/>
              </a:spcBef>
              <a:buFont typeface="Arial" charset="0"/>
              <a:buChar char="•"/>
            </a:pPr>
            <a:r>
              <a:rPr lang="ru-RU" sz="2600" dirty="0"/>
              <a:t>все элементы расположены в памяти </a:t>
            </a:r>
            <a:r>
              <a:rPr lang="ru-RU" sz="2600" b="1" dirty="0"/>
              <a:t>рядом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133475" y="4478338"/>
            <a:ext cx="7512050" cy="506412"/>
          </a:xfrm>
          <a:prstGeom prst="rect">
            <a:avLst/>
          </a:prstGeom>
          <a:solidFill>
            <a:srgbClr val="FFFF99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376238" y="795338"/>
            <a:ext cx="8464550" cy="1587"/>
          </a:xfrm>
          <a:prstGeom prst="line">
            <a:avLst/>
          </a:prstGeom>
          <a:noFill/>
          <a:ln w="38160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118225" y="884238"/>
            <a:ext cx="673100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1407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 eaLnBrk="0" hangingPunct="0">
              <a:spcBef>
                <a:spcPts val="1875"/>
              </a:spcBef>
            </a:pPr>
            <a:r>
              <a:rPr lang="ru-RU" sz="3000" b="1"/>
              <a:t>Объявление массивов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69888" y="942975"/>
            <a:ext cx="8420100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 marL="628650" indent="-268288"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74625" algn="l"/>
                <a:tab pos="622300" algn="l"/>
                <a:tab pos="1071563" algn="l"/>
                <a:tab pos="1520825" algn="l"/>
                <a:tab pos="1970088" algn="l"/>
                <a:tab pos="2419350" algn="l"/>
                <a:tab pos="2868613" algn="l"/>
                <a:tab pos="3317875" algn="l"/>
                <a:tab pos="3767138" algn="l"/>
                <a:tab pos="4216400" algn="l"/>
                <a:tab pos="4665663" algn="l"/>
                <a:tab pos="5114925" algn="l"/>
                <a:tab pos="5564188" algn="l"/>
                <a:tab pos="6013450" algn="l"/>
                <a:tab pos="6462713" algn="l"/>
                <a:tab pos="6911975" algn="l"/>
                <a:tab pos="7361238" algn="l"/>
                <a:tab pos="7810500" algn="l"/>
                <a:tab pos="8259763" algn="l"/>
                <a:tab pos="8709025" algn="l"/>
                <a:tab pos="9158288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>
              <a:spcBef>
                <a:spcPts val="1500"/>
              </a:spcBef>
            </a:pPr>
            <a:endParaRPr lang="ru-RU" sz="2400" b="1">
              <a:solidFill>
                <a:srgbClr val="3333FF"/>
              </a:solidFill>
            </a:endParaRPr>
          </a:p>
          <a:p>
            <a:pPr lvl="1">
              <a:lnSpc>
                <a:spcPct val="90000"/>
              </a:lnSpc>
              <a:spcBef>
                <a:spcPts val="450"/>
              </a:spcBef>
              <a:buFont typeface="Arial" charset="0"/>
              <a:buChar char="•"/>
            </a:pPr>
            <a:r>
              <a:rPr lang="ru-RU" sz="2400"/>
              <a:t>определить </a:t>
            </a:r>
            <a:r>
              <a:rPr lang="ru-RU" sz="2400" b="1"/>
              <a:t>имя </a:t>
            </a:r>
            <a:r>
              <a:rPr lang="ru-RU" sz="2400"/>
              <a:t>массива</a:t>
            </a:r>
          </a:p>
          <a:p>
            <a:pPr lvl="1">
              <a:lnSpc>
                <a:spcPct val="90000"/>
              </a:lnSpc>
              <a:spcBef>
                <a:spcPts val="450"/>
              </a:spcBef>
              <a:buFont typeface="Arial" charset="0"/>
              <a:buChar char="•"/>
            </a:pPr>
            <a:r>
              <a:rPr lang="ru-RU" sz="2400"/>
              <a:t>определить </a:t>
            </a:r>
            <a:r>
              <a:rPr lang="ru-RU" sz="2400" b="1"/>
              <a:t>тип</a:t>
            </a:r>
            <a:r>
              <a:rPr lang="ru-RU" sz="2400"/>
              <a:t> массива</a:t>
            </a:r>
          </a:p>
          <a:p>
            <a:pPr lvl="1">
              <a:lnSpc>
                <a:spcPct val="90000"/>
              </a:lnSpc>
              <a:spcBef>
                <a:spcPts val="450"/>
              </a:spcBef>
              <a:buFont typeface="Arial" charset="0"/>
              <a:buChar char="•"/>
            </a:pPr>
            <a:r>
              <a:rPr lang="ru-RU" sz="2400"/>
              <a:t>определить </a:t>
            </a:r>
            <a:r>
              <a:rPr lang="ru-RU" sz="2400" b="1"/>
              <a:t>число элементов</a:t>
            </a:r>
          </a:p>
          <a:p>
            <a:pPr lvl="1">
              <a:lnSpc>
                <a:spcPct val="90000"/>
              </a:lnSpc>
              <a:spcBef>
                <a:spcPts val="450"/>
              </a:spcBef>
              <a:buFont typeface="Arial" charset="0"/>
              <a:buChar char="•"/>
            </a:pPr>
            <a:r>
              <a:rPr lang="ru-RU" sz="2400"/>
              <a:t>выделить </a:t>
            </a:r>
            <a:r>
              <a:rPr lang="ru-RU" sz="2400" b="1"/>
              <a:t>место в памяти</a:t>
            </a:r>
          </a:p>
          <a:p>
            <a:pPr>
              <a:spcBef>
                <a:spcPts val="1500"/>
              </a:spcBef>
              <a:buClrTx/>
              <a:buSzTx/>
              <a:buFontTx/>
              <a:buNone/>
            </a:pPr>
            <a:r>
              <a:rPr lang="ru-RU" sz="2400" b="1">
                <a:solidFill>
                  <a:srgbClr val="3333FF"/>
                </a:solidFill>
              </a:rPr>
              <a:t>Массив целых чисел: </a:t>
            </a:r>
          </a:p>
          <a:p>
            <a:pPr>
              <a:spcBef>
                <a:spcPts val="1500"/>
              </a:spcBef>
              <a:buClrTx/>
              <a:buSzTx/>
              <a:buFontTx/>
              <a:buNone/>
            </a:pPr>
            <a:endParaRPr lang="ru-RU" sz="2400" b="1">
              <a:solidFill>
                <a:srgbClr val="3333FF"/>
              </a:solidFill>
            </a:endParaRPr>
          </a:p>
          <a:p>
            <a:pPr>
              <a:spcBef>
                <a:spcPts val="1500"/>
              </a:spcBef>
              <a:buClrTx/>
              <a:buSzTx/>
              <a:buFontTx/>
              <a:buNone/>
            </a:pPr>
            <a:endParaRPr lang="en-US" sz="2400" b="1">
              <a:solidFill>
                <a:srgbClr val="3333FF"/>
              </a:solidFill>
            </a:endParaRPr>
          </a:p>
          <a:p>
            <a:pPr>
              <a:spcBef>
                <a:spcPts val="4500"/>
              </a:spcBef>
              <a:buClrTx/>
              <a:buSzTx/>
              <a:buFontTx/>
              <a:buNone/>
            </a:pPr>
            <a:endParaRPr lang="ru-RU" sz="2400" b="1">
              <a:solidFill>
                <a:srgbClr val="3333FF"/>
              </a:solidFill>
            </a:endParaRPr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1517650" y="3894138"/>
            <a:ext cx="958850" cy="333375"/>
          </a:xfrm>
          <a:prstGeom prst="wedgeRoundRectCallout">
            <a:avLst>
              <a:gd name="adj1" fmla="val 13926"/>
              <a:gd name="adj2" fmla="val 142556"/>
              <a:gd name="adj3" fmla="val 16667"/>
            </a:avLst>
          </a:prstGeom>
          <a:solidFill>
            <a:srgbClr val="E6E6E6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</a:rPr>
              <a:t>имя</a:t>
            </a:r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>
            <a:off x="2954338" y="3559175"/>
            <a:ext cx="1851025" cy="701675"/>
          </a:xfrm>
          <a:prstGeom prst="wedgeRoundRectCallout">
            <a:avLst>
              <a:gd name="adj1" fmla="val 23088"/>
              <a:gd name="adj2" fmla="val 86769"/>
              <a:gd name="adj3" fmla="val 16667"/>
            </a:avLst>
          </a:prstGeom>
          <a:solidFill>
            <a:srgbClr val="E6E6E6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</a:rPr>
              <a:t>начальный индекс</a:t>
            </a:r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>
            <a:off x="4935538" y="3548063"/>
            <a:ext cx="1851025" cy="701675"/>
          </a:xfrm>
          <a:prstGeom prst="wedgeRoundRectCallout">
            <a:avLst>
              <a:gd name="adj1" fmla="val -30190"/>
              <a:gd name="adj2" fmla="val 88356"/>
              <a:gd name="adj3" fmla="val 16667"/>
            </a:avLst>
          </a:prstGeom>
          <a:solidFill>
            <a:srgbClr val="E6E6E6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</a:rPr>
              <a:t>конечный индекс</a:t>
            </a:r>
          </a:p>
        </p:txBody>
      </p:sp>
      <p:sp>
        <p:nvSpPr>
          <p:cNvPr id="6153" name="AutoShape 9"/>
          <p:cNvSpPr>
            <a:spLocks noChangeArrowheads="1"/>
          </p:cNvSpPr>
          <p:nvPr/>
        </p:nvSpPr>
        <p:spPr bwMode="auto">
          <a:xfrm>
            <a:off x="6961188" y="3527425"/>
            <a:ext cx="1851025" cy="701675"/>
          </a:xfrm>
          <a:prstGeom prst="wedgeRoundRectCallout">
            <a:avLst>
              <a:gd name="adj1" fmla="val -50171"/>
              <a:gd name="adj2" fmla="val 92306"/>
              <a:gd name="adj3" fmla="val 16667"/>
            </a:avLst>
          </a:prstGeom>
          <a:solidFill>
            <a:srgbClr val="E6E6E6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</a:rPr>
              <a:t>тип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</a:rPr>
              <a:t>элементов</a:t>
            </a:r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1870075" y="4537075"/>
            <a:ext cx="427038" cy="381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6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4124325" y="4527550"/>
            <a:ext cx="315913" cy="381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6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56" name="AutoShape 12"/>
          <p:cNvSpPr>
            <a:spLocks noChangeArrowheads="1"/>
          </p:cNvSpPr>
          <p:nvPr/>
        </p:nvSpPr>
        <p:spPr bwMode="auto">
          <a:xfrm>
            <a:off x="5157788" y="4527550"/>
            <a:ext cx="315912" cy="381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6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57" name="AutoShape 13"/>
          <p:cNvSpPr>
            <a:spLocks noChangeArrowheads="1"/>
          </p:cNvSpPr>
          <p:nvPr/>
        </p:nvSpPr>
        <p:spPr bwMode="auto">
          <a:xfrm>
            <a:off x="5951538" y="4527550"/>
            <a:ext cx="2493962" cy="381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6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58" name="Rectangle 14"/>
          <p:cNvSpPr>
            <a:spLocks noChangeArrowheads="1"/>
          </p:cNvSpPr>
          <p:nvPr/>
        </p:nvSpPr>
        <p:spPr bwMode="auto">
          <a:xfrm>
            <a:off x="1122363" y="4498975"/>
            <a:ext cx="770413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6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b="1">
                <a:solidFill>
                  <a:srgbClr val="000000"/>
                </a:solidFill>
                <a:latin typeface="Courier New" pitchFamily="49" charset="0"/>
              </a:rPr>
              <a:t>var A</a:t>
            </a:r>
            <a:r>
              <a:rPr lang="en-US" sz="2400" b="1">
                <a:solidFill>
                  <a:srgbClr val="000000"/>
                </a:solidFill>
              </a:rPr>
              <a:t> </a:t>
            </a:r>
            <a:r>
              <a:rPr lang="en-US" sz="2400" b="1">
                <a:solidFill>
                  <a:srgbClr val="000000"/>
                </a:solidFill>
                <a:latin typeface="Courier New" pitchFamily="49" charset="0"/>
              </a:rPr>
              <a:t>: array[ 1 .. 5 ] of integer </a:t>
            </a:r>
            <a:r>
              <a:rPr lang="ru-RU" sz="240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Номер слайда 3"/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B292789-8057-433D-ADC6-49CC8BE12DC3}" type="slidenum">
              <a:rPr lang="ru-RU" b="1" smtClean="0"/>
              <a:pPr eaLnBrk="1" hangingPunct="1"/>
              <a:t>5</a:t>
            </a:fld>
            <a:endParaRPr lang="ru-RU" b="1" smtClean="0"/>
          </a:p>
        </p:txBody>
      </p:sp>
      <p:sp>
        <p:nvSpPr>
          <p:cNvPr id="22531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532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000" b="1"/>
              <a:t>Массивы</a:t>
            </a:r>
          </a:p>
        </p:txBody>
      </p:sp>
      <p:sp>
        <p:nvSpPr>
          <p:cNvPr id="417796" name="Text Box 4"/>
          <p:cNvSpPr txBox="1">
            <a:spLocks noChangeArrowheads="1"/>
          </p:cNvSpPr>
          <p:nvPr/>
        </p:nvSpPr>
        <p:spPr bwMode="auto">
          <a:xfrm>
            <a:off x="346075" y="960438"/>
            <a:ext cx="842486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 b="1">
                <a:solidFill>
                  <a:srgbClr val="3333FF"/>
                </a:solidFill>
              </a:rPr>
              <a:t>Объявление:</a:t>
            </a:r>
          </a:p>
          <a:p>
            <a:pPr eaLnBrk="1" hangingPunct="1">
              <a:spcBef>
                <a:spcPts val="6000"/>
              </a:spcBef>
            </a:pPr>
            <a:r>
              <a:rPr lang="ru-RU" sz="2200" b="1">
                <a:solidFill>
                  <a:srgbClr val="3333FF"/>
                </a:solidFill>
              </a:rPr>
              <a:t>Размер массива:</a:t>
            </a:r>
          </a:p>
          <a:p>
            <a:pPr eaLnBrk="1" hangingPunct="1">
              <a:spcBef>
                <a:spcPts val="6000"/>
              </a:spcBef>
            </a:pPr>
            <a:r>
              <a:rPr lang="ru-RU" sz="2200" b="1">
                <a:solidFill>
                  <a:srgbClr val="3333FF"/>
                </a:solidFill>
              </a:rPr>
              <a:t>Ввод с клавиатуры:</a:t>
            </a:r>
          </a:p>
          <a:p>
            <a:pPr eaLnBrk="1" hangingPunct="1">
              <a:spcBef>
                <a:spcPts val="12000"/>
              </a:spcBef>
            </a:pPr>
            <a:r>
              <a:rPr lang="ru-RU" sz="2200" b="1">
                <a:solidFill>
                  <a:srgbClr val="3333FF"/>
                </a:solidFill>
              </a:rPr>
              <a:t>Вывод на экран:</a:t>
            </a:r>
          </a:p>
        </p:txBody>
      </p:sp>
      <p:sp>
        <p:nvSpPr>
          <p:cNvPr id="417797" name="Rectangle 5"/>
          <p:cNvSpPr>
            <a:spLocks noChangeArrowheads="1"/>
          </p:cNvSpPr>
          <p:nvPr/>
        </p:nvSpPr>
        <p:spPr bwMode="auto">
          <a:xfrm>
            <a:off x="847725" y="1341438"/>
            <a:ext cx="7727950" cy="722312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1900" dirty="0" err="1">
                <a:solidFill>
                  <a:schemeClr val="tx1"/>
                </a:solidFill>
                <a:latin typeface="Courier New" pitchFamily="49" charset="0"/>
              </a:rPr>
              <a:t>var</a:t>
            </a:r>
            <a:r>
              <a:rPr lang="en-US" sz="1900" dirty="0">
                <a:solidFill>
                  <a:schemeClr val="tx1"/>
                </a:solidFill>
                <a:latin typeface="Courier New" pitchFamily="49" charset="0"/>
              </a:rPr>
              <a:t> a: array[1..25] of integer;</a:t>
            </a:r>
          </a:p>
          <a:p>
            <a:pPr>
              <a:spcBef>
                <a:spcPct val="15000"/>
              </a:spcBef>
            </a:pPr>
            <a:r>
              <a:rPr lang="en-US" sz="1900" dirty="0">
                <a:solidFill>
                  <a:schemeClr val="tx1"/>
                </a:solidFill>
                <a:latin typeface="Courier New" pitchFamily="49" charset="0"/>
              </a:rPr>
              <a:t>    </a:t>
            </a:r>
            <a:r>
              <a:rPr lang="en-US" sz="1900" dirty="0" err="1">
                <a:solidFill>
                  <a:schemeClr val="tx1"/>
                </a:solidFill>
                <a:latin typeface="Courier New" pitchFamily="49" charset="0"/>
              </a:rPr>
              <a:t>i,n</a:t>
            </a:r>
            <a:r>
              <a:rPr lang="en-US" sz="1900" dirty="0">
                <a:solidFill>
                  <a:schemeClr val="tx1"/>
                </a:solidFill>
                <a:latin typeface="Courier New" pitchFamily="49" charset="0"/>
              </a:rPr>
              <a:t>: </a:t>
            </a:r>
            <a:r>
              <a:rPr lang="es-ES" sz="1900" dirty="0">
                <a:solidFill>
                  <a:schemeClr val="tx1"/>
                </a:solidFill>
                <a:latin typeface="Courier New" pitchFamily="49" charset="0"/>
              </a:rPr>
              <a:t>integer;</a:t>
            </a:r>
          </a:p>
        </p:txBody>
      </p:sp>
      <p:sp>
        <p:nvSpPr>
          <p:cNvPr id="417798" name="Rectangle 6"/>
          <p:cNvSpPr>
            <a:spLocks noChangeArrowheads="1"/>
          </p:cNvSpPr>
          <p:nvPr/>
        </p:nvSpPr>
        <p:spPr bwMode="auto">
          <a:xfrm>
            <a:off x="771525" y="3625850"/>
            <a:ext cx="3624263" cy="1395639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1900" dirty="0">
                <a:solidFill>
                  <a:schemeClr val="tx1"/>
                </a:solidFill>
                <a:latin typeface="Courier New" pitchFamily="49" charset="0"/>
              </a:rPr>
              <a:t>for i:=1 to N do begin</a:t>
            </a:r>
          </a:p>
          <a:p>
            <a:pPr>
              <a:spcBef>
                <a:spcPct val="15000"/>
              </a:spcBef>
            </a:pPr>
            <a:r>
              <a:rPr lang="en-US" sz="1900" dirty="0">
                <a:solidFill>
                  <a:schemeClr val="tx1"/>
                </a:solidFill>
                <a:latin typeface="Courier New" pitchFamily="49" charset="0"/>
              </a:rPr>
              <a:t>  write('a[', </a:t>
            </a:r>
            <a:r>
              <a:rPr lang="en-US" sz="190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900" dirty="0">
                <a:solidFill>
                  <a:schemeClr val="tx1"/>
                </a:solidFill>
                <a:latin typeface="Courier New" pitchFamily="49" charset="0"/>
              </a:rPr>
              <a:t>, ']=');</a:t>
            </a:r>
          </a:p>
          <a:p>
            <a:pPr>
              <a:spcBef>
                <a:spcPct val="15000"/>
              </a:spcBef>
            </a:pPr>
            <a:r>
              <a:rPr lang="en-US" sz="1900" dirty="0">
                <a:solidFill>
                  <a:schemeClr val="tx1"/>
                </a:solidFill>
                <a:latin typeface="Courier New" pitchFamily="49" charset="0"/>
              </a:rPr>
              <a:t>  read ( a[</a:t>
            </a:r>
            <a:r>
              <a:rPr lang="en-US" sz="190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900" dirty="0">
                <a:solidFill>
                  <a:schemeClr val="tx1"/>
                </a:solidFill>
                <a:latin typeface="Courier New" pitchFamily="49" charset="0"/>
              </a:rPr>
              <a:t>] );</a:t>
            </a:r>
          </a:p>
          <a:p>
            <a:pPr>
              <a:spcBef>
                <a:spcPct val="15000"/>
              </a:spcBef>
            </a:pPr>
            <a:r>
              <a:rPr lang="en-US" sz="1900" dirty="0">
                <a:solidFill>
                  <a:schemeClr val="tx1"/>
                </a:solidFill>
                <a:latin typeface="Courier New" pitchFamily="49" charset="0"/>
              </a:rPr>
              <a:t>end;</a:t>
            </a:r>
            <a:endParaRPr lang="es-ES" sz="190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417799" name="Rectangle 7"/>
          <p:cNvSpPr>
            <a:spLocks noChangeArrowheads="1"/>
          </p:cNvSpPr>
          <p:nvPr/>
        </p:nvSpPr>
        <p:spPr bwMode="auto">
          <a:xfrm>
            <a:off x="6743700" y="3651250"/>
            <a:ext cx="113030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a[1]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n-U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a[2]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a[3]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n-U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a[4]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a[5]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</p:txBody>
      </p:sp>
      <p:sp>
        <p:nvSpPr>
          <p:cNvPr id="417806" name="Rectangle 14"/>
          <p:cNvSpPr>
            <a:spLocks noChangeArrowheads="1"/>
          </p:cNvSpPr>
          <p:nvPr/>
        </p:nvSpPr>
        <p:spPr bwMode="auto">
          <a:xfrm>
            <a:off x="611188" y="2365715"/>
            <a:ext cx="6013450" cy="72390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1900" dirty="0">
                <a:solidFill>
                  <a:schemeClr val="tx1"/>
                </a:solidFill>
                <a:latin typeface="Courier New" pitchFamily="49" charset="0"/>
              </a:rPr>
              <a:t>Write(‘</a:t>
            </a:r>
            <a:r>
              <a:rPr lang="ru-RU" sz="1900" dirty="0">
                <a:solidFill>
                  <a:schemeClr val="tx1"/>
                </a:solidFill>
                <a:latin typeface="Courier New" pitchFamily="49" charset="0"/>
              </a:rPr>
              <a:t>Введите размер массива</a:t>
            </a:r>
            <a:r>
              <a:rPr lang="en-US" sz="1900" dirty="0">
                <a:solidFill>
                  <a:schemeClr val="tx1"/>
                </a:solidFill>
                <a:latin typeface="Courier New" pitchFamily="49" charset="0"/>
              </a:rPr>
              <a:t>’);</a:t>
            </a:r>
          </a:p>
          <a:p>
            <a:pPr>
              <a:spcBef>
                <a:spcPct val="15000"/>
              </a:spcBef>
            </a:pPr>
            <a:r>
              <a:rPr lang="en-US" sz="1900" dirty="0">
                <a:solidFill>
                  <a:schemeClr val="tx1"/>
                </a:solidFill>
                <a:latin typeface="Courier New" pitchFamily="49" charset="0"/>
              </a:rPr>
              <a:t>Read(n)</a:t>
            </a:r>
            <a:endParaRPr lang="es-ES" sz="190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417807" name="Rectangle 15"/>
          <p:cNvSpPr>
            <a:spLocks noChangeArrowheads="1"/>
          </p:cNvSpPr>
          <p:nvPr/>
        </p:nvSpPr>
        <p:spPr bwMode="auto">
          <a:xfrm>
            <a:off x="771525" y="5637213"/>
            <a:ext cx="3624263" cy="1015535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1900" dirty="0" err="1">
                <a:solidFill>
                  <a:schemeClr val="tx1"/>
                </a:solidFill>
                <a:latin typeface="Courier New" pitchFamily="49" charset="0"/>
              </a:rPr>
              <a:t>writeln</a:t>
            </a:r>
            <a:r>
              <a:rPr lang="en-US" sz="1900" dirty="0">
                <a:solidFill>
                  <a:schemeClr val="tx1"/>
                </a:solidFill>
                <a:latin typeface="Courier New" pitchFamily="49" charset="0"/>
              </a:rPr>
              <a:t>('</a:t>
            </a:r>
            <a:r>
              <a:rPr lang="ru-RU" sz="1900" dirty="0">
                <a:solidFill>
                  <a:schemeClr val="tx1"/>
                </a:solidFill>
                <a:latin typeface="Courier New" pitchFamily="49" charset="0"/>
              </a:rPr>
              <a:t>Массив </a:t>
            </a:r>
            <a:r>
              <a:rPr lang="en-US" sz="1900" dirty="0">
                <a:solidFill>
                  <a:schemeClr val="tx1"/>
                </a:solidFill>
                <a:latin typeface="Courier New" pitchFamily="49" charset="0"/>
              </a:rPr>
              <a:t>A:');</a:t>
            </a:r>
          </a:p>
          <a:p>
            <a:pPr>
              <a:spcBef>
                <a:spcPct val="15000"/>
              </a:spcBef>
            </a:pPr>
            <a:r>
              <a:rPr lang="en-US" sz="1900" dirty="0">
                <a:solidFill>
                  <a:schemeClr val="tx1"/>
                </a:solidFill>
                <a:latin typeface="Courier New" pitchFamily="49" charset="0"/>
              </a:rPr>
              <a:t>for i:=1 to N do       </a:t>
            </a:r>
            <a:br>
              <a:rPr lang="en-US" sz="1900" dirty="0">
                <a:solidFill>
                  <a:schemeClr val="tx1"/>
                </a:solidFill>
                <a:latin typeface="Courier New" pitchFamily="49" charset="0"/>
              </a:rPr>
            </a:br>
            <a:r>
              <a:rPr lang="en-US" sz="1900" dirty="0">
                <a:solidFill>
                  <a:schemeClr val="tx1"/>
                </a:solidFill>
                <a:latin typeface="Courier New" pitchFamily="49" charset="0"/>
              </a:rPr>
              <a:t>  write(a[</a:t>
            </a:r>
            <a:r>
              <a:rPr lang="en-US" sz="190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1900" dirty="0">
                <a:solidFill>
                  <a:schemeClr val="tx1"/>
                </a:solidFill>
                <a:latin typeface="Courier New" pitchFamily="49" charset="0"/>
              </a:rPr>
              <a:t>]:4);</a:t>
            </a:r>
            <a:endParaRPr lang="es-ES" sz="190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417808" name="Rectangle 16"/>
          <p:cNvSpPr>
            <a:spLocks noChangeArrowheads="1"/>
          </p:cNvSpPr>
          <p:nvPr/>
        </p:nvSpPr>
        <p:spPr bwMode="auto">
          <a:xfrm>
            <a:off x="4752975" y="5727700"/>
            <a:ext cx="3741738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ru-RU" sz="1900">
                <a:latin typeface="Courier New" pitchFamily="49" charset="0"/>
              </a:rPr>
              <a:t>Массив </a:t>
            </a:r>
            <a:r>
              <a:rPr lang="en-US" sz="1900">
                <a:latin typeface="Courier New" pitchFamily="49" charset="0"/>
              </a:rPr>
              <a:t>A:</a:t>
            </a: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  1</a:t>
            </a:r>
            <a:r>
              <a:rPr lang="ru-RU" sz="1900">
                <a:latin typeface="Courier New" pitchFamily="49" charset="0"/>
              </a:rPr>
              <a:t>0  24  68 112  26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13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7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1779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17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17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17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17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17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17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177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177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17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1779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17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177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177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4177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178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417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417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417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4178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417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4178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417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4178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417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417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417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417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417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417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4178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8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6" grpId="0" build="p" bldLvl="2"/>
      <p:bldP spid="417796" grpId="1" build="allAtOnce"/>
      <p:bldP spid="417797" grpId="0" build="p" animBg="1"/>
      <p:bldP spid="417798" grpId="0" build="p" animBg="1"/>
      <p:bldP spid="417799" grpId="0" build="p"/>
      <p:bldP spid="417806" grpId="0" build="p" animBg="1"/>
      <p:bldP spid="417806" grpId="1" build="allAtOnce" animBg="1"/>
      <p:bldP spid="417807" grpId="0" build="p" animBg="1"/>
      <p:bldP spid="41780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ctrTitle"/>
          </p:nvPr>
        </p:nvSpPr>
        <p:spPr>
          <a:xfrm>
            <a:off x="2339752" y="2996952"/>
            <a:ext cx="6019800" cy="220980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 dirty="0" smtClean="0">
                <a:solidFill>
                  <a:schemeClr val="bg1"/>
                </a:solidFill>
              </a:rPr>
              <a:t>Матрицы</a:t>
            </a:r>
            <a:r>
              <a:rPr lang="en-US" sz="4000" b="1" dirty="0">
                <a:solidFill>
                  <a:schemeClr val="bg1"/>
                </a:solidFill>
              </a:rPr>
              <a:t>.</a:t>
            </a:r>
            <a:r>
              <a:rPr lang="ru-RU" sz="4000" b="1" dirty="0">
                <a:solidFill>
                  <a:schemeClr val="bg1"/>
                </a:solidFill>
              </a:rPr>
              <a:t/>
            </a:r>
            <a:br>
              <a:rPr lang="ru-RU" sz="4000" b="1" dirty="0">
                <a:solidFill>
                  <a:schemeClr val="bg1"/>
                </a:solidFill>
              </a:rPr>
            </a:br>
            <a:r>
              <a:rPr lang="ru-RU" sz="4000" b="1" dirty="0"/>
              <a:t>Д</a:t>
            </a:r>
            <a:r>
              <a:rPr lang="ru-RU" sz="4000" b="1" dirty="0" smtClean="0"/>
              <a:t>вумерные </a:t>
            </a:r>
            <a:r>
              <a:rPr lang="ru-RU" sz="4000" b="1" dirty="0"/>
              <a:t>массивы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56C9-EF88-45AA-934F-EC27879D8EE5}" type="slidenum">
              <a:rPr lang="ru-RU"/>
              <a:pPr/>
              <a:t>7</a:t>
            </a:fld>
            <a:endParaRPr lang="ru-RU"/>
          </a:p>
        </p:txBody>
      </p:sp>
      <p:sp>
        <p:nvSpPr>
          <p:cNvPr id="467970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67971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000"/>
              <a:t>Матрицы</a:t>
            </a:r>
          </a:p>
        </p:txBody>
      </p:sp>
      <p:sp>
        <p:nvSpPr>
          <p:cNvPr id="467972" name="Text Box 4"/>
          <p:cNvSpPr txBox="1">
            <a:spLocks noChangeArrowheads="1"/>
          </p:cNvSpPr>
          <p:nvPr/>
        </p:nvSpPr>
        <p:spPr bwMode="auto">
          <a:xfrm>
            <a:off x="381000" y="844550"/>
            <a:ext cx="85725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65225" indent="-1165225">
              <a:defRPr>
                <a:solidFill>
                  <a:schemeClr val="tx1"/>
                </a:solidFill>
                <a:latin typeface="Arial" charset="0"/>
              </a:defRPr>
            </a:lvl1pPr>
            <a:lvl2pPr marL="1612900" indent="-268288">
              <a:defRPr>
                <a:solidFill>
                  <a:schemeClr val="tx1"/>
                </a:solidFill>
                <a:latin typeface="Arial" charset="0"/>
              </a:defRPr>
            </a:lvl2pPr>
            <a:lvl3pPr marL="1792288">
              <a:defRPr>
                <a:solidFill>
                  <a:schemeClr val="tx1"/>
                </a:solidFill>
                <a:latin typeface="Arial" charset="0"/>
              </a:defRPr>
            </a:lvl3pPr>
            <a:lvl4pPr marL="1971675">
              <a:defRPr>
                <a:solidFill>
                  <a:schemeClr val="tx1"/>
                </a:solidFill>
                <a:latin typeface="Arial" charset="0"/>
              </a:defRPr>
            </a:lvl4pPr>
            <a:lvl5pPr marL="2151063">
              <a:defRPr>
                <a:solidFill>
                  <a:schemeClr val="tx1"/>
                </a:solidFill>
                <a:latin typeface="Arial" charset="0"/>
              </a:defRPr>
            </a:lvl5pPr>
            <a:lvl6pPr marL="2608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65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226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79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2200">
                <a:solidFill>
                  <a:srgbClr val="3333FF"/>
                </a:solidFill>
              </a:rPr>
              <a:t>Задача:</a:t>
            </a:r>
            <a:r>
              <a:rPr lang="ru-RU" sz="2200" b="0"/>
              <a:t> запомнить положение фигур на шахматной доске.</a:t>
            </a:r>
          </a:p>
        </p:txBody>
      </p:sp>
      <p:pic>
        <p:nvPicPr>
          <p:cNvPr id="4679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600" y="1492250"/>
            <a:ext cx="433388" cy="51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79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0" y="1487488"/>
            <a:ext cx="431800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797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038" y="1512888"/>
            <a:ext cx="452437" cy="49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797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1528763"/>
            <a:ext cx="411162" cy="48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797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975" y="1512888"/>
            <a:ext cx="406400" cy="49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7978" name="Rectangle 10"/>
          <p:cNvSpPr>
            <a:spLocks noChangeArrowheads="1"/>
          </p:cNvSpPr>
          <p:nvPr/>
        </p:nvSpPr>
        <p:spPr bwMode="auto">
          <a:xfrm>
            <a:off x="1930400" y="2008188"/>
            <a:ext cx="4349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/>
            <a:r>
              <a:rPr lang="ru-RU"/>
              <a:t>1</a:t>
            </a:r>
          </a:p>
        </p:txBody>
      </p:sp>
      <p:sp>
        <p:nvSpPr>
          <p:cNvPr id="467979" name="Rectangle 11"/>
          <p:cNvSpPr>
            <a:spLocks noChangeArrowheads="1"/>
          </p:cNvSpPr>
          <p:nvPr/>
        </p:nvSpPr>
        <p:spPr bwMode="auto">
          <a:xfrm>
            <a:off x="3006725" y="2008188"/>
            <a:ext cx="4349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/>
            <a:r>
              <a:rPr lang="ru-RU"/>
              <a:t>2</a:t>
            </a:r>
          </a:p>
        </p:txBody>
      </p:sp>
      <p:sp>
        <p:nvSpPr>
          <p:cNvPr id="467980" name="Rectangle 12"/>
          <p:cNvSpPr>
            <a:spLocks noChangeArrowheads="1"/>
          </p:cNvSpPr>
          <p:nvPr/>
        </p:nvSpPr>
        <p:spPr bwMode="auto">
          <a:xfrm>
            <a:off x="4084638" y="2008188"/>
            <a:ext cx="4349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/>
            <a:r>
              <a:rPr lang="ru-RU"/>
              <a:t>3</a:t>
            </a:r>
          </a:p>
        </p:txBody>
      </p:sp>
      <p:sp>
        <p:nvSpPr>
          <p:cNvPr id="467981" name="Rectangle 13"/>
          <p:cNvSpPr>
            <a:spLocks noChangeArrowheads="1"/>
          </p:cNvSpPr>
          <p:nvPr/>
        </p:nvSpPr>
        <p:spPr bwMode="auto">
          <a:xfrm>
            <a:off x="5160963" y="2008188"/>
            <a:ext cx="4349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/>
            <a:r>
              <a:rPr lang="ru-RU"/>
              <a:t>4</a:t>
            </a:r>
          </a:p>
        </p:txBody>
      </p:sp>
      <p:sp>
        <p:nvSpPr>
          <p:cNvPr id="467982" name="Rectangle 14"/>
          <p:cNvSpPr>
            <a:spLocks noChangeArrowheads="1"/>
          </p:cNvSpPr>
          <p:nvPr/>
        </p:nvSpPr>
        <p:spPr bwMode="auto">
          <a:xfrm>
            <a:off x="6238875" y="2008188"/>
            <a:ext cx="4349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/>
            <a:r>
              <a:rPr lang="ru-RU"/>
              <a:t>5</a:t>
            </a:r>
          </a:p>
        </p:txBody>
      </p:sp>
      <p:pic>
        <p:nvPicPr>
          <p:cNvPr id="467983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838" y="1587500"/>
            <a:ext cx="352425" cy="4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7984" name="Rectangle 16"/>
          <p:cNvSpPr>
            <a:spLocks noChangeArrowheads="1"/>
          </p:cNvSpPr>
          <p:nvPr/>
        </p:nvSpPr>
        <p:spPr bwMode="auto">
          <a:xfrm>
            <a:off x="7316788" y="2008188"/>
            <a:ext cx="4349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/>
            <a:r>
              <a:rPr lang="ru-RU"/>
              <a:t>6</a:t>
            </a:r>
          </a:p>
        </p:txBody>
      </p:sp>
      <p:graphicFrame>
        <p:nvGraphicFramePr>
          <p:cNvPr id="468425" name="Group 457"/>
          <p:cNvGraphicFramePr>
            <a:graphicFrameLocks noGrp="1"/>
          </p:cNvGraphicFramePr>
          <p:nvPr/>
        </p:nvGraphicFramePr>
        <p:xfrm>
          <a:off x="1344613" y="2878138"/>
          <a:ext cx="2830512" cy="2708275"/>
        </p:xfrm>
        <a:graphic>
          <a:graphicData uri="http://schemas.openxmlformats.org/drawingml/2006/table">
            <a:tbl>
              <a:tblPr/>
              <a:tblGrid>
                <a:gridCol w="355600"/>
                <a:gridCol w="352425"/>
                <a:gridCol w="355600"/>
                <a:gridCol w="352425"/>
                <a:gridCol w="354012"/>
                <a:gridCol w="354013"/>
                <a:gridCol w="352425"/>
                <a:gridCol w="354012"/>
              </a:tblGrid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68472" name="Group 504"/>
          <p:cNvGraphicFramePr>
            <a:graphicFrameLocks noGrp="1"/>
          </p:cNvGraphicFramePr>
          <p:nvPr/>
        </p:nvGraphicFramePr>
        <p:xfrm>
          <a:off x="1330325" y="2479675"/>
          <a:ext cx="2847975" cy="377825"/>
        </p:xfrm>
        <a:graphic>
          <a:graphicData uri="http://schemas.openxmlformats.org/drawingml/2006/table">
            <a:tbl>
              <a:tblPr/>
              <a:tblGrid>
                <a:gridCol w="355600"/>
                <a:gridCol w="357188"/>
                <a:gridCol w="355600"/>
                <a:gridCol w="355600"/>
                <a:gridCol w="355600"/>
                <a:gridCol w="357187"/>
                <a:gridCol w="355600"/>
                <a:gridCol w="355600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68510" name="Group 542"/>
          <p:cNvGraphicFramePr>
            <a:graphicFrameLocks noGrp="1"/>
          </p:cNvGraphicFramePr>
          <p:nvPr/>
        </p:nvGraphicFramePr>
        <p:xfrm>
          <a:off x="995363" y="2881313"/>
          <a:ext cx="319087" cy="2711452"/>
        </p:xfrm>
        <a:graphic>
          <a:graphicData uri="http://schemas.openxmlformats.org/drawingml/2006/table">
            <a:tbl>
              <a:tblPr/>
              <a:tblGrid>
                <a:gridCol w="319087"/>
              </a:tblGrid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68511" name="Picture 54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900363"/>
            <a:ext cx="238125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8512" name="Picture 54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3594100"/>
            <a:ext cx="247650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8514" name="Picture 54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838" y="4281488"/>
            <a:ext cx="223837" cy="26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68701" name="Group 733"/>
          <p:cNvGraphicFramePr>
            <a:graphicFrameLocks noGrp="1"/>
          </p:cNvGraphicFramePr>
          <p:nvPr/>
        </p:nvGraphicFramePr>
        <p:xfrm>
          <a:off x="5421313" y="2851150"/>
          <a:ext cx="2830512" cy="2708275"/>
        </p:xfrm>
        <a:graphic>
          <a:graphicData uri="http://schemas.openxmlformats.org/drawingml/2006/table">
            <a:tbl>
              <a:tblPr/>
              <a:tblGrid>
                <a:gridCol w="355600"/>
                <a:gridCol w="352425"/>
                <a:gridCol w="355600"/>
                <a:gridCol w="352425"/>
                <a:gridCol w="354012"/>
                <a:gridCol w="354013"/>
                <a:gridCol w="352425"/>
                <a:gridCol w="354012"/>
              </a:tblGrid>
              <a:tr h="346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68706" name="Group 738"/>
          <p:cNvGraphicFramePr>
            <a:graphicFrameLocks noGrp="1"/>
          </p:cNvGraphicFramePr>
          <p:nvPr/>
        </p:nvGraphicFramePr>
        <p:xfrm>
          <a:off x="5072063" y="2854325"/>
          <a:ext cx="319087" cy="2711452"/>
        </p:xfrm>
        <a:graphic>
          <a:graphicData uri="http://schemas.openxmlformats.org/drawingml/2006/table">
            <a:tbl>
              <a:tblPr/>
              <a:tblGrid>
                <a:gridCol w="319087"/>
              </a:tblGrid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68653" name="Group 685"/>
          <p:cNvGraphicFramePr>
            <a:graphicFrameLocks noGrp="1"/>
          </p:cNvGraphicFramePr>
          <p:nvPr/>
        </p:nvGraphicFramePr>
        <p:xfrm>
          <a:off x="5407025" y="2498725"/>
          <a:ext cx="2847975" cy="377825"/>
        </p:xfrm>
        <a:graphic>
          <a:graphicData uri="http://schemas.openxmlformats.org/drawingml/2006/table">
            <a:tbl>
              <a:tblPr/>
              <a:tblGrid>
                <a:gridCol w="355600"/>
                <a:gridCol w="357188"/>
                <a:gridCol w="355600"/>
                <a:gridCol w="355600"/>
                <a:gridCol w="355600"/>
                <a:gridCol w="357187"/>
                <a:gridCol w="355600"/>
                <a:gridCol w="355600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8707" name="Oval 739"/>
          <p:cNvSpPr>
            <a:spLocks noChangeArrowheads="1"/>
          </p:cNvSpPr>
          <p:nvPr/>
        </p:nvSpPr>
        <p:spPr bwMode="auto">
          <a:xfrm>
            <a:off x="1995488" y="3506788"/>
            <a:ext cx="438150" cy="43815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468708" name="AutoShape 740" descr="Орех"/>
          <p:cNvSpPr>
            <a:spLocks noChangeArrowheads="1"/>
          </p:cNvSpPr>
          <p:nvPr/>
        </p:nvSpPr>
        <p:spPr bwMode="auto">
          <a:xfrm>
            <a:off x="1587500" y="4235450"/>
            <a:ext cx="717550" cy="384175"/>
          </a:xfrm>
          <a:prstGeom prst="wedgeRoundRectCallout">
            <a:avLst>
              <a:gd name="adj1" fmla="val 42921"/>
              <a:gd name="adj2" fmla="val -129750"/>
              <a:gd name="adj3" fmla="val 16667"/>
            </a:avLst>
          </a:prstGeom>
          <a:solidFill>
            <a:srgbClr val="FFFF99"/>
          </a:solidFill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c6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68709" name="AutoShape 741" descr="Орех"/>
          <p:cNvSpPr>
            <a:spLocks noChangeArrowheads="1"/>
          </p:cNvSpPr>
          <p:nvPr/>
        </p:nvSpPr>
        <p:spPr bwMode="auto">
          <a:xfrm>
            <a:off x="5589588" y="4152900"/>
            <a:ext cx="1136650" cy="458788"/>
          </a:xfrm>
          <a:prstGeom prst="wedgeRoundRectCallout">
            <a:avLst>
              <a:gd name="adj1" fmla="val 8657"/>
              <a:gd name="adj2" fmla="val -116782"/>
              <a:gd name="adj3" fmla="val 16667"/>
            </a:avLst>
          </a:prstGeom>
          <a:solidFill>
            <a:srgbClr val="FFFF99"/>
          </a:solidFill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A[6,3]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79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7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8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6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68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68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68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68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68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6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67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67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67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67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67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67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67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467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467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67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467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467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468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468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468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468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7972" grpId="0"/>
      <p:bldP spid="467978" grpId="0"/>
      <p:bldP spid="467979" grpId="0"/>
      <p:bldP spid="467980" grpId="0"/>
      <p:bldP spid="467981" grpId="0"/>
      <p:bldP spid="467982" grpId="0"/>
      <p:bldP spid="467984" grpId="0"/>
      <p:bldP spid="468707" grpId="0" animBg="1"/>
      <p:bldP spid="468708" grpId="0" animBg="1"/>
      <p:bldP spid="46870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7AC6-3627-4C71-96D8-88B2CC4860A6}" type="slidenum">
              <a:rPr lang="ru-RU"/>
              <a:pPr/>
              <a:t>8</a:t>
            </a:fld>
            <a:endParaRPr lang="ru-RU"/>
          </a:p>
        </p:txBody>
      </p:sp>
      <p:sp>
        <p:nvSpPr>
          <p:cNvPr id="470018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70019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000"/>
              <a:t>Матрицы</a:t>
            </a:r>
          </a:p>
        </p:txBody>
      </p:sp>
      <p:sp>
        <p:nvSpPr>
          <p:cNvPr id="470020" name="Text Box 4"/>
          <p:cNvSpPr txBox="1">
            <a:spLocks noChangeArrowheads="1"/>
          </p:cNvSpPr>
          <p:nvPr/>
        </p:nvSpPr>
        <p:spPr bwMode="auto">
          <a:xfrm>
            <a:off x="381000" y="844550"/>
            <a:ext cx="8572500" cy="1265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65225" indent="-1165225">
              <a:defRPr>
                <a:solidFill>
                  <a:schemeClr val="tx1"/>
                </a:solidFill>
                <a:latin typeface="Arial" charset="0"/>
              </a:defRPr>
            </a:lvl1pPr>
            <a:lvl2pPr marL="1612900" indent="-268288">
              <a:defRPr>
                <a:solidFill>
                  <a:schemeClr val="tx1"/>
                </a:solidFill>
                <a:latin typeface="Arial" charset="0"/>
              </a:defRPr>
            </a:lvl2pPr>
            <a:lvl3pPr marL="1792288">
              <a:defRPr>
                <a:solidFill>
                  <a:schemeClr val="tx1"/>
                </a:solidFill>
                <a:latin typeface="Arial" charset="0"/>
              </a:defRPr>
            </a:lvl3pPr>
            <a:lvl4pPr marL="1971675">
              <a:defRPr>
                <a:solidFill>
                  <a:schemeClr val="tx1"/>
                </a:solidFill>
                <a:latin typeface="Arial" charset="0"/>
              </a:defRPr>
            </a:lvl4pPr>
            <a:lvl5pPr marL="2151063">
              <a:defRPr>
                <a:solidFill>
                  <a:schemeClr val="tx1"/>
                </a:solidFill>
                <a:latin typeface="Arial" charset="0"/>
              </a:defRPr>
            </a:lvl5pPr>
            <a:lvl6pPr marL="2608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65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226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79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2200">
                <a:solidFill>
                  <a:srgbClr val="3333FF"/>
                </a:solidFill>
              </a:rPr>
              <a:t>Матрица </a:t>
            </a:r>
            <a:r>
              <a:rPr lang="ru-RU" sz="2200" b="0"/>
              <a:t>– это прямоугольная таблица чисел.</a:t>
            </a:r>
          </a:p>
          <a:p>
            <a:pPr>
              <a:spcBef>
                <a:spcPct val="50000"/>
              </a:spcBef>
            </a:pPr>
            <a:r>
              <a:rPr lang="ru-RU" sz="2200">
                <a:solidFill>
                  <a:srgbClr val="3333FF"/>
                </a:solidFill>
              </a:rPr>
              <a:t>Матрица </a:t>
            </a:r>
            <a:r>
              <a:rPr lang="ru-RU" sz="2200" b="0"/>
              <a:t>– это массив, в котором каждый элемент имеет два индекса (номер строки и номер столбца).</a:t>
            </a:r>
          </a:p>
        </p:txBody>
      </p:sp>
      <p:graphicFrame>
        <p:nvGraphicFramePr>
          <p:cNvPr id="470164" name="Group 148"/>
          <p:cNvGraphicFramePr>
            <a:graphicFrameLocks noGrp="1"/>
          </p:cNvGraphicFramePr>
          <p:nvPr/>
        </p:nvGraphicFramePr>
        <p:xfrm>
          <a:off x="2820988" y="3222625"/>
          <a:ext cx="3051175" cy="1762126"/>
        </p:xfrm>
        <a:graphic>
          <a:graphicData uri="http://schemas.openxmlformats.org/drawingml/2006/table">
            <a:tbl>
              <a:tblPr/>
              <a:tblGrid>
                <a:gridCol w="612775"/>
                <a:gridCol w="608012"/>
                <a:gridCol w="612775"/>
                <a:gridCol w="608013"/>
                <a:gridCol w="609600"/>
              </a:tblGrid>
              <a:tr h="596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-5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15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1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8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11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12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20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70177" name="Group 161"/>
          <p:cNvGraphicFramePr>
            <a:graphicFrameLocks noGrp="1"/>
          </p:cNvGraphicFramePr>
          <p:nvPr/>
        </p:nvGraphicFramePr>
        <p:xfrm>
          <a:off x="2471738" y="3225800"/>
          <a:ext cx="319087" cy="1757363"/>
        </p:xfrm>
        <a:graphic>
          <a:graphicData uri="http://schemas.openxmlformats.org/drawingml/2006/table">
            <a:tbl>
              <a:tblPr/>
              <a:tblGrid>
                <a:gridCol w="319087"/>
              </a:tblGrid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2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70176" name="Group 160"/>
          <p:cNvGraphicFramePr>
            <a:graphicFrameLocks noGrp="1"/>
          </p:cNvGraphicFramePr>
          <p:nvPr/>
        </p:nvGraphicFramePr>
        <p:xfrm>
          <a:off x="2806700" y="2825750"/>
          <a:ext cx="3052763" cy="398400"/>
        </p:xfrm>
        <a:graphic>
          <a:graphicData uri="http://schemas.openxmlformats.org/drawingml/2006/table">
            <a:tbl>
              <a:tblPr/>
              <a:tblGrid>
                <a:gridCol w="609600"/>
                <a:gridCol w="612775"/>
                <a:gridCol w="609600"/>
                <a:gridCol w="611188"/>
                <a:gridCol w="609600"/>
              </a:tblGrid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70179" name="Rectangle 163"/>
          <p:cNvSpPr>
            <a:spLocks noChangeArrowheads="1"/>
          </p:cNvSpPr>
          <p:nvPr/>
        </p:nvSpPr>
        <p:spPr bwMode="auto">
          <a:xfrm>
            <a:off x="2068513" y="2538413"/>
            <a:ext cx="6540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/>
            <a:r>
              <a:rPr lang="en-US" sz="2800">
                <a:solidFill>
                  <a:srgbClr val="3333FF"/>
                </a:solidFill>
                <a:latin typeface="Courier New" pitchFamily="49" charset="0"/>
              </a:rPr>
              <a:t>A</a:t>
            </a:r>
            <a:endParaRPr lang="ru-RU" sz="2800">
              <a:solidFill>
                <a:srgbClr val="3333FF"/>
              </a:solidFill>
              <a:latin typeface="Courier New" pitchFamily="49" charset="0"/>
            </a:endParaRPr>
          </a:p>
        </p:txBody>
      </p:sp>
      <p:graphicFrame>
        <p:nvGraphicFramePr>
          <p:cNvPr id="470256" name="Group 240"/>
          <p:cNvGraphicFramePr>
            <a:graphicFrameLocks noGrp="1"/>
          </p:cNvGraphicFramePr>
          <p:nvPr/>
        </p:nvGraphicFramePr>
        <p:xfrm>
          <a:off x="4049713" y="3224213"/>
          <a:ext cx="612775" cy="1762126"/>
        </p:xfrm>
        <a:graphic>
          <a:graphicData uri="http://schemas.openxmlformats.org/drawingml/2006/table">
            <a:tbl>
              <a:tblPr/>
              <a:tblGrid>
                <a:gridCol w="612775"/>
              </a:tblGrid>
              <a:tr h="596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7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11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0257" name="Group 241"/>
          <p:cNvGraphicFramePr>
            <a:graphicFrameLocks noGrp="1"/>
          </p:cNvGraphicFramePr>
          <p:nvPr/>
        </p:nvGraphicFramePr>
        <p:xfrm>
          <a:off x="2820988" y="3810000"/>
          <a:ext cx="3051175" cy="585788"/>
        </p:xfrm>
        <a:graphic>
          <a:graphicData uri="http://schemas.openxmlformats.org/drawingml/2006/table">
            <a:tbl>
              <a:tblPr/>
              <a:tblGrid>
                <a:gridCol w="612775"/>
                <a:gridCol w="608012"/>
                <a:gridCol w="612775"/>
                <a:gridCol w="608013"/>
                <a:gridCol w="609600"/>
              </a:tblGrid>
              <a:tr h="58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-5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15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1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0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0258" name="Group 242"/>
          <p:cNvGraphicFramePr>
            <a:graphicFrameLocks noGrp="1"/>
          </p:cNvGraphicFramePr>
          <p:nvPr/>
        </p:nvGraphicFramePr>
        <p:xfrm>
          <a:off x="4660900" y="4395788"/>
          <a:ext cx="612775" cy="585788"/>
        </p:xfrm>
        <a:graphic>
          <a:graphicData uri="http://schemas.openxmlformats.org/drawingml/2006/table">
            <a:tbl>
              <a:tblPr/>
              <a:tblGrid>
                <a:gridCol w="612775"/>
              </a:tblGrid>
              <a:tr h="58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1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urier New" pitchFamily="49" charset="0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  <p:sp>
        <p:nvSpPr>
          <p:cNvPr id="470253" name="AutoShape 237"/>
          <p:cNvSpPr>
            <a:spLocks noChangeArrowheads="1"/>
          </p:cNvSpPr>
          <p:nvPr/>
        </p:nvSpPr>
        <p:spPr bwMode="auto">
          <a:xfrm>
            <a:off x="6043613" y="3398838"/>
            <a:ext cx="1625600" cy="450850"/>
          </a:xfrm>
          <a:prstGeom prst="wedgeRoundRectCallout">
            <a:avLst>
              <a:gd name="adj1" fmla="val -60940"/>
              <a:gd name="adj2" fmla="val 109509"/>
              <a:gd name="adj3" fmla="val 16667"/>
            </a:avLst>
          </a:prstGeom>
          <a:solidFill>
            <a:srgbClr val="E6E6E6"/>
          </a:solidFill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 anchor="ctr"/>
          <a:lstStyle/>
          <a:p>
            <a:pPr algn="ctr"/>
            <a:r>
              <a:rPr lang="ru-RU" sz="2000" b="0" dirty="0">
                <a:solidFill>
                  <a:schemeClr val="tx1"/>
                </a:solidFill>
              </a:rPr>
              <a:t>строка 2</a:t>
            </a:r>
          </a:p>
        </p:txBody>
      </p:sp>
      <p:sp>
        <p:nvSpPr>
          <p:cNvPr id="470254" name="AutoShape 238"/>
          <p:cNvSpPr>
            <a:spLocks noChangeArrowheads="1"/>
          </p:cNvSpPr>
          <p:nvPr/>
        </p:nvSpPr>
        <p:spPr bwMode="auto">
          <a:xfrm>
            <a:off x="4268788" y="2374900"/>
            <a:ext cx="1625600" cy="450850"/>
          </a:xfrm>
          <a:prstGeom prst="wedgeRoundRectCallout">
            <a:avLst>
              <a:gd name="adj1" fmla="val -34181"/>
              <a:gd name="adj2" fmla="val 138731"/>
              <a:gd name="adj3" fmla="val 16667"/>
            </a:avLst>
          </a:prstGeom>
          <a:solidFill>
            <a:srgbClr val="E6E6E6"/>
          </a:solidFill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 anchor="ctr"/>
          <a:lstStyle/>
          <a:p>
            <a:pPr algn="ctr"/>
            <a:r>
              <a:rPr lang="ru-RU" sz="2000" b="0" dirty="0">
                <a:solidFill>
                  <a:schemeClr val="tx1"/>
                </a:solidFill>
              </a:rPr>
              <a:t>столбец 3</a:t>
            </a:r>
          </a:p>
        </p:txBody>
      </p:sp>
      <p:sp>
        <p:nvSpPr>
          <p:cNvPr id="470255" name="AutoShape 239"/>
          <p:cNvSpPr>
            <a:spLocks noChangeArrowheads="1"/>
          </p:cNvSpPr>
          <p:nvPr/>
        </p:nvSpPr>
        <p:spPr bwMode="auto">
          <a:xfrm>
            <a:off x="4127500" y="5389563"/>
            <a:ext cx="2540000" cy="450850"/>
          </a:xfrm>
          <a:prstGeom prst="wedgeRoundRectCallout">
            <a:avLst>
              <a:gd name="adj1" fmla="val -23685"/>
              <a:gd name="adj2" fmla="val -137676"/>
              <a:gd name="adj3" fmla="val 16667"/>
            </a:avLst>
          </a:prstGeom>
          <a:solidFill>
            <a:srgbClr val="E6E6E6"/>
          </a:solidFill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 anchor="ctr"/>
          <a:lstStyle/>
          <a:p>
            <a:pPr algn="ctr"/>
            <a:r>
              <a:rPr lang="ru-RU" sz="2000" b="0" dirty="0">
                <a:solidFill>
                  <a:schemeClr val="tx1"/>
                </a:solidFill>
              </a:rPr>
              <a:t>ячейка 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</a:rPr>
              <a:t>A[3,4]</a:t>
            </a:r>
            <a:endParaRPr lang="ru-RU" sz="2400" dirty="0">
              <a:solidFill>
                <a:schemeClr val="tx1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83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0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0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70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70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70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7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7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7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7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7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7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020" grpId="0" build="p" autoUpdateAnimBg="0"/>
      <p:bldP spid="470179" grpId="0" autoUpdateAnimBg="0"/>
      <p:bldP spid="470253" grpId="0" animBg="1" autoUpdateAnimBg="0"/>
      <p:bldP spid="470254" grpId="0" animBg="1" autoUpdateAnimBg="0"/>
      <p:bldP spid="470255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>
                <a:solidFill>
                  <a:schemeClr val="tx1"/>
                </a:solidFill>
              </a:rPr>
              <a:t>матрица (двухмерный массив) – это прямоугольная таблица однотипных элементов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627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Line 1"/>
          <p:cNvSpPr>
            <a:spLocks noChangeShapeType="1"/>
          </p:cNvSpPr>
          <p:nvPr/>
        </p:nvSpPr>
        <p:spPr bwMode="auto">
          <a:xfrm>
            <a:off x="376238" y="795338"/>
            <a:ext cx="8464550" cy="1587"/>
          </a:xfrm>
          <a:prstGeom prst="line">
            <a:avLst/>
          </a:prstGeom>
          <a:noFill/>
          <a:ln w="38160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95288" y="188913"/>
            <a:ext cx="81407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 eaLnBrk="0" hangingPunct="0">
              <a:spcBef>
                <a:spcPts val="1875"/>
              </a:spcBef>
            </a:pPr>
            <a:r>
              <a:rPr lang="ru-RU" sz="3000" b="1"/>
              <a:t>Матрицы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81000" y="844550"/>
            <a:ext cx="857250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>
              <a:spcBef>
                <a:spcPts val="1625"/>
              </a:spcBef>
            </a:pPr>
            <a:r>
              <a:rPr lang="ru-RU" sz="2600" b="1">
                <a:solidFill>
                  <a:srgbClr val="3333FF"/>
                </a:solidFill>
              </a:rPr>
              <a:t>Объявление: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82625" y="1327150"/>
            <a:ext cx="8094663" cy="1203325"/>
          </a:xfrm>
          <a:prstGeom prst="rect">
            <a:avLst/>
          </a:prstGeom>
          <a:solidFill>
            <a:srgbClr val="FFFF99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const N = 3;</a:t>
            </a:r>
          </a:p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      M = 4;</a:t>
            </a:r>
          </a:p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var A: array[1..N,1..M] of integer;    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90525" y="3479800"/>
            <a:ext cx="8529638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>
              <a:spcBef>
                <a:spcPts val="1625"/>
              </a:spcBef>
            </a:pPr>
            <a:r>
              <a:rPr lang="ru-RU" sz="2600" b="1">
                <a:solidFill>
                  <a:srgbClr val="3333FF"/>
                </a:solidFill>
              </a:rPr>
              <a:t>Ввод с клавиатуры:</a:t>
            </a: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60400" y="4092575"/>
            <a:ext cx="5372100" cy="2312988"/>
          </a:xfrm>
          <a:prstGeom prst="rect">
            <a:avLst/>
          </a:prstGeom>
          <a:solidFill>
            <a:srgbClr val="FFFF99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for i:=1 to N do</a:t>
            </a:r>
          </a:p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  for j:=1 to M do begin</a:t>
            </a:r>
          </a:p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    write('A[',i,',',j,']=');</a:t>
            </a:r>
          </a:p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    read ( A[i,j] );</a:t>
            </a:r>
          </a:p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  end;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6292850" y="4397375"/>
            <a:ext cx="14462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b="1">
                <a:solidFill>
                  <a:srgbClr val="000000"/>
                </a:solidFill>
                <a:latin typeface="Courier New" pitchFamily="49" charset="0"/>
              </a:rPr>
              <a:t>A[1,1]=</a:t>
            </a: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7762875" y="4397375"/>
            <a:ext cx="41116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b="1">
                <a:solidFill>
                  <a:srgbClr val="FF0000"/>
                </a:solidFill>
                <a:latin typeface="Courier New" pitchFamily="49" charset="0"/>
              </a:rPr>
              <a:t>25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6292850" y="4819650"/>
            <a:ext cx="14462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b="1">
                <a:solidFill>
                  <a:srgbClr val="000000"/>
                </a:solidFill>
                <a:latin typeface="Courier New" pitchFamily="49" charset="0"/>
              </a:rPr>
              <a:t>A[1,2]=</a:t>
            </a: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7762875" y="4819650"/>
            <a:ext cx="41116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b="1">
                <a:solidFill>
                  <a:srgbClr val="FF0000"/>
                </a:solidFill>
                <a:latin typeface="Courier New" pitchFamily="49" charset="0"/>
              </a:rPr>
              <a:t>14</a:t>
            </a:r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6292850" y="5241925"/>
            <a:ext cx="14462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b="1">
                <a:solidFill>
                  <a:srgbClr val="000000"/>
                </a:solidFill>
                <a:latin typeface="Courier New" pitchFamily="49" charset="0"/>
              </a:rPr>
              <a:t>A[1,3]=</a:t>
            </a: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7762875" y="5241925"/>
            <a:ext cx="41116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b="1">
                <a:solidFill>
                  <a:srgbClr val="FF0000"/>
                </a:solidFill>
                <a:latin typeface="Courier New" pitchFamily="49" charset="0"/>
              </a:rPr>
              <a:t>14</a:t>
            </a: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6292850" y="5664200"/>
            <a:ext cx="14462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b="1">
                <a:solidFill>
                  <a:srgbClr val="000000"/>
                </a:solidFill>
                <a:latin typeface="Courier New" pitchFamily="49" charset="0"/>
              </a:rPr>
              <a:t>...</a:t>
            </a: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6292850" y="6084888"/>
            <a:ext cx="14462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b="1">
                <a:solidFill>
                  <a:srgbClr val="000000"/>
                </a:solidFill>
                <a:latin typeface="Courier New" pitchFamily="49" charset="0"/>
              </a:rPr>
              <a:t>A[3,4]=</a:t>
            </a:r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7762875" y="6084888"/>
            <a:ext cx="41116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b="1">
                <a:solidFill>
                  <a:srgbClr val="FF0000"/>
                </a:solidFill>
                <a:latin typeface="Courier New" pitchFamily="49" charset="0"/>
              </a:rPr>
              <a:t>54</a:t>
            </a:r>
          </a:p>
        </p:txBody>
      </p:sp>
      <p:sp>
        <p:nvSpPr>
          <p:cNvPr id="10256" name="AutoShape 16"/>
          <p:cNvSpPr>
            <a:spLocks noChangeArrowheads="1"/>
          </p:cNvSpPr>
          <p:nvPr/>
        </p:nvSpPr>
        <p:spPr bwMode="auto">
          <a:xfrm>
            <a:off x="6257925" y="3932238"/>
            <a:ext cx="561975" cy="428625"/>
          </a:xfrm>
          <a:prstGeom prst="wedgeRoundRectCallout">
            <a:avLst>
              <a:gd name="adj1" fmla="val 42634"/>
              <a:gd name="adj2" fmla="val 97023"/>
              <a:gd name="adj3" fmla="val 16667"/>
            </a:avLst>
          </a:prstGeom>
          <a:solidFill>
            <a:srgbClr val="E6E6E6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b="1">
                <a:solidFill>
                  <a:srgbClr val="000000"/>
                </a:solidFill>
                <a:latin typeface="Courier New" pitchFamily="49" charset="0"/>
              </a:rPr>
              <a:t>i</a:t>
            </a:r>
          </a:p>
        </p:txBody>
      </p:sp>
      <p:sp>
        <p:nvSpPr>
          <p:cNvPr id="10257" name="AutoShape 17"/>
          <p:cNvSpPr>
            <a:spLocks noChangeArrowheads="1"/>
          </p:cNvSpPr>
          <p:nvPr/>
        </p:nvSpPr>
        <p:spPr bwMode="auto">
          <a:xfrm>
            <a:off x="7089775" y="3910013"/>
            <a:ext cx="530225" cy="439737"/>
          </a:xfrm>
          <a:prstGeom prst="wedgeRoundRectCallout">
            <a:avLst>
              <a:gd name="adj1" fmla="val -31412"/>
              <a:gd name="adj2" fmla="val 98444"/>
              <a:gd name="adj3" fmla="val 16667"/>
            </a:avLst>
          </a:prstGeom>
          <a:solidFill>
            <a:srgbClr val="E6E6E6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b="1">
                <a:solidFill>
                  <a:srgbClr val="000000"/>
                </a:solidFill>
                <a:latin typeface="Courier New" pitchFamily="49" charset="0"/>
              </a:rPr>
              <a:t>j</a:t>
            </a:r>
          </a:p>
        </p:txBody>
      </p:sp>
      <p:sp>
        <p:nvSpPr>
          <p:cNvPr id="10258" name="AutoShape 18"/>
          <p:cNvSpPr>
            <a:spLocks noChangeArrowheads="1"/>
          </p:cNvSpPr>
          <p:nvPr/>
        </p:nvSpPr>
        <p:spPr bwMode="auto">
          <a:xfrm>
            <a:off x="654050" y="4113213"/>
            <a:ext cx="4756150" cy="815975"/>
          </a:xfrm>
          <a:prstGeom prst="roundRect">
            <a:avLst>
              <a:gd name="adj" fmla="val 7704"/>
            </a:avLst>
          </a:prstGeom>
          <a:solidFill>
            <a:srgbClr val="FFFFFF"/>
          </a:solidFill>
          <a:ln w="126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for j:=1 to M do</a:t>
            </a:r>
          </a:p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  for i:=1 to N do begin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Line 1"/>
          <p:cNvSpPr>
            <a:spLocks noChangeShapeType="1"/>
          </p:cNvSpPr>
          <p:nvPr/>
        </p:nvSpPr>
        <p:spPr bwMode="auto">
          <a:xfrm>
            <a:off x="376238" y="795338"/>
            <a:ext cx="8464550" cy="1587"/>
          </a:xfrm>
          <a:prstGeom prst="line">
            <a:avLst/>
          </a:prstGeom>
          <a:noFill/>
          <a:ln w="38160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395288" y="188913"/>
            <a:ext cx="81407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 eaLnBrk="0" hangingPunct="0">
              <a:spcBef>
                <a:spcPts val="1875"/>
              </a:spcBef>
            </a:pPr>
            <a:r>
              <a:rPr lang="ru-RU" sz="3000" b="1"/>
              <a:t>Матрицы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401638" y="911225"/>
            <a:ext cx="8529637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>
              <a:spcBef>
                <a:spcPts val="1625"/>
              </a:spcBef>
            </a:pPr>
            <a:r>
              <a:rPr lang="ru-RU" sz="2600" b="1">
                <a:solidFill>
                  <a:srgbClr val="3333FF"/>
                </a:solidFill>
              </a:rPr>
              <a:t>Заполнение случайными числами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693738" y="1643063"/>
            <a:ext cx="5372100" cy="1203325"/>
          </a:xfrm>
          <a:prstGeom prst="rect">
            <a:avLst/>
          </a:prstGeom>
          <a:solidFill>
            <a:srgbClr val="FFFF99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for i:=1 to N do</a:t>
            </a:r>
          </a:p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  for j:=1 to M do</a:t>
            </a:r>
          </a:p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200" b="1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A[i,j] := random(25);</a:t>
            </a:r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6269038" y="1295400"/>
            <a:ext cx="2670175" cy="465138"/>
          </a:xfrm>
          <a:prstGeom prst="wedgeRoundRectCallout">
            <a:avLst>
              <a:gd name="adj1" fmla="val -140005"/>
              <a:gd name="adj2" fmla="val 73662"/>
              <a:gd name="adj3" fmla="val 16667"/>
            </a:avLst>
          </a:prstGeom>
          <a:solidFill>
            <a:srgbClr val="E6E6E6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>
                <a:solidFill>
                  <a:srgbClr val="000000"/>
                </a:solidFill>
              </a:rPr>
              <a:t>цикл по строкам</a:t>
            </a:r>
          </a:p>
        </p:txBody>
      </p:sp>
      <p:sp>
        <p:nvSpPr>
          <p:cNvPr id="11270" name="AutoShape 6"/>
          <p:cNvSpPr>
            <a:spLocks noChangeArrowheads="1"/>
          </p:cNvSpPr>
          <p:nvPr/>
        </p:nvSpPr>
        <p:spPr bwMode="auto">
          <a:xfrm>
            <a:off x="6478588" y="1897063"/>
            <a:ext cx="2403475" cy="782637"/>
          </a:xfrm>
          <a:prstGeom prst="wedgeRoundRectCallout">
            <a:avLst>
              <a:gd name="adj1" fmla="val -141222"/>
              <a:gd name="adj2" fmla="val -2301"/>
              <a:gd name="adj3" fmla="val 16667"/>
            </a:avLst>
          </a:prstGeom>
          <a:solidFill>
            <a:srgbClr val="E6E6E6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>
                <a:solidFill>
                  <a:srgbClr val="000000"/>
                </a:solidFill>
              </a:rPr>
              <a:t>цикл по столбцам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434975" y="2936875"/>
            <a:ext cx="8529638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>
              <a:spcBef>
                <a:spcPts val="1625"/>
              </a:spcBef>
            </a:pPr>
            <a:r>
              <a:rPr lang="ru-RU" sz="2600" b="1">
                <a:solidFill>
                  <a:srgbClr val="3333FF"/>
                </a:solidFill>
              </a:rPr>
              <a:t>Вывод на экран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714375" y="3536950"/>
            <a:ext cx="4824413" cy="2649538"/>
          </a:xfrm>
          <a:prstGeom prst="rect">
            <a:avLst/>
          </a:prstGeom>
          <a:solidFill>
            <a:srgbClr val="FFFF99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for i:=1 to N do</a:t>
            </a:r>
            <a:r>
              <a:rPr lang="ru-RU" sz="2200" b="1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begin</a:t>
            </a:r>
          </a:p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  for j:=1 to M do</a:t>
            </a:r>
          </a:p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200" b="1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write ( A[i,j]:5 );</a:t>
            </a:r>
          </a:p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  writeln;</a:t>
            </a:r>
          </a:p>
          <a:p>
            <a:pPr>
              <a:spcBef>
                <a:spcPts val="413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end;</a:t>
            </a:r>
          </a:p>
        </p:txBody>
      </p:sp>
      <p:sp>
        <p:nvSpPr>
          <p:cNvPr id="11273" name="AutoShape 9"/>
          <p:cNvSpPr>
            <a:spLocks noChangeArrowheads="1"/>
          </p:cNvSpPr>
          <p:nvPr/>
        </p:nvSpPr>
        <p:spPr bwMode="auto">
          <a:xfrm>
            <a:off x="5781675" y="5218113"/>
            <a:ext cx="2359025" cy="766762"/>
          </a:xfrm>
          <a:prstGeom prst="wedgeRoundRectCallout">
            <a:avLst>
              <a:gd name="adj1" fmla="val -181431"/>
              <a:gd name="adj2" fmla="val -84866"/>
              <a:gd name="adj3" fmla="val 16667"/>
            </a:avLst>
          </a:prstGeom>
          <a:solidFill>
            <a:srgbClr val="E6E6E6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>
                <a:solidFill>
                  <a:srgbClr val="000000"/>
                </a:solidFill>
              </a:rPr>
              <a:t>перейти на новую строку</a:t>
            </a: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1033463" y="3951288"/>
            <a:ext cx="4194175" cy="795337"/>
          </a:xfrm>
          <a:prstGeom prst="rect">
            <a:avLst/>
          </a:prstGeom>
          <a:noFill/>
          <a:ln w="12600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5715000" y="3703638"/>
            <a:ext cx="2646363" cy="450850"/>
          </a:xfrm>
          <a:prstGeom prst="wedgeRoundRectCallout">
            <a:avLst>
              <a:gd name="adj1" fmla="val -68384"/>
              <a:gd name="adj2" fmla="val 93699"/>
              <a:gd name="adj3" fmla="val 16667"/>
            </a:avLst>
          </a:prstGeom>
          <a:solidFill>
            <a:srgbClr val="E6E6E6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>
                <a:solidFill>
                  <a:srgbClr val="000000"/>
                </a:solidFill>
              </a:rPr>
              <a:t>вывод строки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Line 1"/>
          <p:cNvSpPr>
            <a:spLocks noChangeShapeType="1"/>
          </p:cNvSpPr>
          <p:nvPr/>
        </p:nvSpPr>
        <p:spPr bwMode="auto">
          <a:xfrm>
            <a:off x="376238" y="795338"/>
            <a:ext cx="8464550" cy="1587"/>
          </a:xfrm>
          <a:prstGeom prst="line">
            <a:avLst/>
          </a:prstGeom>
          <a:noFill/>
          <a:ln w="38160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95288" y="188913"/>
            <a:ext cx="81407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 eaLnBrk="0" hangingPunct="0">
              <a:spcBef>
                <a:spcPts val="1875"/>
              </a:spcBef>
            </a:pPr>
            <a:r>
              <a:rPr lang="ru-RU" sz="3000" b="1"/>
              <a:t>Обработка всех элементов матрицы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81000" y="844550"/>
            <a:ext cx="8572500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163638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  <a:tab pos="9698038" algn="l"/>
                <a:tab pos="101473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>
              <a:spcBef>
                <a:spcPts val="1375"/>
              </a:spcBef>
            </a:pPr>
            <a:r>
              <a:rPr lang="ru-RU" sz="2200" b="1">
                <a:solidFill>
                  <a:srgbClr val="3333FF"/>
                </a:solidFill>
              </a:rPr>
              <a:t>Задача: </a:t>
            </a:r>
            <a:r>
              <a:rPr lang="ru-RU" sz="2200"/>
              <a:t>заполнить матрицу из 3 строк и 4 столбцов случайными числами и вывести ее на экран. Найти сумму элементов матрицы.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531813" y="1957388"/>
            <a:ext cx="8169275" cy="4473575"/>
          </a:xfrm>
          <a:prstGeom prst="rect">
            <a:avLst/>
          </a:prstGeom>
          <a:solidFill>
            <a:srgbClr val="FFFF99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388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100" b="1">
                <a:solidFill>
                  <a:srgbClr val="000000"/>
                </a:solidFill>
                <a:latin typeface="Courier New" pitchFamily="49" charset="0"/>
              </a:rPr>
              <a:t>program qq;</a:t>
            </a:r>
          </a:p>
          <a:p>
            <a:pPr>
              <a:spcBef>
                <a:spcPts val="388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100" b="1">
                <a:solidFill>
                  <a:srgbClr val="000000"/>
                </a:solidFill>
                <a:latin typeface="Courier New" pitchFamily="49" charset="0"/>
              </a:rPr>
              <a:t>const N = 3; M = 4;</a:t>
            </a:r>
          </a:p>
          <a:p>
            <a:pPr>
              <a:spcBef>
                <a:spcPts val="388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100" b="1">
                <a:solidFill>
                  <a:srgbClr val="000000"/>
                </a:solidFill>
                <a:latin typeface="Courier New" pitchFamily="49" charset="0"/>
              </a:rPr>
              <a:t>var A: array[1..N,1..M] of integer;</a:t>
            </a:r>
          </a:p>
          <a:p>
            <a:pPr>
              <a:spcBef>
                <a:spcPts val="388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100" b="1">
                <a:solidFill>
                  <a:srgbClr val="000000"/>
                </a:solidFill>
                <a:latin typeface="Courier New" pitchFamily="49" charset="0"/>
              </a:rPr>
              <a:t>    i, j, S: integer;</a:t>
            </a:r>
          </a:p>
          <a:p>
            <a:pPr>
              <a:spcBef>
                <a:spcPts val="388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100" b="1">
                <a:solidFill>
                  <a:srgbClr val="000000"/>
                </a:solidFill>
                <a:latin typeface="Courier New" pitchFamily="49" charset="0"/>
              </a:rPr>
              <a:t>begin</a:t>
            </a:r>
          </a:p>
          <a:p>
            <a:pPr>
              <a:spcBef>
                <a:spcPts val="388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100" b="1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en-US" sz="2100" b="1">
                <a:solidFill>
                  <a:srgbClr val="3333FF"/>
                </a:solidFill>
                <a:latin typeface="Courier New" pitchFamily="49" charset="0"/>
              </a:rPr>
              <a:t>{</a:t>
            </a:r>
            <a:r>
              <a:rPr lang="ru-RU" sz="2100" b="1">
                <a:solidFill>
                  <a:srgbClr val="3333FF"/>
                </a:solidFill>
                <a:latin typeface="Courier New" pitchFamily="49" charset="0"/>
              </a:rPr>
              <a:t>заполнение матрицы и вывод на экран</a:t>
            </a:r>
            <a:r>
              <a:rPr lang="en-US" sz="2100" b="1">
                <a:solidFill>
                  <a:srgbClr val="3333FF"/>
                </a:solidFill>
                <a:latin typeface="Courier New" pitchFamily="49" charset="0"/>
              </a:rPr>
              <a:t>}</a:t>
            </a:r>
          </a:p>
          <a:p>
            <a:pPr>
              <a:spcBef>
                <a:spcPts val="388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100" b="1">
                <a:solidFill>
                  <a:srgbClr val="000000"/>
                </a:solidFill>
                <a:latin typeface="Courier New" pitchFamily="49" charset="0"/>
              </a:rPr>
              <a:t>  S := 0;</a:t>
            </a:r>
          </a:p>
          <a:p>
            <a:pPr>
              <a:spcBef>
                <a:spcPts val="388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100" b="1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en-US" sz="2100" b="1">
                <a:solidFill>
                  <a:srgbClr val="000000"/>
                </a:solidFill>
                <a:latin typeface="Courier New" pitchFamily="49" charset="0"/>
              </a:rPr>
              <a:t>for i:=1 to N do</a:t>
            </a:r>
          </a:p>
          <a:p>
            <a:pPr>
              <a:spcBef>
                <a:spcPts val="388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100" b="1">
                <a:solidFill>
                  <a:srgbClr val="000000"/>
                </a:solidFill>
                <a:latin typeface="Courier New" pitchFamily="49" charset="0"/>
              </a:rPr>
              <a:t>   </a:t>
            </a:r>
            <a:r>
              <a:rPr lang="ru-RU" sz="2100" b="1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100" b="1">
                <a:solidFill>
                  <a:srgbClr val="000000"/>
                </a:solidFill>
                <a:latin typeface="Courier New" pitchFamily="49" charset="0"/>
              </a:rPr>
              <a:t>for j:=1 to M do</a:t>
            </a:r>
          </a:p>
          <a:p>
            <a:pPr>
              <a:spcBef>
                <a:spcPts val="388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100" b="1">
                <a:solidFill>
                  <a:srgbClr val="000000"/>
                </a:solidFill>
                <a:latin typeface="Courier New" pitchFamily="49" charset="0"/>
              </a:rPr>
              <a:t>      S := S + A[i,j];</a:t>
            </a:r>
          </a:p>
          <a:p>
            <a:pPr>
              <a:spcBef>
                <a:spcPts val="388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100" b="1">
                <a:solidFill>
                  <a:srgbClr val="000000"/>
                </a:solidFill>
                <a:latin typeface="Courier New" pitchFamily="49" charset="0"/>
              </a:rPr>
              <a:t>  writeln('</a:t>
            </a:r>
            <a:r>
              <a:rPr lang="ru-RU" sz="2100" b="1">
                <a:solidFill>
                  <a:srgbClr val="000000"/>
                </a:solidFill>
                <a:latin typeface="Courier New" pitchFamily="49" charset="0"/>
              </a:rPr>
              <a:t>Сумма элементов матрицы </a:t>
            </a:r>
            <a:r>
              <a:rPr lang="en-US" sz="2100" b="1">
                <a:solidFill>
                  <a:srgbClr val="000000"/>
                </a:solidFill>
                <a:latin typeface="Courier New" pitchFamily="49" charset="0"/>
              </a:rPr>
              <a:t>', S);</a:t>
            </a:r>
          </a:p>
          <a:p>
            <a:pPr>
              <a:spcBef>
                <a:spcPts val="388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100" b="1">
                <a:solidFill>
                  <a:srgbClr val="000000"/>
                </a:solidFill>
                <a:latin typeface="Courier New" pitchFamily="49" charset="0"/>
              </a:rPr>
              <a:t>end;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892175" y="4538663"/>
            <a:ext cx="3690938" cy="1143000"/>
          </a:xfrm>
          <a:prstGeom prst="rect">
            <a:avLst/>
          </a:prstGeom>
          <a:noFill/>
          <a:ln w="12600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Line 1"/>
          <p:cNvSpPr>
            <a:spLocks noChangeShapeType="1"/>
          </p:cNvSpPr>
          <p:nvPr/>
        </p:nvSpPr>
        <p:spPr bwMode="auto">
          <a:xfrm>
            <a:off x="376238" y="795338"/>
            <a:ext cx="8464550" cy="1587"/>
          </a:xfrm>
          <a:prstGeom prst="line">
            <a:avLst/>
          </a:prstGeom>
          <a:noFill/>
          <a:ln w="38160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6118225" y="884238"/>
            <a:ext cx="673100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 eaLnBrk="0" hangingPunct="0">
              <a:spcBef>
                <a:spcPts val="1875"/>
              </a:spcBef>
            </a:pPr>
            <a:r>
              <a:rPr lang="ru-RU" sz="3000" b="1"/>
              <a:t>Задания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81000" y="844550"/>
            <a:ext cx="8572500" cy="76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>
              <a:spcBef>
                <a:spcPts val="1375"/>
              </a:spcBef>
            </a:pPr>
            <a:r>
              <a:rPr lang="ru-RU" sz="2200" b="1">
                <a:solidFill>
                  <a:srgbClr val="3333FF"/>
                </a:solidFill>
                <a:latin typeface="Times New Roman" pitchFamily="16" charset="0"/>
              </a:rPr>
              <a:t>"3": </a:t>
            </a:r>
            <a:r>
              <a:rPr lang="ru-RU" sz="2200">
                <a:latin typeface="Times New Roman" pitchFamily="16" charset="0"/>
              </a:rPr>
              <a:t>Заполнить матрицу из 8 строк и 5 столбцов случайными числами в интервале </a:t>
            </a:r>
            <a:r>
              <a:rPr lang="en-US" sz="2200">
                <a:latin typeface="Times New Roman" pitchFamily="16" charset="0"/>
              </a:rPr>
              <a:t>[-10,10] </a:t>
            </a:r>
            <a:r>
              <a:rPr lang="ru-RU" sz="2200">
                <a:latin typeface="Times New Roman" pitchFamily="16" charset="0"/>
              </a:rPr>
              <a:t>и вывести ее на экран.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423863" y="1738313"/>
            <a:ext cx="8572500" cy="313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712788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  <a:tab pos="969645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712788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  <a:tab pos="969645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712788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  <a:tab pos="969645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712788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  <a:tab pos="969645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712788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  <a:tab pos="969645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12788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  <a:tab pos="969645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12788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  <a:tab pos="969645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12788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  <a:tab pos="969645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12788" algn="l"/>
                <a:tab pos="1160463" algn="l"/>
                <a:tab pos="1609725" algn="l"/>
                <a:tab pos="2058988" algn="l"/>
                <a:tab pos="2508250" algn="l"/>
                <a:tab pos="2957513" algn="l"/>
                <a:tab pos="3406775" algn="l"/>
                <a:tab pos="3856038" algn="l"/>
                <a:tab pos="4305300" algn="l"/>
                <a:tab pos="4754563" algn="l"/>
                <a:tab pos="5203825" algn="l"/>
                <a:tab pos="5653088" algn="l"/>
                <a:tab pos="6102350" algn="l"/>
                <a:tab pos="6551613" algn="l"/>
                <a:tab pos="7000875" algn="l"/>
                <a:tab pos="7450138" algn="l"/>
                <a:tab pos="7899400" algn="l"/>
                <a:tab pos="8348663" algn="l"/>
                <a:tab pos="8797925" algn="l"/>
                <a:tab pos="9247188" algn="l"/>
                <a:tab pos="9696450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>
              <a:spcBef>
                <a:spcPts val="1375"/>
              </a:spcBef>
            </a:pPr>
            <a:r>
              <a:rPr lang="ru-RU" sz="2200" b="1">
                <a:solidFill>
                  <a:srgbClr val="3333FF"/>
                </a:solidFill>
              </a:rPr>
              <a:t>"4":</a:t>
            </a:r>
            <a:r>
              <a:rPr lang="ru-RU" sz="2200">
                <a:solidFill>
                  <a:srgbClr val="3333FF"/>
                </a:solidFill>
              </a:rPr>
              <a:t>  </a:t>
            </a:r>
            <a:r>
              <a:rPr lang="ru-RU" sz="2200"/>
              <a:t>Найти минимальный и максимальный элементы в матрице их номера. Формат вывода:</a:t>
            </a:r>
          </a:p>
          <a:p>
            <a:pPr>
              <a:spcBef>
                <a:spcPts val="1375"/>
              </a:spcBef>
            </a:pPr>
            <a:r>
              <a:rPr lang="ru-RU" sz="2200"/>
              <a:t>             </a:t>
            </a:r>
            <a:r>
              <a:rPr lang="ru-RU" sz="2200" b="1">
                <a:solidFill>
                  <a:srgbClr val="FF0000"/>
                </a:solidFill>
                <a:latin typeface="Courier New" pitchFamily="49" charset="0"/>
              </a:rPr>
              <a:t>Минимальный элемент  </a:t>
            </a:r>
            <a:r>
              <a:rPr lang="en-US" sz="2200" b="1">
                <a:solidFill>
                  <a:srgbClr val="FF0000"/>
                </a:solidFill>
                <a:latin typeface="Courier New" pitchFamily="49" charset="0"/>
              </a:rPr>
              <a:t>A[3,4]=-6</a:t>
            </a:r>
            <a:r>
              <a:rPr lang="ru-RU" sz="2200" b="1">
                <a:solidFill>
                  <a:srgbClr val="FF0000"/>
                </a:solidFill>
                <a:latin typeface="Courier New" pitchFamily="49" charset="0"/>
              </a:rPr>
              <a:t> </a:t>
            </a:r>
          </a:p>
          <a:p>
            <a:pPr>
              <a:spcBef>
                <a:spcPts val="1375"/>
              </a:spcBef>
            </a:pPr>
            <a:r>
              <a:rPr lang="en-US" sz="2200" b="1">
                <a:solidFill>
                  <a:srgbClr val="FF0000"/>
                </a:solidFill>
                <a:latin typeface="Courier New" pitchFamily="49" charset="0"/>
              </a:rPr>
              <a:t>    </a:t>
            </a:r>
            <a:r>
              <a:rPr lang="ru-RU" sz="2200" b="1">
                <a:solidFill>
                  <a:srgbClr val="FF0000"/>
                </a:solidFill>
                <a:latin typeface="Courier New" pitchFamily="49" charset="0"/>
              </a:rPr>
              <a:t>  Максимальный элемент </a:t>
            </a:r>
            <a:r>
              <a:rPr lang="en-US" sz="2200" b="1">
                <a:solidFill>
                  <a:srgbClr val="FF0000"/>
                </a:solidFill>
                <a:latin typeface="Courier New" pitchFamily="49" charset="0"/>
              </a:rPr>
              <a:t>A[</a:t>
            </a:r>
            <a:r>
              <a:rPr lang="ru-RU" sz="2200" b="1">
                <a:solidFill>
                  <a:srgbClr val="FF0000"/>
                </a:solidFill>
                <a:latin typeface="Courier New" pitchFamily="49" charset="0"/>
              </a:rPr>
              <a:t>2</a:t>
            </a:r>
            <a:r>
              <a:rPr lang="en-US" sz="2200" b="1">
                <a:solidFill>
                  <a:srgbClr val="FF0000"/>
                </a:solidFill>
                <a:latin typeface="Courier New" pitchFamily="49" charset="0"/>
              </a:rPr>
              <a:t>,</a:t>
            </a:r>
            <a:r>
              <a:rPr lang="ru-RU" sz="2200" b="1">
                <a:solidFill>
                  <a:srgbClr val="FF0000"/>
                </a:solidFill>
                <a:latin typeface="Courier New" pitchFamily="49" charset="0"/>
              </a:rPr>
              <a:t>2</a:t>
            </a:r>
            <a:r>
              <a:rPr lang="en-US" sz="2200" b="1">
                <a:solidFill>
                  <a:srgbClr val="FF0000"/>
                </a:solidFill>
                <a:latin typeface="Courier New" pitchFamily="49" charset="0"/>
              </a:rPr>
              <a:t>]=</a:t>
            </a:r>
            <a:r>
              <a:rPr lang="ru-RU" sz="2200" b="1">
                <a:solidFill>
                  <a:srgbClr val="FF0000"/>
                </a:solidFill>
                <a:latin typeface="Courier New" pitchFamily="49" charset="0"/>
              </a:rPr>
              <a:t>10</a:t>
            </a:r>
          </a:p>
          <a:p>
            <a:pPr>
              <a:spcBef>
                <a:spcPts val="1375"/>
              </a:spcBef>
            </a:pPr>
            <a:r>
              <a:rPr lang="ru-RU" sz="2200" b="1">
                <a:solidFill>
                  <a:srgbClr val="3333FF"/>
                </a:solidFill>
              </a:rPr>
              <a:t>"5":  </a:t>
            </a:r>
            <a:r>
              <a:rPr lang="ru-RU" sz="2200"/>
              <a:t>Вывести на экран строку, сумма элементов которой максимальна.  Формат вывода:</a:t>
            </a:r>
          </a:p>
          <a:p>
            <a:pPr>
              <a:spcBef>
                <a:spcPts val="1375"/>
              </a:spcBef>
            </a:pPr>
            <a:r>
              <a:rPr lang="ru-RU" sz="2200" b="1">
                <a:solidFill>
                  <a:srgbClr val="FF0000"/>
                </a:solidFill>
                <a:latin typeface="Courier New" pitchFamily="49" charset="0"/>
              </a:rPr>
              <a:t>      Строка 2:  3  5  8  9  8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67544" y="908720"/>
            <a:ext cx="86764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chemeClr val="tx1"/>
                </a:solidFill>
              </a:rPr>
              <a:t>Если </a:t>
            </a:r>
            <a:r>
              <a:rPr lang="ru-RU" sz="2400" dirty="0">
                <a:solidFill>
                  <a:schemeClr val="tx1"/>
                </a:solidFill>
              </a:rPr>
              <a:t>матрица имеет имя A, 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        то </a:t>
            </a:r>
            <a:r>
              <a:rPr lang="ru-RU" sz="2400" dirty="0">
                <a:solidFill>
                  <a:schemeClr val="tx1"/>
                </a:solidFill>
              </a:rPr>
              <a:t>обращение </a:t>
            </a:r>
            <a:r>
              <a:rPr lang="ru-RU" sz="2400" b="1" dirty="0">
                <a:solidFill>
                  <a:schemeClr val="tx1"/>
                </a:solidFill>
              </a:rPr>
              <a:t>A[</a:t>
            </a:r>
            <a:r>
              <a:rPr lang="ru-RU" sz="2400" b="1" dirty="0" err="1">
                <a:solidFill>
                  <a:schemeClr val="tx1"/>
                </a:solidFill>
              </a:rPr>
              <a:t>i,k</a:t>
            </a:r>
            <a:r>
              <a:rPr lang="ru-RU" sz="2400" b="1" dirty="0">
                <a:solidFill>
                  <a:schemeClr val="tx1"/>
                </a:solidFill>
              </a:rPr>
              <a:t>]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бозначает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элемент, 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      расположенный </a:t>
            </a:r>
            <a:r>
              <a:rPr lang="ru-RU" sz="2400" dirty="0">
                <a:solidFill>
                  <a:schemeClr val="tx1"/>
                </a:solidFill>
              </a:rPr>
              <a:t>на пересечении строки </a:t>
            </a:r>
            <a:r>
              <a:rPr lang="ru-RU" sz="2400" b="1" dirty="0">
                <a:solidFill>
                  <a:schemeClr val="tx1"/>
                </a:solidFill>
              </a:rPr>
              <a:t>i</a:t>
            </a:r>
            <a:r>
              <a:rPr lang="ru-RU" sz="2400" dirty="0">
                <a:solidFill>
                  <a:schemeClr val="tx1"/>
                </a:solidFill>
              </a:rPr>
              <a:t> и столбца </a:t>
            </a:r>
            <a:r>
              <a:rPr lang="ru-RU" sz="2400" b="1" dirty="0">
                <a:solidFill>
                  <a:schemeClr val="tx1"/>
                </a:solidFill>
              </a:rPr>
              <a:t>k</a:t>
            </a:r>
            <a:endParaRPr lang="ru-RU" sz="2400" dirty="0">
              <a:solidFill>
                <a:schemeClr val="tx1"/>
              </a:solidFill>
            </a:endParaRPr>
          </a:p>
          <a:p>
            <a:pPr lvl="0"/>
            <a:r>
              <a:rPr lang="ru-RU" sz="2400" dirty="0" smtClean="0">
                <a:solidFill>
                  <a:schemeClr val="tx1"/>
                </a:solidFill>
              </a:rPr>
              <a:t>Элементы, </a:t>
            </a:r>
            <a:r>
              <a:rPr lang="ru-RU" sz="2400" dirty="0">
                <a:solidFill>
                  <a:schemeClr val="tx1"/>
                </a:solidFill>
              </a:rPr>
              <a:t>у которых </a:t>
            </a:r>
            <a:r>
              <a:rPr lang="ru-RU" sz="2400" b="1" dirty="0">
                <a:solidFill>
                  <a:schemeClr val="tx1"/>
                </a:solidFill>
              </a:rPr>
              <a:t>номера </a:t>
            </a:r>
            <a:r>
              <a:rPr lang="ru-RU" sz="2400" dirty="0">
                <a:solidFill>
                  <a:schemeClr val="tx1"/>
                </a:solidFill>
              </a:rPr>
              <a:t>строки и </a:t>
            </a:r>
            <a:r>
              <a:rPr lang="ru-RU" sz="2400" dirty="0" smtClean="0">
                <a:solidFill>
                  <a:schemeClr val="tx1"/>
                </a:solidFill>
              </a:rPr>
              <a:t>столбца совпадают</a:t>
            </a:r>
            <a:r>
              <a:rPr lang="ru-RU" sz="2400" dirty="0">
                <a:solidFill>
                  <a:schemeClr val="tx1"/>
                </a:solidFill>
              </a:rPr>
              <a:t>, расположены на </a:t>
            </a:r>
            <a:r>
              <a:rPr lang="ru-RU" sz="2400" b="1" dirty="0">
                <a:solidFill>
                  <a:schemeClr val="tx1"/>
                </a:solidFill>
              </a:rPr>
              <a:t>главной </a:t>
            </a:r>
            <a:r>
              <a:rPr lang="ru-RU" sz="2400" b="1" dirty="0" smtClean="0">
                <a:solidFill>
                  <a:schemeClr val="tx1"/>
                </a:solidFill>
              </a:rPr>
              <a:t>диагонали</a:t>
            </a:r>
          </a:p>
          <a:p>
            <a:pPr lvl="0"/>
            <a:endParaRPr lang="ru-RU" dirty="0">
              <a:solidFill>
                <a:schemeClr val="tx1"/>
              </a:solidFill>
            </a:endParaRPr>
          </a:p>
          <a:p>
            <a:pPr lvl="0"/>
            <a:endParaRPr lang="ru-RU" dirty="0" smtClean="0">
              <a:solidFill>
                <a:schemeClr val="tx1"/>
              </a:solidFill>
            </a:endParaRPr>
          </a:p>
          <a:p>
            <a:pPr lvl="0"/>
            <a:endParaRPr lang="ru-RU" dirty="0">
              <a:solidFill>
                <a:schemeClr val="tx1"/>
              </a:solidFill>
            </a:endParaRPr>
          </a:p>
          <a:p>
            <a:pPr lvl="0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646932"/>
              </p:ext>
            </p:extLst>
          </p:nvPr>
        </p:nvGraphicFramePr>
        <p:xfrm>
          <a:off x="2267744" y="2996952"/>
          <a:ext cx="3240000" cy="32400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10000"/>
                <a:gridCol w="810000"/>
                <a:gridCol w="810000"/>
                <a:gridCol w="810000"/>
              </a:tblGrid>
              <a:tr h="810000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A[1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,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1]</a:t>
                      </a:r>
                      <a:endParaRPr lang="ru-RU" sz="20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20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20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20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0000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20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A[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2,2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]</a:t>
                      </a:r>
                      <a:endParaRPr lang="ru-RU" sz="20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20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20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0000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20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20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A[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3,3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]</a:t>
                      </a:r>
                      <a:endParaRPr lang="ru-RU" sz="20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20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0000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20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20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20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A[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4,4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]</a:t>
                      </a:r>
                      <a:endParaRPr lang="ru-RU" sz="20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  <p:sp>
        <p:nvSpPr>
          <p:cNvPr id="12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000" dirty="0" smtClean="0"/>
              <a:t>Элементы  </a:t>
            </a:r>
            <a:r>
              <a:rPr lang="ru-RU" sz="3000" dirty="0"/>
              <a:t>матрицами</a:t>
            </a:r>
          </a:p>
        </p:txBody>
      </p:sp>
    </p:spTree>
    <p:extLst>
      <p:ext uri="{BB962C8B-B14F-4D97-AF65-F5344CB8AC3E}">
        <p14:creationId xmlns:p14="http://schemas.microsoft.com/office/powerpoint/2010/main" val="22583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67544" y="908720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выше </a:t>
            </a:r>
            <a:r>
              <a:rPr lang="ru-RU" sz="2400" dirty="0">
                <a:solidFill>
                  <a:schemeClr val="tx1"/>
                </a:solidFill>
              </a:rPr>
              <a:t>главной диагонали расположены элементы, у которых номер строки </a:t>
            </a:r>
            <a:r>
              <a:rPr lang="ru-RU" sz="2400" b="1" dirty="0">
                <a:solidFill>
                  <a:schemeClr val="tx1"/>
                </a:solidFill>
              </a:rPr>
              <a:t>меньше</a:t>
            </a:r>
            <a:r>
              <a:rPr lang="ru-RU" sz="2400" dirty="0">
                <a:solidFill>
                  <a:schemeClr val="tx1"/>
                </a:solidFill>
              </a:rPr>
              <a:t> номера столбца</a:t>
            </a:r>
            <a:r>
              <a:rPr lang="ru-RU" sz="2400" dirty="0" smtClean="0">
                <a:solidFill>
                  <a:schemeClr val="tx1"/>
                </a:solidFill>
              </a:rPr>
              <a:t>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</a:rPr>
              <a:t>ниже </a:t>
            </a:r>
            <a:r>
              <a:rPr lang="ru-RU" sz="2400" dirty="0">
                <a:solidFill>
                  <a:schemeClr val="tx1"/>
                </a:solidFill>
              </a:rPr>
              <a:t>главной диагонали расположены элементы, у которых номер строки </a:t>
            </a:r>
            <a:r>
              <a:rPr lang="ru-RU" sz="2400" b="1" dirty="0">
                <a:solidFill>
                  <a:schemeClr val="tx1"/>
                </a:solidFill>
              </a:rPr>
              <a:t>больше </a:t>
            </a:r>
            <a:r>
              <a:rPr lang="ru-RU" sz="2400" dirty="0">
                <a:solidFill>
                  <a:schemeClr val="tx1"/>
                </a:solidFill>
              </a:rPr>
              <a:t>номера столбца</a:t>
            </a:r>
            <a:r>
              <a:rPr lang="ru-RU" sz="2400" dirty="0" smtClean="0">
                <a:solidFill>
                  <a:schemeClr val="tx1"/>
                </a:solidFill>
              </a:rPr>
              <a:t>:</a:t>
            </a:r>
          </a:p>
          <a:p>
            <a:pPr lvl="0"/>
            <a:endParaRPr lang="ru-RU" sz="2400" dirty="0">
              <a:solidFill>
                <a:schemeClr val="tx1"/>
              </a:solidFill>
            </a:endParaRPr>
          </a:p>
          <a:p>
            <a:pPr lvl="0"/>
            <a:endParaRPr lang="ru-RU" sz="2400" dirty="0" smtClean="0">
              <a:solidFill>
                <a:schemeClr val="tx1"/>
              </a:solidFill>
            </a:endParaRPr>
          </a:p>
          <a:p>
            <a:pPr lvl="0"/>
            <a:endParaRPr lang="ru-RU" sz="2400" dirty="0">
              <a:solidFill>
                <a:schemeClr val="tx1"/>
              </a:solidFill>
            </a:endParaRPr>
          </a:p>
          <a:p>
            <a:pPr lvl="0"/>
            <a:endParaRPr lang="ru-RU" sz="2400" dirty="0" smtClean="0">
              <a:solidFill>
                <a:schemeClr val="tx1"/>
              </a:solidFill>
            </a:endParaRPr>
          </a:p>
          <a:p>
            <a:pPr lvl="0"/>
            <a:endParaRPr lang="ru-RU" sz="2400" dirty="0">
              <a:solidFill>
                <a:schemeClr val="tx1"/>
              </a:solidFill>
            </a:endParaRPr>
          </a:p>
          <a:p>
            <a:pPr lvl="0"/>
            <a:endParaRPr lang="ru-RU" sz="2400" dirty="0" smtClean="0">
              <a:solidFill>
                <a:schemeClr val="tx1"/>
              </a:solidFill>
            </a:endParaRPr>
          </a:p>
          <a:p>
            <a:pPr lvl="0"/>
            <a:endParaRPr lang="ru-RU" sz="2400" dirty="0">
              <a:solidFill>
                <a:schemeClr val="tx1"/>
              </a:solidFill>
            </a:endParaRPr>
          </a:p>
          <a:p>
            <a:pPr lvl="0"/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В </a:t>
            </a:r>
            <a:r>
              <a:rPr lang="ru-RU" sz="2400" dirty="0">
                <a:solidFill>
                  <a:schemeClr val="tx1"/>
                </a:solidFill>
              </a:rPr>
              <a:t>этом примере используется стандартная нумерация для Паскаля: индексы начинаются с единицы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760512"/>
              </p:ext>
            </p:extLst>
          </p:nvPr>
        </p:nvGraphicFramePr>
        <p:xfrm>
          <a:off x="1619672" y="2708920"/>
          <a:ext cx="2520000" cy="25200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30000"/>
                <a:gridCol w="630000"/>
                <a:gridCol w="630000"/>
                <a:gridCol w="630000"/>
              </a:tblGrid>
              <a:tr h="630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0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A[2,1]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0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A[3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1]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A[3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2]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0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A[4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1]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A[4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2]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A[4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,3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6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000" dirty="0" smtClean="0"/>
              <a:t>Элементы  </a:t>
            </a:r>
            <a:r>
              <a:rPr lang="ru-RU" sz="3000" dirty="0"/>
              <a:t>матрицами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887452"/>
              </p:ext>
            </p:extLst>
          </p:nvPr>
        </p:nvGraphicFramePr>
        <p:xfrm>
          <a:off x="4860032" y="2728832"/>
          <a:ext cx="2520000" cy="25200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30000"/>
                <a:gridCol w="630000"/>
                <a:gridCol w="630000"/>
                <a:gridCol w="630000"/>
              </a:tblGrid>
              <a:tr h="630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A[1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,2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]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A[1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3]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A[1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4]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0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A[2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]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A[2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4]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0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A[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3,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4]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0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608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13CAEA2-8434-4055-9FEE-E6D96073C82D}" type="slidenum">
              <a:rPr lang="ru-RU" smtClean="0"/>
              <a:pPr eaLnBrk="1" hangingPunct="1"/>
              <a:t>16</a:t>
            </a:fld>
            <a:endParaRPr lang="ru-RU" smtClean="0"/>
          </a:p>
        </p:txBody>
      </p:sp>
      <p:sp>
        <p:nvSpPr>
          <p:cNvPr id="14339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0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000"/>
              <a:t>Операции с матрицами</a:t>
            </a:r>
          </a:p>
        </p:txBody>
      </p:sp>
      <p:sp>
        <p:nvSpPr>
          <p:cNvPr id="476164" name="Text Box 4"/>
          <p:cNvSpPr txBox="1">
            <a:spLocks noChangeArrowheads="1"/>
          </p:cNvSpPr>
          <p:nvPr/>
        </p:nvSpPr>
        <p:spPr bwMode="auto">
          <a:xfrm>
            <a:off x="381000" y="844550"/>
            <a:ext cx="8572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65225" indent="-1165225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>
                <a:solidFill>
                  <a:srgbClr val="3333FF"/>
                </a:solidFill>
              </a:rPr>
              <a:t>Задача 1. </a:t>
            </a:r>
            <a:r>
              <a:rPr lang="ru-RU" sz="2200" b="0"/>
              <a:t>Вывести на экран главную диагональ квадратной матрицы из </a:t>
            </a:r>
            <a:r>
              <a:rPr lang="en-US" sz="2200" b="0"/>
              <a:t>N</a:t>
            </a:r>
            <a:r>
              <a:rPr lang="ru-RU" sz="2200" b="0"/>
              <a:t> строк и </a:t>
            </a:r>
            <a:r>
              <a:rPr lang="en-US" sz="2200" b="0"/>
              <a:t>N</a:t>
            </a:r>
            <a:r>
              <a:rPr lang="ru-RU" sz="2200" b="0"/>
              <a:t> столбцов.</a:t>
            </a:r>
          </a:p>
        </p:txBody>
      </p:sp>
      <p:graphicFrame>
        <p:nvGraphicFramePr>
          <p:cNvPr id="476313" name="Group 153"/>
          <p:cNvGraphicFramePr>
            <a:graphicFrameLocks noGrp="1"/>
          </p:cNvGraphicFramePr>
          <p:nvPr/>
        </p:nvGraphicFramePr>
        <p:xfrm>
          <a:off x="674688" y="2051050"/>
          <a:ext cx="1687512" cy="1687515"/>
        </p:xfrm>
        <a:graphic>
          <a:graphicData uri="http://schemas.openxmlformats.org/drawingml/2006/table">
            <a:tbl>
              <a:tblPr/>
              <a:tblGrid>
                <a:gridCol w="338137"/>
                <a:gridCol w="336550"/>
                <a:gridCol w="338138"/>
                <a:gridCol w="336550"/>
                <a:gridCol w="338137"/>
              </a:tblGrid>
              <a:tr h="337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</a:tr>
            </a:tbl>
          </a:graphicData>
        </a:graphic>
      </p:graphicFrame>
      <p:sp>
        <p:nvSpPr>
          <p:cNvPr id="476210" name="AutoShape 50"/>
          <p:cNvSpPr>
            <a:spLocks noChangeArrowheads="1"/>
          </p:cNvSpPr>
          <p:nvPr/>
        </p:nvSpPr>
        <p:spPr bwMode="auto">
          <a:xfrm>
            <a:off x="2701925" y="4665663"/>
            <a:ext cx="1223963" cy="352425"/>
          </a:xfrm>
          <a:prstGeom prst="wedgeRoundRectCallout">
            <a:avLst>
              <a:gd name="adj1" fmla="val -74514"/>
              <a:gd name="adj2" fmla="val 1352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en-US" b="1">
                <a:solidFill>
                  <a:schemeClr val="tx1"/>
                </a:solidFill>
                <a:latin typeface="Courier New" pitchFamily="49" charset="0"/>
              </a:rPr>
              <a:t>A[1,N]</a:t>
            </a:r>
            <a:endParaRPr lang="ru-RU" b="1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476250" name="AutoShape 90"/>
          <p:cNvSpPr>
            <a:spLocks noChangeArrowheads="1"/>
          </p:cNvSpPr>
          <p:nvPr/>
        </p:nvSpPr>
        <p:spPr bwMode="auto">
          <a:xfrm>
            <a:off x="1590675" y="2030413"/>
            <a:ext cx="1223963" cy="352425"/>
          </a:xfrm>
          <a:prstGeom prst="wedgeRoundRectCallout">
            <a:avLst>
              <a:gd name="adj1" fmla="val -71792"/>
              <a:gd name="adj2" fmla="val 72523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A[2,2]</a:t>
            </a:r>
            <a:endParaRPr lang="ru-RU" b="1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476251" name="AutoShape 91"/>
          <p:cNvSpPr>
            <a:spLocks noChangeArrowheads="1"/>
          </p:cNvSpPr>
          <p:nvPr/>
        </p:nvSpPr>
        <p:spPr bwMode="auto">
          <a:xfrm>
            <a:off x="1971675" y="2357438"/>
            <a:ext cx="1223963" cy="352425"/>
          </a:xfrm>
          <a:prstGeom prst="wedgeRoundRectCallout">
            <a:avLst>
              <a:gd name="adj1" fmla="val -71792"/>
              <a:gd name="adj2" fmla="val 72523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en-US" b="1">
                <a:solidFill>
                  <a:schemeClr val="tx1"/>
                </a:solidFill>
                <a:latin typeface="Courier New" pitchFamily="49" charset="0"/>
              </a:rPr>
              <a:t>A[3,3]</a:t>
            </a:r>
            <a:endParaRPr lang="ru-RU" b="1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476254" name="AutoShape 94"/>
          <p:cNvSpPr>
            <a:spLocks noChangeArrowheads="1"/>
          </p:cNvSpPr>
          <p:nvPr/>
        </p:nvSpPr>
        <p:spPr bwMode="auto">
          <a:xfrm>
            <a:off x="2635250" y="3054350"/>
            <a:ext cx="1223963" cy="352425"/>
          </a:xfrm>
          <a:prstGeom prst="wedgeRoundRectCallout">
            <a:avLst>
              <a:gd name="adj1" fmla="val -71792"/>
              <a:gd name="adj2" fmla="val 72523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A[N,N</a:t>
            </a:r>
            <a:r>
              <a:rPr lang="en-US" dirty="0">
                <a:latin typeface="Courier New" pitchFamily="49" charset="0"/>
              </a:rPr>
              <a:t>]</a:t>
            </a:r>
            <a:endParaRPr lang="ru-RU" dirty="0">
              <a:latin typeface="Courier New" pitchFamily="49" charset="0"/>
            </a:endParaRPr>
          </a:p>
        </p:txBody>
      </p:sp>
      <p:sp>
        <p:nvSpPr>
          <p:cNvPr id="476255" name="Rectangle 95"/>
          <p:cNvSpPr>
            <a:spLocks noChangeArrowheads="1"/>
          </p:cNvSpPr>
          <p:nvPr/>
        </p:nvSpPr>
        <p:spPr bwMode="auto">
          <a:xfrm>
            <a:off x="4254500" y="2282825"/>
            <a:ext cx="3814763" cy="78932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for i:=1 to N do</a:t>
            </a:r>
          </a:p>
          <a:p>
            <a:pPr>
              <a:spcBef>
                <a:spcPct val="15000"/>
              </a:spcBef>
              <a:defRPr/>
            </a:pPr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21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write ( A[</a:t>
            </a:r>
            <a:r>
              <a:rPr lang="en-US" sz="2100" b="1" dirty="0" err="1">
                <a:solidFill>
                  <a:schemeClr val="tx1"/>
                </a:solidFill>
                <a:latin typeface="Courier New" pitchFamily="49" charset="0"/>
              </a:rPr>
              <a:t>i,i</a:t>
            </a:r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]:5 );</a:t>
            </a:r>
          </a:p>
        </p:txBody>
      </p:sp>
      <p:sp>
        <p:nvSpPr>
          <p:cNvPr id="476256" name="Text Box 96"/>
          <p:cNvSpPr txBox="1">
            <a:spLocks noChangeArrowheads="1"/>
          </p:cNvSpPr>
          <p:nvPr/>
        </p:nvSpPr>
        <p:spPr bwMode="auto">
          <a:xfrm>
            <a:off x="315913" y="3871913"/>
            <a:ext cx="85725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65225" indent="-1165225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>
                <a:solidFill>
                  <a:srgbClr val="3333FF"/>
                </a:solidFill>
              </a:rPr>
              <a:t>Задача 2. </a:t>
            </a:r>
            <a:r>
              <a:rPr lang="ru-RU" sz="2200" b="0"/>
              <a:t>Вывести на экран вторую диагональ.</a:t>
            </a:r>
          </a:p>
        </p:txBody>
      </p:sp>
      <p:graphicFrame>
        <p:nvGraphicFramePr>
          <p:cNvPr id="476318" name="Group 158"/>
          <p:cNvGraphicFramePr>
            <a:graphicFrameLocks noGrp="1"/>
          </p:cNvGraphicFramePr>
          <p:nvPr/>
        </p:nvGraphicFramePr>
        <p:xfrm>
          <a:off x="730250" y="4686300"/>
          <a:ext cx="1687513" cy="1687515"/>
        </p:xfrm>
        <a:graphic>
          <a:graphicData uri="http://schemas.openxmlformats.org/drawingml/2006/table">
            <a:tbl>
              <a:tblPr/>
              <a:tblGrid>
                <a:gridCol w="338138"/>
                <a:gridCol w="336550"/>
                <a:gridCol w="338137"/>
                <a:gridCol w="336550"/>
                <a:gridCol w="338138"/>
              </a:tblGrid>
              <a:tr h="337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</a:tr>
              <a:tr h="337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76302" name="AutoShape 142"/>
          <p:cNvSpPr>
            <a:spLocks noChangeArrowheads="1"/>
          </p:cNvSpPr>
          <p:nvPr/>
        </p:nvSpPr>
        <p:spPr bwMode="auto">
          <a:xfrm>
            <a:off x="1374775" y="6264275"/>
            <a:ext cx="1223963" cy="352425"/>
          </a:xfrm>
          <a:prstGeom prst="wedgeRoundRectCallout">
            <a:avLst>
              <a:gd name="adj1" fmla="val -73606"/>
              <a:gd name="adj2" fmla="val -72523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en-US" b="1">
                <a:solidFill>
                  <a:schemeClr val="tx1"/>
                </a:solidFill>
                <a:latin typeface="Courier New" pitchFamily="49" charset="0"/>
              </a:rPr>
              <a:t>A[N,1]</a:t>
            </a:r>
            <a:endParaRPr lang="ru-RU" b="1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476303" name="AutoShape 143"/>
          <p:cNvSpPr>
            <a:spLocks noChangeArrowheads="1"/>
          </p:cNvSpPr>
          <p:nvPr/>
        </p:nvSpPr>
        <p:spPr bwMode="auto">
          <a:xfrm>
            <a:off x="1668463" y="5905500"/>
            <a:ext cx="1452562" cy="352425"/>
          </a:xfrm>
          <a:prstGeom prst="wedgeRoundRectCallout">
            <a:avLst>
              <a:gd name="adj1" fmla="val -69889"/>
              <a:gd name="adj2" fmla="val -72523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en-US" b="1">
                <a:solidFill>
                  <a:schemeClr val="tx1"/>
                </a:solidFill>
                <a:latin typeface="Courier New" pitchFamily="49" charset="0"/>
              </a:rPr>
              <a:t>A[N-1,2]</a:t>
            </a:r>
            <a:endParaRPr lang="ru-RU" b="1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476304" name="AutoShape 144"/>
          <p:cNvSpPr>
            <a:spLocks noChangeArrowheads="1"/>
          </p:cNvSpPr>
          <p:nvPr/>
        </p:nvSpPr>
        <p:spPr bwMode="auto">
          <a:xfrm>
            <a:off x="2397125" y="5078413"/>
            <a:ext cx="1452563" cy="352425"/>
          </a:xfrm>
          <a:prstGeom prst="wedgeRoundRectCallout">
            <a:avLst>
              <a:gd name="adj1" fmla="val -70657"/>
              <a:gd name="adj2" fmla="val 1352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A[2,N-1</a:t>
            </a:r>
            <a:r>
              <a:rPr lang="en-US" dirty="0">
                <a:latin typeface="Courier New" pitchFamily="49" charset="0"/>
              </a:rPr>
              <a:t>]</a:t>
            </a:r>
            <a:endParaRPr lang="ru-RU" dirty="0">
              <a:latin typeface="Courier New" pitchFamily="49" charset="0"/>
            </a:endParaRPr>
          </a:p>
        </p:txBody>
      </p:sp>
      <p:sp>
        <p:nvSpPr>
          <p:cNvPr id="476305" name="Rectangle 145"/>
          <p:cNvSpPr>
            <a:spLocks noChangeArrowheads="1"/>
          </p:cNvSpPr>
          <p:nvPr/>
        </p:nvSpPr>
        <p:spPr bwMode="auto">
          <a:xfrm>
            <a:off x="4235450" y="5102225"/>
            <a:ext cx="4598988" cy="78932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for i:=1 to N do</a:t>
            </a:r>
          </a:p>
          <a:p>
            <a:pPr>
              <a:spcBef>
                <a:spcPct val="15000"/>
              </a:spcBef>
              <a:defRPr/>
            </a:pPr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ru-RU" sz="2100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write ( A[</a:t>
            </a:r>
            <a:r>
              <a:rPr lang="en-US" sz="2100" b="1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,      ]:5 );</a:t>
            </a:r>
          </a:p>
        </p:txBody>
      </p:sp>
      <p:sp>
        <p:nvSpPr>
          <p:cNvPr id="476306" name="AutoShape 146"/>
          <p:cNvSpPr>
            <a:spLocks noChangeArrowheads="1"/>
          </p:cNvSpPr>
          <p:nvPr/>
        </p:nvSpPr>
        <p:spPr bwMode="auto">
          <a:xfrm>
            <a:off x="6584950" y="5499100"/>
            <a:ext cx="936625" cy="38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en-US" sz="2100" b="1" dirty="0">
                <a:solidFill>
                  <a:schemeClr val="tx1"/>
                </a:solidFill>
                <a:latin typeface="Courier New" pitchFamily="49" charset="0"/>
              </a:rPr>
              <a:t>N+1-i</a:t>
            </a:r>
            <a:endParaRPr lang="ru-RU" sz="2100" b="1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476307" name="Rectangle 147"/>
          <p:cNvSpPr>
            <a:spLocks noChangeArrowheads="1"/>
          </p:cNvSpPr>
          <p:nvPr/>
        </p:nvSpPr>
        <p:spPr bwMode="auto">
          <a:xfrm>
            <a:off x="4189413" y="4464050"/>
            <a:ext cx="464978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 anchor="ctr"/>
          <a:lstStyle/>
          <a:p>
            <a:pPr algn="ctr"/>
            <a:r>
              <a:rPr lang="ru-RU"/>
              <a:t>сумма номеров строки и столбца </a:t>
            </a:r>
            <a:r>
              <a:rPr lang="en-US"/>
              <a:t>N+1</a:t>
            </a:r>
            <a:endParaRPr lang="ru-RU"/>
          </a:p>
        </p:txBody>
      </p:sp>
      <p:sp>
        <p:nvSpPr>
          <p:cNvPr id="476308" name="AutoShape 148"/>
          <p:cNvSpPr>
            <a:spLocks noChangeArrowheads="1"/>
          </p:cNvSpPr>
          <p:nvPr/>
        </p:nvSpPr>
        <p:spPr bwMode="auto">
          <a:xfrm>
            <a:off x="1296988" y="1682750"/>
            <a:ext cx="1223962" cy="352425"/>
          </a:xfrm>
          <a:prstGeom prst="wedgeRoundRectCallout">
            <a:avLst>
              <a:gd name="adj1" fmla="val -71792"/>
              <a:gd name="adj2" fmla="val 72523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A[1,1]</a:t>
            </a:r>
            <a:endParaRPr lang="ru-RU" b="1" dirty="0">
              <a:solidFill>
                <a:schemeClr val="tx1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981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6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6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76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76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76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762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76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762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76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76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76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76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76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476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76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476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476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6164" grpId="0" autoUpdateAnimBg="0"/>
      <p:bldP spid="476210" grpId="0" animBg="1" autoUpdateAnimBg="0"/>
      <p:bldP spid="476250" grpId="0" animBg="1" autoUpdateAnimBg="0"/>
      <p:bldP spid="476251" grpId="0" animBg="1" autoUpdateAnimBg="0"/>
      <p:bldP spid="476254" grpId="0" animBg="1" autoUpdateAnimBg="0"/>
      <p:bldP spid="476255" grpId="0" build="p" animBg="1" autoUpdateAnimBg="0"/>
      <p:bldP spid="476256" grpId="0" autoUpdateAnimBg="0"/>
      <p:bldP spid="476302" grpId="0" animBg="1" autoUpdateAnimBg="0"/>
      <p:bldP spid="476303" grpId="0" animBg="1" autoUpdateAnimBg="0"/>
      <p:bldP spid="476304" grpId="0" animBg="1" autoUpdateAnimBg="0"/>
      <p:bldP spid="476305" grpId="0" animBg="1" autoUpdateAnimBg="0"/>
      <p:bldP spid="476306" grpId="0" animBg="1" autoUpdateAnimBg="0"/>
      <p:bldP spid="476307" grpId="0" autoUpdateAnimBg="0"/>
      <p:bldP spid="476308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0678726-4F18-4644-8FCA-CC6D941A1530}" type="slidenum">
              <a:rPr lang="ru-RU" smtClean="0"/>
              <a:pPr eaLnBrk="1" hangingPunct="1"/>
              <a:t>17</a:t>
            </a:fld>
            <a:endParaRPr lang="ru-RU" smtClean="0"/>
          </a:p>
        </p:txBody>
      </p:sp>
      <p:sp>
        <p:nvSpPr>
          <p:cNvPr id="15363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000"/>
              <a:t>Операции с матрицами</a:t>
            </a:r>
          </a:p>
        </p:txBody>
      </p:sp>
      <p:sp>
        <p:nvSpPr>
          <p:cNvPr id="503812" name="Text Box 4"/>
          <p:cNvSpPr txBox="1">
            <a:spLocks noChangeArrowheads="1"/>
          </p:cNvSpPr>
          <p:nvPr/>
        </p:nvSpPr>
        <p:spPr bwMode="auto">
          <a:xfrm>
            <a:off x="381000" y="844550"/>
            <a:ext cx="8572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65225" indent="-1165225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>
                <a:solidFill>
                  <a:srgbClr val="3333FF"/>
                </a:solidFill>
              </a:rPr>
              <a:t>Задача 3. </a:t>
            </a:r>
            <a:r>
              <a:rPr lang="ru-RU" sz="2200" b="0"/>
              <a:t>Найти сумму элементов, стоящих  на главной диагонали и ниже ее.</a:t>
            </a:r>
          </a:p>
        </p:txBody>
      </p:sp>
      <p:graphicFrame>
        <p:nvGraphicFramePr>
          <p:cNvPr id="503866" name="Group 58"/>
          <p:cNvGraphicFramePr>
            <a:graphicFrameLocks noGrp="1"/>
          </p:cNvGraphicFramePr>
          <p:nvPr/>
        </p:nvGraphicFramePr>
        <p:xfrm>
          <a:off x="512763" y="2006600"/>
          <a:ext cx="1687512" cy="1687515"/>
        </p:xfrm>
        <a:graphic>
          <a:graphicData uri="http://schemas.openxmlformats.org/drawingml/2006/table">
            <a:tbl>
              <a:tblPr/>
              <a:tblGrid>
                <a:gridCol w="338137"/>
                <a:gridCol w="336550"/>
                <a:gridCol w="338138"/>
                <a:gridCol w="336550"/>
                <a:gridCol w="338137"/>
              </a:tblGrid>
              <a:tr h="337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48"/>
          <p:cNvGrpSpPr>
            <a:grpSpLocks/>
          </p:cNvGrpSpPr>
          <p:nvPr/>
        </p:nvGrpSpPr>
        <p:grpSpPr bwMode="auto">
          <a:xfrm>
            <a:off x="2562225" y="1571625"/>
            <a:ext cx="6245225" cy="663575"/>
            <a:chOff x="1614" y="990"/>
            <a:chExt cx="3934" cy="418"/>
          </a:xfrm>
        </p:grpSpPr>
        <p:sp>
          <p:nvSpPr>
            <p:cNvPr id="15410" name="Text Box 46"/>
            <p:cNvSpPr txBox="1">
              <a:spLocks noChangeArrowheads="1"/>
            </p:cNvSpPr>
            <p:nvPr/>
          </p:nvSpPr>
          <p:spPr bwMode="auto">
            <a:xfrm>
              <a:off x="1948" y="1035"/>
              <a:ext cx="3600" cy="296"/>
            </a:xfrm>
            <a:prstGeom prst="rect">
              <a:avLst/>
            </a:prstGeom>
            <a:solidFill>
              <a:srgbClr val="D1D1FF"/>
            </a:solidFill>
            <a:ln w="12700">
              <a:solidFill>
                <a:srgbClr val="00008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400"/>
                <a:t> </a:t>
              </a:r>
              <a:r>
                <a:rPr lang="ru-RU" sz="2400"/>
                <a:t> Одиночный цикл или вложенный</a:t>
              </a:r>
              <a:r>
                <a:rPr lang="en-US" sz="2400"/>
                <a:t>?</a:t>
              </a:r>
              <a:endParaRPr lang="ru-RU" sz="2400"/>
            </a:p>
          </p:txBody>
        </p:sp>
        <p:sp>
          <p:nvSpPr>
            <p:cNvPr id="15411" name="Oval 47"/>
            <p:cNvSpPr>
              <a:spLocks noChangeArrowheads="1"/>
            </p:cNvSpPr>
            <p:nvPr/>
          </p:nvSpPr>
          <p:spPr bwMode="auto">
            <a:xfrm>
              <a:off x="1614" y="990"/>
              <a:ext cx="409" cy="418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4400">
                  <a:solidFill>
                    <a:schemeClr val="bg1"/>
                  </a:solidFill>
                  <a:latin typeface="Arial Black" pitchFamily="34" charset="0"/>
                </a:rPr>
                <a:t>?</a:t>
              </a:r>
              <a:endParaRPr lang="ru-RU" sz="440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sp>
        <p:nvSpPr>
          <p:cNvPr id="503857" name="Text Box 49"/>
          <p:cNvSpPr txBox="1">
            <a:spLocks noChangeArrowheads="1"/>
          </p:cNvSpPr>
          <p:nvPr/>
        </p:nvSpPr>
        <p:spPr bwMode="auto">
          <a:xfrm>
            <a:off x="2852738" y="2293938"/>
            <a:ext cx="5872162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65225" indent="-1165225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>
                <a:solidFill>
                  <a:srgbClr val="3333FF"/>
                </a:solidFill>
              </a:rPr>
              <a:t>строка</a:t>
            </a:r>
            <a:r>
              <a:rPr lang="en-US" sz="2200">
                <a:solidFill>
                  <a:srgbClr val="3333FF"/>
                </a:solidFill>
              </a:rPr>
              <a:t> 1</a:t>
            </a:r>
            <a:r>
              <a:rPr lang="ru-RU" sz="2200">
                <a:solidFill>
                  <a:srgbClr val="3333FF"/>
                </a:solidFill>
              </a:rPr>
              <a:t>: </a:t>
            </a:r>
            <a:r>
              <a:rPr lang="en-US" sz="2200">
                <a:latin typeface="Courier New" pitchFamily="49" charset="0"/>
              </a:rPr>
              <a:t>A[1,1]</a:t>
            </a:r>
          </a:p>
          <a:p>
            <a:pPr eaLnBrk="1" hangingPunct="1">
              <a:spcBef>
                <a:spcPct val="15000"/>
              </a:spcBef>
            </a:pPr>
            <a:r>
              <a:rPr lang="ru-RU" sz="2200">
                <a:solidFill>
                  <a:srgbClr val="3333FF"/>
                </a:solidFill>
              </a:rPr>
              <a:t>строка</a:t>
            </a:r>
            <a:r>
              <a:rPr lang="en-US" sz="2200">
                <a:solidFill>
                  <a:srgbClr val="3333FF"/>
                </a:solidFill>
              </a:rPr>
              <a:t> 2</a:t>
            </a:r>
            <a:r>
              <a:rPr lang="ru-RU" sz="2200">
                <a:solidFill>
                  <a:srgbClr val="3333FF"/>
                </a:solidFill>
              </a:rPr>
              <a:t>: </a:t>
            </a:r>
            <a:r>
              <a:rPr lang="en-US" sz="2200">
                <a:latin typeface="Courier New" pitchFamily="49" charset="0"/>
              </a:rPr>
              <a:t>A[2,1]+A[</a:t>
            </a:r>
            <a:r>
              <a:rPr lang="ru-RU" sz="2200">
                <a:latin typeface="Courier New" pitchFamily="49" charset="0"/>
              </a:rPr>
              <a:t>2</a:t>
            </a:r>
            <a:r>
              <a:rPr lang="en-US" sz="2200">
                <a:latin typeface="Courier New" pitchFamily="49" charset="0"/>
              </a:rPr>
              <a:t>,2]</a:t>
            </a:r>
          </a:p>
          <a:p>
            <a:pPr eaLnBrk="1" hangingPunct="1">
              <a:spcBef>
                <a:spcPct val="15000"/>
              </a:spcBef>
            </a:pPr>
            <a:r>
              <a:rPr lang="en-US" sz="2200">
                <a:latin typeface="Courier New" pitchFamily="49" charset="0"/>
              </a:rPr>
              <a:t>...</a:t>
            </a:r>
          </a:p>
          <a:p>
            <a:pPr eaLnBrk="1" hangingPunct="1"/>
            <a:r>
              <a:rPr lang="ru-RU" sz="2200">
                <a:solidFill>
                  <a:srgbClr val="3333FF"/>
                </a:solidFill>
              </a:rPr>
              <a:t>строка</a:t>
            </a:r>
            <a:r>
              <a:rPr lang="en-US" sz="2200">
                <a:solidFill>
                  <a:srgbClr val="3333FF"/>
                </a:solidFill>
              </a:rPr>
              <a:t> N</a:t>
            </a:r>
            <a:r>
              <a:rPr lang="ru-RU" sz="2200">
                <a:solidFill>
                  <a:srgbClr val="3333FF"/>
                </a:solidFill>
              </a:rPr>
              <a:t>: </a:t>
            </a:r>
            <a:r>
              <a:rPr lang="en-US" sz="2200">
                <a:latin typeface="Courier New" pitchFamily="49" charset="0"/>
              </a:rPr>
              <a:t>A[N,1]+A[N,2]+...+A[N,N]</a:t>
            </a:r>
            <a:endParaRPr lang="ru-RU" sz="2200">
              <a:latin typeface="Courier New" pitchFamily="49" charset="0"/>
            </a:endParaRPr>
          </a:p>
        </p:txBody>
      </p:sp>
      <p:sp>
        <p:nvSpPr>
          <p:cNvPr id="503858" name="Rectangle 50"/>
          <p:cNvSpPr>
            <a:spLocks noChangeArrowheads="1"/>
          </p:cNvSpPr>
          <p:nvPr/>
        </p:nvSpPr>
        <p:spPr bwMode="auto">
          <a:xfrm>
            <a:off x="936625" y="4457700"/>
            <a:ext cx="3813175" cy="160655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/>
          <a:lstStyle/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S := 0;</a:t>
            </a:r>
          </a:p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for i:=</a:t>
            </a:r>
            <a:r>
              <a:rPr lang="en-US"/>
              <a:t> </a:t>
            </a:r>
            <a:r>
              <a:rPr lang="en-US" sz="2100">
                <a:latin typeface="Courier New" pitchFamily="49" charset="0"/>
              </a:rPr>
              <a:t>1 to N do</a:t>
            </a:r>
          </a:p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  </a:t>
            </a:r>
          </a:p>
        </p:txBody>
      </p:sp>
      <p:sp>
        <p:nvSpPr>
          <p:cNvPr id="503859" name="AutoShape 51"/>
          <p:cNvSpPr>
            <a:spLocks noChangeArrowheads="1"/>
          </p:cNvSpPr>
          <p:nvPr/>
        </p:nvSpPr>
        <p:spPr bwMode="auto">
          <a:xfrm>
            <a:off x="4813300" y="4183063"/>
            <a:ext cx="3073400" cy="450850"/>
          </a:xfrm>
          <a:prstGeom prst="wedgeRoundRectCallout">
            <a:avLst>
              <a:gd name="adj1" fmla="val -84037"/>
              <a:gd name="adj2" fmla="val 138380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sz="2000" b="0"/>
              <a:t>цикл по</a:t>
            </a:r>
            <a:r>
              <a:rPr lang="en-US" sz="2000" b="0"/>
              <a:t> </a:t>
            </a:r>
            <a:r>
              <a:rPr lang="ru-RU" sz="2000" b="0"/>
              <a:t>всем строкам</a:t>
            </a:r>
          </a:p>
        </p:txBody>
      </p:sp>
      <p:sp>
        <p:nvSpPr>
          <p:cNvPr id="503860" name="Rectangle 52"/>
          <p:cNvSpPr>
            <a:spLocks noChangeArrowheads="1"/>
          </p:cNvSpPr>
          <p:nvPr/>
        </p:nvSpPr>
        <p:spPr bwMode="auto">
          <a:xfrm>
            <a:off x="1262063" y="5235575"/>
            <a:ext cx="3190875" cy="730250"/>
          </a:xfrm>
          <a:prstGeom prst="rect">
            <a:avLst/>
          </a:prstGeom>
          <a:solidFill>
            <a:srgbClr val="EAEAEA"/>
          </a:solidFill>
          <a:ln w="12700">
            <a:noFill/>
            <a:prstDash val="dash"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for j:=</a:t>
            </a:r>
            <a:r>
              <a:rPr lang="en-US" sz="2100"/>
              <a:t> </a:t>
            </a:r>
            <a:r>
              <a:rPr lang="en-US" sz="2100">
                <a:latin typeface="Courier New" pitchFamily="49" charset="0"/>
              </a:rPr>
              <a:t>1 to i do</a:t>
            </a:r>
          </a:p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  S := S + A[i,j];</a:t>
            </a:r>
            <a:endParaRPr lang="ru-RU" sz="2100">
              <a:latin typeface="Courier New" pitchFamily="49" charset="0"/>
            </a:endParaRPr>
          </a:p>
        </p:txBody>
      </p:sp>
      <p:sp>
        <p:nvSpPr>
          <p:cNvPr id="503861" name="AutoShape 53"/>
          <p:cNvSpPr>
            <a:spLocks noChangeArrowheads="1"/>
          </p:cNvSpPr>
          <p:nvPr/>
        </p:nvSpPr>
        <p:spPr bwMode="auto">
          <a:xfrm>
            <a:off x="5575300" y="4879975"/>
            <a:ext cx="2965450" cy="744538"/>
          </a:xfrm>
          <a:prstGeom prst="wedgeRoundRectCallout">
            <a:avLst>
              <a:gd name="adj1" fmla="val -85278"/>
              <a:gd name="adj2" fmla="val 64074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sz="2000" b="0"/>
              <a:t>складываем нужные элементы строки </a:t>
            </a:r>
            <a:r>
              <a:rPr lang="en-US" sz="2400">
                <a:latin typeface="Courier New" pitchFamily="49" charset="0"/>
              </a:rPr>
              <a:t>i</a:t>
            </a:r>
            <a:endParaRPr lang="ru-RU" sz="240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37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03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038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038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038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038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038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03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038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038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503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03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03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3812" grpId="0" autoUpdateAnimBg="0"/>
      <p:bldP spid="503857" grpId="0" build="p" autoUpdateAnimBg="0"/>
      <p:bldP spid="503858" grpId="0" build="p" animBg="1" autoUpdateAnimBg="0"/>
      <p:bldP spid="503859" grpId="0" animBg="1" autoUpdateAnimBg="0"/>
      <p:bldP spid="503860" grpId="0" animBg="1" autoUpdateAnimBg="0"/>
      <p:bldP spid="503861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2D40D1D-0A35-426B-A6BF-0CACE02AE56F}" type="slidenum">
              <a:rPr lang="ru-RU" smtClean="0"/>
              <a:pPr eaLnBrk="1" hangingPunct="1"/>
              <a:t>18</a:t>
            </a:fld>
            <a:endParaRPr lang="ru-RU" smtClean="0"/>
          </a:p>
        </p:txBody>
      </p:sp>
      <p:sp>
        <p:nvSpPr>
          <p:cNvPr id="16387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88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000"/>
              <a:t>Операции с матрицами</a:t>
            </a:r>
          </a:p>
        </p:txBody>
      </p:sp>
      <p:sp>
        <p:nvSpPr>
          <p:cNvPr id="505860" name="Text Box 4"/>
          <p:cNvSpPr txBox="1">
            <a:spLocks noChangeArrowheads="1"/>
          </p:cNvSpPr>
          <p:nvPr/>
        </p:nvSpPr>
        <p:spPr bwMode="auto">
          <a:xfrm>
            <a:off x="381000" y="844550"/>
            <a:ext cx="8572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65225" indent="-1165225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>
                <a:solidFill>
                  <a:srgbClr val="3333FF"/>
                </a:solidFill>
              </a:rPr>
              <a:t>Задача 4. </a:t>
            </a:r>
            <a:r>
              <a:rPr lang="ru-RU" sz="2200" b="0"/>
              <a:t>Перестановка строк или столбцов. В матрице из </a:t>
            </a:r>
            <a:r>
              <a:rPr lang="en-US" sz="2200" b="0"/>
              <a:t>N </a:t>
            </a:r>
            <a:r>
              <a:rPr lang="ru-RU" sz="2200" b="0"/>
              <a:t>строк и </a:t>
            </a:r>
            <a:r>
              <a:rPr lang="en-US" sz="2200" b="0"/>
              <a:t>M </a:t>
            </a:r>
            <a:r>
              <a:rPr lang="ru-RU" sz="2200" b="0"/>
              <a:t>столбцов переставить 2-ую и 4-ую строки.</a:t>
            </a:r>
          </a:p>
        </p:txBody>
      </p:sp>
      <p:graphicFrame>
        <p:nvGraphicFramePr>
          <p:cNvPr id="505906" name="Group 50"/>
          <p:cNvGraphicFramePr>
            <a:graphicFrameLocks noGrp="1"/>
          </p:cNvGraphicFramePr>
          <p:nvPr/>
        </p:nvGraphicFramePr>
        <p:xfrm>
          <a:off x="1079500" y="1985963"/>
          <a:ext cx="1687513" cy="1687510"/>
        </p:xfrm>
        <a:graphic>
          <a:graphicData uri="http://schemas.openxmlformats.org/drawingml/2006/table">
            <a:tbl>
              <a:tblPr/>
              <a:tblGrid>
                <a:gridCol w="338138"/>
                <a:gridCol w="336550"/>
                <a:gridCol w="338137"/>
                <a:gridCol w="336550"/>
                <a:gridCol w="338138"/>
              </a:tblGrid>
              <a:tr h="3375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5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</a:tr>
              <a:tr h="3375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5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</a:tr>
              <a:tr h="3375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05900" name="Line 44"/>
          <p:cNvSpPr>
            <a:spLocks noChangeShapeType="1"/>
          </p:cNvSpPr>
          <p:nvPr/>
        </p:nvSpPr>
        <p:spPr bwMode="auto">
          <a:xfrm>
            <a:off x="1244600" y="2657475"/>
            <a:ext cx="0" cy="3365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505901" name="Line 45"/>
          <p:cNvSpPr>
            <a:spLocks noChangeShapeType="1"/>
          </p:cNvSpPr>
          <p:nvPr/>
        </p:nvSpPr>
        <p:spPr bwMode="auto">
          <a:xfrm>
            <a:off x="1577975" y="2657475"/>
            <a:ext cx="0" cy="3365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505902" name="Line 46"/>
          <p:cNvSpPr>
            <a:spLocks noChangeShapeType="1"/>
          </p:cNvSpPr>
          <p:nvPr/>
        </p:nvSpPr>
        <p:spPr bwMode="auto">
          <a:xfrm>
            <a:off x="1917700" y="2663825"/>
            <a:ext cx="0" cy="3365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505903" name="Line 47"/>
          <p:cNvSpPr>
            <a:spLocks noChangeShapeType="1"/>
          </p:cNvSpPr>
          <p:nvPr/>
        </p:nvSpPr>
        <p:spPr bwMode="auto">
          <a:xfrm>
            <a:off x="2247900" y="2663825"/>
            <a:ext cx="0" cy="3365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505904" name="Line 48"/>
          <p:cNvSpPr>
            <a:spLocks noChangeShapeType="1"/>
          </p:cNvSpPr>
          <p:nvPr/>
        </p:nvSpPr>
        <p:spPr bwMode="auto">
          <a:xfrm>
            <a:off x="2590800" y="2670175"/>
            <a:ext cx="0" cy="3365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505907" name="Rectangle 51"/>
          <p:cNvSpPr>
            <a:spLocks noChangeArrowheads="1"/>
          </p:cNvSpPr>
          <p:nvPr/>
        </p:nvSpPr>
        <p:spPr bwMode="auto">
          <a:xfrm>
            <a:off x="696913" y="2308225"/>
            <a:ext cx="3921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 anchor="ctr"/>
          <a:lstStyle/>
          <a:p>
            <a:pPr algn="ctr"/>
            <a:r>
              <a:rPr lang="ru-RU"/>
              <a:t>2</a:t>
            </a:r>
          </a:p>
        </p:txBody>
      </p:sp>
      <p:sp>
        <p:nvSpPr>
          <p:cNvPr id="505908" name="Rectangle 52"/>
          <p:cNvSpPr>
            <a:spLocks noChangeArrowheads="1"/>
          </p:cNvSpPr>
          <p:nvPr/>
        </p:nvSpPr>
        <p:spPr bwMode="auto">
          <a:xfrm>
            <a:off x="696913" y="2982913"/>
            <a:ext cx="3921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 anchor="ctr"/>
          <a:lstStyle/>
          <a:p>
            <a:pPr algn="ctr"/>
            <a:r>
              <a:rPr lang="ru-RU"/>
              <a:t>4</a:t>
            </a:r>
          </a:p>
        </p:txBody>
      </p:sp>
      <p:sp>
        <p:nvSpPr>
          <p:cNvPr id="505909" name="Rectangle 53"/>
          <p:cNvSpPr>
            <a:spLocks noChangeArrowheads="1"/>
          </p:cNvSpPr>
          <p:nvPr/>
        </p:nvSpPr>
        <p:spPr bwMode="auto">
          <a:xfrm>
            <a:off x="1741488" y="1622425"/>
            <a:ext cx="3921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 anchor="ctr"/>
          <a:lstStyle/>
          <a:p>
            <a:pPr algn="ctr"/>
            <a:r>
              <a:rPr lang="en-US">
                <a:latin typeface="Courier New" pitchFamily="49" charset="0"/>
              </a:rPr>
              <a:t>j</a:t>
            </a:r>
            <a:endParaRPr lang="ru-RU">
              <a:latin typeface="Courier New" pitchFamily="49" charset="0"/>
            </a:endParaRPr>
          </a:p>
        </p:txBody>
      </p:sp>
      <p:sp>
        <p:nvSpPr>
          <p:cNvPr id="505910" name="AutoShape 54"/>
          <p:cNvSpPr>
            <a:spLocks noChangeArrowheads="1"/>
          </p:cNvSpPr>
          <p:nvPr/>
        </p:nvSpPr>
        <p:spPr bwMode="auto">
          <a:xfrm>
            <a:off x="2376488" y="1684338"/>
            <a:ext cx="1223962" cy="352425"/>
          </a:xfrm>
          <a:prstGeom prst="wedgeRoundRectCallout">
            <a:avLst>
              <a:gd name="adj1" fmla="val -88782"/>
              <a:gd name="adj2" fmla="val 127477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en-US">
                <a:latin typeface="Courier New" pitchFamily="49" charset="0"/>
              </a:rPr>
              <a:t>A[2,j]</a:t>
            </a:r>
            <a:endParaRPr lang="ru-RU">
              <a:latin typeface="Courier New" pitchFamily="49" charset="0"/>
            </a:endParaRPr>
          </a:p>
        </p:txBody>
      </p:sp>
      <p:sp>
        <p:nvSpPr>
          <p:cNvPr id="505911" name="AutoShape 55"/>
          <p:cNvSpPr>
            <a:spLocks noChangeArrowheads="1"/>
          </p:cNvSpPr>
          <p:nvPr/>
        </p:nvSpPr>
        <p:spPr bwMode="auto">
          <a:xfrm>
            <a:off x="2147888" y="3633788"/>
            <a:ext cx="1223962" cy="352425"/>
          </a:xfrm>
          <a:prstGeom prst="wedgeRoundRectCallout">
            <a:avLst>
              <a:gd name="adj1" fmla="val -69194"/>
              <a:gd name="adj2" fmla="val -134685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en-US">
                <a:latin typeface="Courier New" pitchFamily="49" charset="0"/>
              </a:rPr>
              <a:t>A[4,j]</a:t>
            </a:r>
            <a:endParaRPr lang="ru-RU">
              <a:latin typeface="Courier New" pitchFamily="49" charset="0"/>
            </a:endParaRPr>
          </a:p>
        </p:txBody>
      </p:sp>
      <p:sp>
        <p:nvSpPr>
          <p:cNvPr id="505912" name="Rectangle 56"/>
          <p:cNvSpPr>
            <a:spLocks noChangeArrowheads="1"/>
          </p:cNvSpPr>
          <p:nvPr/>
        </p:nvSpPr>
        <p:spPr bwMode="auto">
          <a:xfrm>
            <a:off x="4113213" y="1893888"/>
            <a:ext cx="3814762" cy="188595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for j:=1 to M do begin</a:t>
            </a:r>
          </a:p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 </a:t>
            </a:r>
            <a:r>
              <a:rPr lang="ru-RU" sz="2100">
                <a:latin typeface="Courier New" pitchFamily="49" charset="0"/>
              </a:rPr>
              <a:t> </a:t>
            </a:r>
            <a:r>
              <a:rPr lang="en-US" sz="2100">
                <a:latin typeface="Courier New" pitchFamily="49" charset="0"/>
              </a:rPr>
              <a:t>c := A[2,j];</a:t>
            </a:r>
          </a:p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  A[2,j] := A[4,j];</a:t>
            </a:r>
          </a:p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  A[4,j] := c;</a:t>
            </a:r>
          </a:p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end;</a:t>
            </a:r>
          </a:p>
        </p:txBody>
      </p:sp>
      <p:sp>
        <p:nvSpPr>
          <p:cNvPr id="505913" name="Text Box 57"/>
          <p:cNvSpPr txBox="1">
            <a:spLocks noChangeArrowheads="1"/>
          </p:cNvSpPr>
          <p:nvPr/>
        </p:nvSpPr>
        <p:spPr bwMode="auto">
          <a:xfrm>
            <a:off x="392113" y="4111625"/>
            <a:ext cx="85725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65225" indent="-1165225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>
                <a:solidFill>
                  <a:srgbClr val="3333FF"/>
                </a:solidFill>
              </a:rPr>
              <a:t>Задача </a:t>
            </a:r>
            <a:r>
              <a:rPr lang="en-US" sz="2200">
                <a:solidFill>
                  <a:srgbClr val="3333FF"/>
                </a:solidFill>
              </a:rPr>
              <a:t>5</a:t>
            </a:r>
            <a:r>
              <a:rPr lang="ru-RU" sz="2200">
                <a:solidFill>
                  <a:srgbClr val="3333FF"/>
                </a:solidFill>
              </a:rPr>
              <a:t>. </a:t>
            </a:r>
            <a:r>
              <a:rPr lang="ru-RU" sz="2200" b="0"/>
              <a:t>К третьему столбцу добавить шестой.</a:t>
            </a:r>
          </a:p>
        </p:txBody>
      </p:sp>
      <p:sp>
        <p:nvSpPr>
          <p:cNvPr id="505914" name="Rectangle 58"/>
          <p:cNvSpPr>
            <a:spLocks noChangeArrowheads="1"/>
          </p:cNvSpPr>
          <p:nvPr/>
        </p:nvSpPr>
        <p:spPr bwMode="auto">
          <a:xfrm>
            <a:off x="1349375" y="4648200"/>
            <a:ext cx="5165725" cy="78105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for i:=1 to N do </a:t>
            </a:r>
          </a:p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  A[i,3] := A[i,3] + A[i,6];</a:t>
            </a:r>
          </a:p>
        </p:txBody>
      </p:sp>
    </p:spTree>
    <p:extLst>
      <p:ext uri="{BB962C8B-B14F-4D97-AF65-F5344CB8AC3E}">
        <p14:creationId xmlns:p14="http://schemas.microsoft.com/office/powerpoint/2010/main" val="382732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5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05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0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0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05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05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05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05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05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0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05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0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059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059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059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059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05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059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05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5059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05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505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60" grpId="0"/>
      <p:bldP spid="505900" grpId="0" animBg="1"/>
      <p:bldP spid="505901" grpId="0" animBg="1"/>
      <p:bldP spid="505902" grpId="0" animBg="1"/>
      <p:bldP spid="505903" grpId="0" animBg="1"/>
      <p:bldP spid="505904" grpId="0" animBg="1"/>
      <p:bldP spid="505907" grpId="0"/>
      <p:bldP spid="505908" grpId="0"/>
      <p:bldP spid="505909" grpId="0"/>
      <p:bldP spid="505910" grpId="0" animBg="1"/>
      <p:bldP spid="505911" grpId="0" animBg="1"/>
      <p:bldP spid="505912" grpId="0" build="p" animBg="1"/>
      <p:bldP spid="505913" grpId="0"/>
      <p:bldP spid="505914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B0988EC-2D54-4574-B22A-FCECF41FE53D}" type="slidenum">
              <a:rPr lang="ru-RU" smtClean="0"/>
              <a:pPr eaLnBrk="1" hangingPunct="1"/>
              <a:t>19</a:t>
            </a:fld>
            <a:endParaRPr lang="ru-RU" smtClean="0"/>
          </a:p>
        </p:txBody>
      </p:sp>
      <p:sp>
        <p:nvSpPr>
          <p:cNvPr id="17411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6118225" y="884238"/>
            <a:ext cx="6731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sz="1000" b="0">
              <a:latin typeface="Times New Roman" pitchFamily="18" charset="0"/>
            </a:endParaRPr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000"/>
              <a:t>Задания</a:t>
            </a:r>
          </a:p>
        </p:txBody>
      </p:sp>
      <p:sp>
        <p:nvSpPr>
          <p:cNvPr id="17414" name="Text Box 5"/>
          <p:cNvSpPr txBox="1">
            <a:spLocks noChangeArrowheads="1"/>
          </p:cNvSpPr>
          <p:nvPr/>
        </p:nvSpPr>
        <p:spPr bwMode="auto">
          <a:xfrm>
            <a:off x="381000" y="844550"/>
            <a:ext cx="85725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 b="0"/>
              <a:t>Заполнить матрицу из 7 строк и 7 столбцов случайными числами в интервале </a:t>
            </a:r>
            <a:r>
              <a:rPr lang="en-US" sz="2200" b="0"/>
              <a:t>[-10,10] </a:t>
            </a:r>
            <a:r>
              <a:rPr lang="ru-RU" sz="2200" b="0"/>
              <a:t>и вывести ее на экран.</a:t>
            </a:r>
            <a:r>
              <a:rPr lang="en-US" sz="2200" b="0"/>
              <a:t> </a:t>
            </a:r>
            <a:r>
              <a:rPr lang="ru-RU" sz="2200" b="0"/>
              <a:t>Обнулить элементы, отмеченные зеленым фоном, и вывести полученную матрицу на экран.</a:t>
            </a:r>
          </a:p>
        </p:txBody>
      </p:sp>
      <p:sp>
        <p:nvSpPr>
          <p:cNvPr id="17415" name="Text Box 6"/>
          <p:cNvSpPr txBox="1">
            <a:spLocks noChangeArrowheads="1"/>
          </p:cNvSpPr>
          <p:nvPr/>
        </p:nvSpPr>
        <p:spPr bwMode="auto">
          <a:xfrm>
            <a:off x="392113" y="2555875"/>
            <a:ext cx="85725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14375" indent="-714375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>
                <a:solidFill>
                  <a:srgbClr val="3333FF"/>
                </a:solidFill>
              </a:rPr>
              <a:t>«4»:</a:t>
            </a:r>
            <a:r>
              <a:rPr lang="ru-RU" sz="2200" b="0">
                <a:solidFill>
                  <a:srgbClr val="3333FF"/>
                </a:solidFill>
              </a:rPr>
              <a:t>                                            </a:t>
            </a:r>
            <a:r>
              <a:rPr lang="ru-RU" sz="2200">
                <a:solidFill>
                  <a:srgbClr val="3333FF"/>
                </a:solidFill>
              </a:rPr>
              <a:t>«5»:</a:t>
            </a:r>
            <a:endParaRPr lang="ru-RU" sz="2200">
              <a:solidFill>
                <a:srgbClr val="FF0000"/>
              </a:solidFill>
              <a:latin typeface="Courier New" pitchFamily="49" charset="0"/>
            </a:endParaRPr>
          </a:p>
        </p:txBody>
      </p:sp>
      <p:graphicFrame>
        <p:nvGraphicFramePr>
          <p:cNvPr id="534777" name="Group 249"/>
          <p:cNvGraphicFramePr>
            <a:graphicFrameLocks noGrp="1"/>
          </p:cNvGraphicFramePr>
          <p:nvPr/>
        </p:nvGraphicFramePr>
        <p:xfrm>
          <a:off x="979488" y="3236913"/>
          <a:ext cx="2344737" cy="2362199"/>
        </p:xfrm>
        <a:graphic>
          <a:graphicData uri="http://schemas.openxmlformats.org/drawingml/2006/table">
            <a:tbl>
              <a:tblPr/>
              <a:tblGrid>
                <a:gridCol w="338137"/>
                <a:gridCol w="336550"/>
                <a:gridCol w="338138"/>
                <a:gridCol w="338137"/>
                <a:gridCol w="338138"/>
                <a:gridCol w="317500"/>
                <a:gridCol w="338137"/>
              </a:tblGrid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34783" name="Group 255"/>
          <p:cNvGraphicFramePr>
            <a:graphicFrameLocks noGrp="1"/>
          </p:cNvGraphicFramePr>
          <p:nvPr/>
        </p:nvGraphicFramePr>
        <p:xfrm>
          <a:off x="5399088" y="3192463"/>
          <a:ext cx="2344737" cy="2362199"/>
        </p:xfrm>
        <a:graphic>
          <a:graphicData uri="http://schemas.openxmlformats.org/drawingml/2006/table">
            <a:tbl>
              <a:tblPr/>
              <a:tblGrid>
                <a:gridCol w="338137"/>
                <a:gridCol w="336550"/>
                <a:gridCol w="338138"/>
                <a:gridCol w="338137"/>
                <a:gridCol w="338138"/>
                <a:gridCol w="317500"/>
                <a:gridCol w="338137"/>
              </a:tblGrid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202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3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BB85945-E99C-4108-A55B-8C762E3BE502}" type="slidenum">
              <a:rPr lang="ru-RU" smtClean="0"/>
              <a:pPr eaLnBrk="1" hangingPunct="1"/>
              <a:t>20</a:t>
            </a:fld>
            <a:endParaRPr lang="ru-RU" smtClean="0"/>
          </a:p>
        </p:txBody>
      </p:sp>
      <p:sp>
        <p:nvSpPr>
          <p:cNvPr id="18435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000"/>
              <a:t>Обработка массивов</a:t>
            </a:r>
          </a:p>
        </p:txBody>
      </p:sp>
      <p:sp>
        <p:nvSpPr>
          <p:cNvPr id="522244" name="Text Box 4"/>
          <p:cNvSpPr txBox="1">
            <a:spLocks noChangeArrowheads="1"/>
          </p:cNvSpPr>
          <p:nvPr/>
        </p:nvSpPr>
        <p:spPr bwMode="auto">
          <a:xfrm>
            <a:off x="381000" y="844550"/>
            <a:ext cx="8572500" cy="582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892175" indent="-369888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100">
                <a:solidFill>
                  <a:srgbClr val="3333FF"/>
                </a:solidFill>
              </a:rPr>
              <a:t>Задача: </a:t>
            </a:r>
            <a:r>
              <a:rPr lang="ru-RU" sz="2100"/>
              <a:t>в файле </a:t>
            </a:r>
            <a:r>
              <a:rPr lang="en-US" sz="2500">
                <a:latin typeface="Courier New" pitchFamily="49" charset="0"/>
              </a:rPr>
              <a:t>input.txt</a:t>
            </a:r>
            <a:r>
              <a:rPr lang="en-US" sz="2100"/>
              <a:t> </a:t>
            </a:r>
            <a:r>
              <a:rPr lang="ru-RU" sz="2100"/>
              <a:t>записаны числа (в столбик), сколько их – неизвестно, но не более 100. Переставить их в порядке возрастания и записать в файл </a:t>
            </a:r>
            <a:r>
              <a:rPr lang="en-US" sz="2500">
                <a:latin typeface="Courier New" pitchFamily="49" charset="0"/>
              </a:rPr>
              <a:t>output.txt</a:t>
            </a:r>
            <a:r>
              <a:rPr lang="ru-RU" sz="2100"/>
              <a:t>.</a:t>
            </a:r>
          </a:p>
          <a:p>
            <a:pPr eaLnBrk="1" hangingPunct="1">
              <a:spcBef>
                <a:spcPct val="270000"/>
              </a:spcBef>
            </a:pPr>
            <a:r>
              <a:rPr lang="ru-RU" sz="2100">
                <a:solidFill>
                  <a:srgbClr val="3333FF"/>
                </a:solidFill>
              </a:rPr>
              <a:t>Проблемы: </a:t>
            </a:r>
          </a:p>
          <a:p>
            <a:pPr lvl="1" eaLnBrk="1" hangingPunct="1">
              <a:spcBef>
                <a:spcPct val="15000"/>
              </a:spcBef>
              <a:buFontTx/>
              <a:buAutoNum type="arabicPeriod"/>
            </a:pPr>
            <a:r>
              <a:rPr lang="ru-RU" sz="2100"/>
              <a:t>для сортировки надо удерживать в памяти все числа сразу (массив);</a:t>
            </a:r>
          </a:p>
          <a:p>
            <a:pPr lvl="1" eaLnBrk="1" hangingPunct="1">
              <a:spcBef>
                <a:spcPct val="15000"/>
              </a:spcBef>
              <a:buFontTx/>
              <a:buAutoNum type="arabicPeriod"/>
            </a:pPr>
            <a:r>
              <a:rPr lang="ru-RU" sz="2100"/>
              <a:t>сколько чисел – неизвестно.</a:t>
            </a:r>
          </a:p>
          <a:p>
            <a:pPr eaLnBrk="1" hangingPunct="1">
              <a:spcBef>
                <a:spcPct val="50000"/>
              </a:spcBef>
            </a:pPr>
            <a:r>
              <a:rPr lang="ru-RU" sz="2100">
                <a:solidFill>
                  <a:srgbClr val="3333FF"/>
                </a:solidFill>
              </a:rPr>
              <a:t>Решение: </a:t>
            </a:r>
          </a:p>
          <a:p>
            <a:pPr lvl="1" eaLnBrk="1" hangingPunct="1">
              <a:spcBef>
                <a:spcPct val="15000"/>
              </a:spcBef>
              <a:buFontTx/>
              <a:buAutoNum type="arabicPeriod"/>
            </a:pPr>
            <a:r>
              <a:rPr lang="ru-RU" sz="2100"/>
              <a:t>выделяем в памяти массив из 100 элементов;</a:t>
            </a:r>
          </a:p>
          <a:p>
            <a:pPr lvl="1" eaLnBrk="1" hangingPunct="1">
              <a:spcBef>
                <a:spcPct val="15000"/>
              </a:spcBef>
              <a:buFontTx/>
              <a:buAutoNum type="arabicPeriod"/>
            </a:pPr>
            <a:r>
              <a:rPr lang="ru-RU" sz="2100"/>
              <a:t>записываем прочитанные числа в массив и считаем их в переменной </a:t>
            </a:r>
            <a:r>
              <a:rPr lang="en-US" sz="2500">
                <a:latin typeface="Courier New" pitchFamily="49" charset="0"/>
              </a:rPr>
              <a:t>N</a:t>
            </a:r>
            <a:r>
              <a:rPr lang="ru-RU" sz="2100"/>
              <a:t>;</a:t>
            </a:r>
          </a:p>
          <a:p>
            <a:pPr lvl="1" eaLnBrk="1" hangingPunct="1">
              <a:spcBef>
                <a:spcPct val="15000"/>
              </a:spcBef>
              <a:buFontTx/>
              <a:buAutoNum type="arabicPeriod"/>
            </a:pPr>
            <a:r>
              <a:rPr lang="ru-RU" sz="2100"/>
              <a:t>сортируем первые </a:t>
            </a:r>
            <a:r>
              <a:rPr lang="en-US" sz="2500">
                <a:latin typeface="Courier New" pitchFamily="49" charset="0"/>
              </a:rPr>
              <a:t>N</a:t>
            </a:r>
            <a:r>
              <a:rPr lang="en-US" sz="2100"/>
              <a:t> </a:t>
            </a:r>
            <a:r>
              <a:rPr lang="ru-RU" sz="2100"/>
              <a:t>элементов массива;</a:t>
            </a:r>
          </a:p>
          <a:p>
            <a:pPr lvl="1" eaLnBrk="1" hangingPunct="1">
              <a:spcBef>
                <a:spcPct val="15000"/>
              </a:spcBef>
              <a:buFontTx/>
              <a:buAutoNum type="arabicPeriod"/>
            </a:pPr>
            <a:r>
              <a:rPr lang="ru-RU" sz="2100"/>
              <a:t>записываем их в файл.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592263" y="2070100"/>
            <a:ext cx="6245225" cy="663575"/>
            <a:chOff x="1614" y="990"/>
            <a:chExt cx="3934" cy="418"/>
          </a:xfrm>
        </p:grpSpPr>
        <p:sp>
          <p:nvSpPr>
            <p:cNvPr id="18439" name="Text Box 6"/>
            <p:cNvSpPr txBox="1">
              <a:spLocks noChangeArrowheads="1"/>
            </p:cNvSpPr>
            <p:nvPr/>
          </p:nvSpPr>
          <p:spPr bwMode="auto">
            <a:xfrm>
              <a:off x="1948" y="1035"/>
              <a:ext cx="3600" cy="296"/>
            </a:xfrm>
            <a:prstGeom prst="rect">
              <a:avLst/>
            </a:prstGeom>
            <a:solidFill>
              <a:srgbClr val="D1D1FF"/>
            </a:solidFill>
            <a:ln w="12700">
              <a:solidFill>
                <a:srgbClr val="00008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400"/>
                <a:t> </a:t>
              </a:r>
              <a:r>
                <a:rPr lang="ru-RU" sz="2400"/>
                <a:t> Можно ли обойтись без массива</a:t>
              </a:r>
              <a:r>
                <a:rPr lang="en-US" sz="2400"/>
                <a:t>?</a:t>
              </a:r>
              <a:endParaRPr lang="ru-RU" sz="2400"/>
            </a:p>
          </p:txBody>
        </p:sp>
        <p:sp>
          <p:nvSpPr>
            <p:cNvPr id="18440" name="Oval 7"/>
            <p:cNvSpPr>
              <a:spLocks noChangeArrowheads="1"/>
            </p:cNvSpPr>
            <p:nvPr/>
          </p:nvSpPr>
          <p:spPr bwMode="auto">
            <a:xfrm>
              <a:off x="1614" y="990"/>
              <a:ext cx="409" cy="418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4400">
                  <a:solidFill>
                    <a:schemeClr val="bg1"/>
                  </a:solidFill>
                  <a:latin typeface="Arial Black" pitchFamily="34" charset="0"/>
                </a:rPr>
                <a:t>?</a:t>
              </a:r>
              <a:endParaRPr lang="ru-RU" sz="440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746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2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2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22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22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22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22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22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22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44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0650C6E-4109-42AD-8094-E0C014021F69}" type="slidenum">
              <a:rPr lang="ru-RU" smtClean="0"/>
              <a:pPr eaLnBrk="1" hangingPunct="1"/>
              <a:t>21</a:t>
            </a:fld>
            <a:endParaRPr lang="ru-RU" smtClean="0"/>
          </a:p>
        </p:txBody>
      </p:sp>
      <p:sp>
        <p:nvSpPr>
          <p:cNvPr id="55299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300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000"/>
              <a:t>Операции с матрицами</a:t>
            </a:r>
          </a:p>
        </p:txBody>
      </p:sp>
      <p:sp>
        <p:nvSpPr>
          <p:cNvPr id="505860" name="Text Box 4"/>
          <p:cNvSpPr txBox="1">
            <a:spLocks noChangeArrowheads="1"/>
          </p:cNvSpPr>
          <p:nvPr/>
        </p:nvSpPr>
        <p:spPr bwMode="auto">
          <a:xfrm>
            <a:off x="381000" y="844550"/>
            <a:ext cx="85725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65225" indent="-1165225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>
                <a:solidFill>
                  <a:srgbClr val="3333FF"/>
                </a:solidFill>
              </a:rPr>
              <a:t>Задача 4. </a:t>
            </a:r>
            <a:r>
              <a:rPr lang="ru-RU" sz="2200" b="0"/>
              <a:t>Перестановка строк или столбцов. В матрице из </a:t>
            </a:r>
            <a:r>
              <a:rPr lang="en-US" sz="2200" b="0"/>
              <a:t>N </a:t>
            </a:r>
            <a:r>
              <a:rPr lang="ru-RU" sz="2200" b="0"/>
              <a:t>строк и </a:t>
            </a:r>
            <a:r>
              <a:rPr lang="en-US" sz="2200" b="0"/>
              <a:t>M </a:t>
            </a:r>
            <a:r>
              <a:rPr lang="ru-RU" sz="2200" b="0"/>
              <a:t>столбцов переставить 2-ую и 4-ую строки.</a:t>
            </a:r>
          </a:p>
        </p:txBody>
      </p:sp>
      <p:graphicFrame>
        <p:nvGraphicFramePr>
          <p:cNvPr id="505906" name="Group 50"/>
          <p:cNvGraphicFramePr>
            <a:graphicFrameLocks noGrp="1"/>
          </p:cNvGraphicFramePr>
          <p:nvPr/>
        </p:nvGraphicFramePr>
        <p:xfrm>
          <a:off x="1079500" y="1985963"/>
          <a:ext cx="1687513" cy="1687510"/>
        </p:xfrm>
        <a:graphic>
          <a:graphicData uri="http://schemas.openxmlformats.org/drawingml/2006/table">
            <a:tbl>
              <a:tblPr/>
              <a:tblGrid>
                <a:gridCol w="338138"/>
                <a:gridCol w="336550"/>
                <a:gridCol w="338137"/>
                <a:gridCol w="336550"/>
                <a:gridCol w="338138"/>
              </a:tblGrid>
              <a:tr h="3375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5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</a:tr>
              <a:tr h="3375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5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</a:tr>
              <a:tr h="3375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9" marB="468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05900" name="Line 44"/>
          <p:cNvSpPr>
            <a:spLocks noChangeShapeType="1"/>
          </p:cNvSpPr>
          <p:nvPr/>
        </p:nvSpPr>
        <p:spPr bwMode="auto">
          <a:xfrm>
            <a:off x="1244600" y="2657475"/>
            <a:ext cx="0" cy="3365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505901" name="Line 45"/>
          <p:cNvSpPr>
            <a:spLocks noChangeShapeType="1"/>
          </p:cNvSpPr>
          <p:nvPr/>
        </p:nvSpPr>
        <p:spPr bwMode="auto">
          <a:xfrm>
            <a:off x="1577975" y="2657475"/>
            <a:ext cx="0" cy="3365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505902" name="Line 46"/>
          <p:cNvSpPr>
            <a:spLocks noChangeShapeType="1"/>
          </p:cNvSpPr>
          <p:nvPr/>
        </p:nvSpPr>
        <p:spPr bwMode="auto">
          <a:xfrm>
            <a:off x="1917700" y="2663825"/>
            <a:ext cx="0" cy="3365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505903" name="Line 47"/>
          <p:cNvSpPr>
            <a:spLocks noChangeShapeType="1"/>
          </p:cNvSpPr>
          <p:nvPr/>
        </p:nvSpPr>
        <p:spPr bwMode="auto">
          <a:xfrm>
            <a:off x="2247900" y="2663825"/>
            <a:ext cx="0" cy="3365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505904" name="Line 48"/>
          <p:cNvSpPr>
            <a:spLocks noChangeShapeType="1"/>
          </p:cNvSpPr>
          <p:nvPr/>
        </p:nvSpPr>
        <p:spPr bwMode="auto">
          <a:xfrm>
            <a:off x="2590800" y="2670175"/>
            <a:ext cx="0" cy="3365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505907" name="Rectangle 51"/>
          <p:cNvSpPr>
            <a:spLocks noChangeArrowheads="1"/>
          </p:cNvSpPr>
          <p:nvPr/>
        </p:nvSpPr>
        <p:spPr bwMode="auto">
          <a:xfrm>
            <a:off x="696913" y="2308225"/>
            <a:ext cx="3921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 anchor="ctr"/>
          <a:lstStyle/>
          <a:p>
            <a:pPr algn="ctr"/>
            <a:r>
              <a:rPr lang="ru-RU"/>
              <a:t>2</a:t>
            </a:r>
          </a:p>
        </p:txBody>
      </p:sp>
      <p:sp>
        <p:nvSpPr>
          <p:cNvPr id="505908" name="Rectangle 52"/>
          <p:cNvSpPr>
            <a:spLocks noChangeArrowheads="1"/>
          </p:cNvSpPr>
          <p:nvPr/>
        </p:nvSpPr>
        <p:spPr bwMode="auto">
          <a:xfrm>
            <a:off x="696913" y="2982913"/>
            <a:ext cx="3921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 anchor="ctr"/>
          <a:lstStyle/>
          <a:p>
            <a:pPr algn="ctr"/>
            <a:r>
              <a:rPr lang="ru-RU"/>
              <a:t>4</a:t>
            </a:r>
          </a:p>
        </p:txBody>
      </p:sp>
      <p:sp>
        <p:nvSpPr>
          <p:cNvPr id="505909" name="Rectangle 53"/>
          <p:cNvSpPr>
            <a:spLocks noChangeArrowheads="1"/>
          </p:cNvSpPr>
          <p:nvPr/>
        </p:nvSpPr>
        <p:spPr bwMode="auto">
          <a:xfrm>
            <a:off x="1741488" y="1622425"/>
            <a:ext cx="3921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 anchor="ctr"/>
          <a:lstStyle/>
          <a:p>
            <a:pPr algn="ctr"/>
            <a:r>
              <a:rPr lang="en-US">
                <a:latin typeface="Courier New" pitchFamily="49" charset="0"/>
              </a:rPr>
              <a:t>j</a:t>
            </a:r>
            <a:endParaRPr lang="ru-RU">
              <a:latin typeface="Courier New" pitchFamily="49" charset="0"/>
            </a:endParaRPr>
          </a:p>
        </p:txBody>
      </p:sp>
      <p:sp>
        <p:nvSpPr>
          <p:cNvPr id="505910" name="AutoShape 54"/>
          <p:cNvSpPr>
            <a:spLocks noChangeArrowheads="1"/>
          </p:cNvSpPr>
          <p:nvPr/>
        </p:nvSpPr>
        <p:spPr bwMode="auto">
          <a:xfrm>
            <a:off x="2376488" y="1684338"/>
            <a:ext cx="1223962" cy="352425"/>
          </a:xfrm>
          <a:prstGeom prst="wedgeRoundRectCallout">
            <a:avLst>
              <a:gd name="adj1" fmla="val -88782"/>
              <a:gd name="adj2" fmla="val 127477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en-US">
                <a:latin typeface="Courier New" pitchFamily="49" charset="0"/>
              </a:rPr>
              <a:t>A[2,j]</a:t>
            </a:r>
            <a:endParaRPr lang="ru-RU">
              <a:latin typeface="Courier New" pitchFamily="49" charset="0"/>
            </a:endParaRPr>
          </a:p>
        </p:txBody>
      </p:sp>
      <p:sp>
        <p:nvSpPr>
          <p:cNvPr id="505911" name="AutoShape 55"/>
          <p:cNvSpPr>
            <a:spLocks noChangeArrowheads="1"/>
          </p:cNvSpPr>
          <p:nvPr/>
        </p:nvSpPr>
        <p:spPr bwMode="auto">
          <a:xfrm>
            <a:off x="2147888" y="3633788"/>
            <a:ext cx="1223962" cy="352425"/>
          </a:xfrm>
          <a:prstGeom prst="wedgeRoundRectCallout">
            <a:avLst>
              <a:gd name="adj1" fmla="val -69194"/>
              <a:gd name="adj2" fmla="val -134685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en-US">
                <a:latin typeface="Courier New" pitchFamily="49" charset="0"/>
              </a:rPr>
              <a:t>A[4,j]</a:t>
            </a:r>
            <a:endParaRPr lang="ru-RU">
              <a:latin typeface="Courier New" pitchFamily="49" charset="0"/>
            </a:endParaRPr>
          </a:p>
        </p:txBody>
      </p:sp>
      <p:sp>
        <p:nvSpPr>
          <p:cNvPr id="505912" name="Rectangle 56"/>
          <p:cNvSpPr>
            <a:spLocks noChangeArrowheads="1"/>
          </p:cNvSpPr>
          <p:nvPr/>
        </p:nvSpPr>
        <p:spPr bwMode="auto">
          <a:xfrm>
            <a:off x="4113213" y="1893888"/>
            <a:ext cx="3814762" cy="188595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for j:=1 to M do begin</a:t>
            </a:r>
          </a:p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 </a:t>
            </a:r>
            <a:r>
              <a:rPr lang="ru-RU" sz="2100">
                <a:latin typeface="Courier New" pitchFamily="49" charset="0"/>
              </a:rPr>
              <a:t> </a:t>
            </a:r>
            <a:r>
              <a:rPr lang="en-US" sz="2100">
                <a:latin typeface="Courier New" pitchFamily="49" charset="0"/>
              </a:rPr>
              <a:t>c := A[2,j];</a:t>
            </a:r>
          </a:p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  A[2,j] := A[4,j];</a:t>
            </a:r>
          </a:p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  A[4,j] := c;</a:t>
            </a:r>
          </a:p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end;</a:t>
            </a:r>
          </a:p>
        </p:txBody>
      </p:sp>
      <p:sp>
        <p:nvSpPr>
          <p:cNvPr id="505913" name="Text Box 57"/>
          <p:cNvSpPr txBox="1">
            <a:spLocks noChangeArrowheads="1"/>
          </p:cNvSpPr>
          <p:nvPr/>
        </p:nvSpPr>
        <p:spPr bwMode="auto">
          <a:xfrm>
            <a:off x="392113" y="4111625"/>
            <a:ext cx="85725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65225" indent="-1165225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>
                <a:solidFill>
                  <a:srgbClr val="3333FF"/>
                </a:solidFill>
              </a:rPr>
              <a:t>Задача </a:t>
            </a:r>
            <a:r>
              <a:rPr lang="en-US" sz="2200">
                <a:solidFill>
                  <a:srgbClr val="3333FF"/>
                </a:solidFill>
              </a:rPr>
              <a:t>5</a:t>
            </a:r>
            <a:r>
              <a:rPr lang="ru-RU" sz="2200">
                <a:solidFill>
                  <a:srgbClr val="3333FF"/>
                </a:solidFill>
              </a:rPr>
              <a:t>. </a:t>
            </a:r>
            <a:r>
              <a:rPr lang="ru-RU" sz="2200" b="0"/>
              <a:t>К третьему столбцу добавить шестой.</a:t>
            </a:r>
          </a:p>
        </p:txBody>
      </p:sp>
      <p:sp>
        <p:nvSpPr>
          <p:cNvPr id="505914" name="Rectangle 58"/>
          <p:cNvSpPr>
            <a:spLocks noChangeArrowheads="1"/>
          </p:cNvSpPr>
          <p:nvPr/>
        </p:nvSpPr>
        <p:spPr bwMode="auto">
          <a:xfrm>
            <a:off x="1349375" y="4648200"/>
            <a:ext cx="5165725" cy="78105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for i:=1 to N do </a:t>
            </a:r>
          </a:p>
          <a:p>
            <a:pPr>
              <a:spcBef>
                <a:spcPct val="15000"/>
              </a:spcBef>
              <a:defRPr/>
            </a:pPr>
            <a:r>
              <a:rPr lang="en-US" sz="2100">
                <a:latin typeface="Courier New" pitchFamily="49" charset="0"/>
              </a:rPr>
              <a:t>  A[i,3] := A[i,3] + A[i,6];</a:t>
            </a:r>
          </a:p>
        </p:txBody>
      </p:sp>
    </p:spTree>
    <p:extLst>
      <p:ext uri="{BB962C8B-B14F-4D97-AF65-F5344CB8AC3E}">
        <p14:creationId xmlns:p14="http://schemas.microsoft.com/office/powerpoint/2010/main" val="370156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5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05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0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0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05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05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05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05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05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0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05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0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059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059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059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059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059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059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05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5059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05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505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60" grpId="0"/>
      <p:bldP spid="505900" grpId="0" animBg="1"/>
      <p:bldP spid="505901" grpId="0" animBg="1"/>
      <p:bldP spid="505902" grpId="0" animBg="1"/>
      <p:bldP spid="505903" grpId="0" animBg="1"/>
      <p:bldP spid="505904" grpId="0" animBg="1"/>
      <p:bldP spid="505907" grpId="0"/>
      <p:bldP spid="505908" grpId="0"/>
      <p:bldP spid="505909" grpId="0"/>
      <p:bldP spid="505910" grpId="0" animBg="1"/>
      <p:bldP spid="505911" grpId="0" animBg="1"/>
      <p:bldP spid="505912" grpId="0" build="p" animBg="1"/>
      <p:bldP spid="505913" grpId="0"/>
      <p:bldP spid="505914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B021AB0-CF5E-416E-A536-1D6E67FAF544}" type="slidenum">
              <a:rPr lang="ru-RU" smtClean="0"/>
              <a:pPr eaLnBrk="1" hangingPunct="1"/>
              <a:t>22</a:t>
            </a:fld>
            <a:endParaRPr lang="ru-RU" smtClean="0"/>
          </a:p>
        </p:txBody>
      </p:sp>
      <p:sp>
        <p:nvSpPr>
          <p:cNvPr id="56323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6324" name="Text Box 3"/>
          <p:cNvSpPr txBox="1">
            <a:spLocks noChangeArrowheads="1"/>
          </p:cNvSpPr>
          <p:nvPr/>
        </p:nvSpPr>
        <p:spPr bwMode="auto">
          <a:xfrm>
            <a:off x="6118225" y="884238"/>
            <a:ext cx="6731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sz="1000" b="0">
              <a:latin typeface="Times New Roman" pitchFamily="18" charset="0"/>
            </a:endParaRPr>
          </a:p>
        </p:txBody>
      </p:sp>
      <p:sp>
        <p:nvSpPr>
          <p:cNvPr id="56325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000"/>
              <a:t>Задания</a:t>
            </a:r>
          </a:p>
        </p:txBody>
      </p:sp>
      <p:sp>
        <p:nvSpPr>
          <p:cNvPr id="56326" name="Text Box 5"/>
          <p:cNvSpPr txBox="1">
            <a:spLocks noChangeArrowheads="1"/>
          </p:cNvSpPr>
          <p:nvPr/>
        </p:nvSpPr>
        <p:spPr bwMode="auto">
          <a:xfrm>
            <a:off x="381000" y="844550"/>
            <a:ext cx="85725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 b="0"/>
              <a:t>Заполнить матрицу из 7 строк и 7 столбцов случайными числами в интервале </a:t>
            </a:r>
            <a:r>
              <a:rPr lang="en-US" sz="2200" b="0"/>
              <a:t>[-10,10] </a:t>
            </a:r>
            <a:r>
              <a:rPr lang="ru-RU" sz="2200" b="0"/>
              <a:t>и вывести ее на экран.</a:t>
            </a:r>
            <a:r>
              <a:rPr lang="en-US" sz="2200" b="0"/>
              <a:t> </a:t>
            </a:r>
            <a:r>
              <a:rPr lang="ru-RU" sz="2200" b="0"/>
              <a:t>Обнулить элементы, отмеченные зеленым фоном, и вывести полученную матрицу на экран.</a:t>
            </a:r>
          </a:p>
        </p:txBody>
      </p:sp>
      <p:sp>
        <p:nvSpPr>
          <p:cNvPr id="56327" name="Text Box 6"/>
          <p:cNvSpPr txBox="1">
            <a:spLocks noChangeArrowheads="1"/>
          </p:cNvSpPr>
          <p:nvPr/>
        </p:nvSpPr>
        <p:spPr bwMode="auto">
          <a:xfrm>
            <a:off x="392113" y="2555875"/>
            <a:ext cx="85725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14375" indent="-714375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4375" algn="l"/>
              </a:tabLs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200">
                <a:solidFill>
                  <a:srgbClr val="3333FF"/>
                </a:solidFill>
              </a:rPr>
              <a:t>«4»:</a:t>
            </a:r>
            <a:r>
              <a:rPr lang="ru-RU" sz="2200" b="0">
                <a:solidFill>
                  <a:srgbClr val="3333FF"/>
                </a:solidFill>
              </a:rPr>
              <a:t>                                            </a:t>
            </a:r>
            <a:r>
              <a:rPr lang="ru-RU" sz="2200">
                <a:solidFill>
                  <a:srgbClr val="3333FF"/>
                </a:solidFill>
              </a:rPr>
              <a:t>«5»:</a:t>
            </a:r>
            <a:endParaRPr lang="ru-RU" sz="2200">
              <a:solidFill>
                <a:srgbClr val="FF0000"/>
              </a:solidFill>
              <a:latin typeface="Courier New" pitchFamily="49" charset="0"/>
            </a:endParaRPr>
          </a:p>
        </p:txBody>
      </p:sp>
      <p:graphicFrame>
        <p:nvGraphicFramePr>
          <p:cNvPr id="534777" name="Group 249"/>
          <p:cNvGraphicFramePr>
            <a:graphicFrameLocks noGrp="1"/>
          </p:cNvGraphicFramePr>
          <p:nvPr/>
        </p:nvGraphicFramePr>
        <p:xfrm>
          <a:off x="979488" y="3236913"/>
          <a:ext cx="2344737" cy="2362199"/>
        </p:xfrm>
        <a:graphic>
          <a:graphicData uri="http://schemas.openxmlformats.org/drawingml/2006/table">
            <a:tbl>
              <a:tblPr/>
              <a:tblGrid>
                <a:gridCol w="338137"/>
                <a:gridCol w="336550"/>
                <a:gridCol w="338138"/>
                <a:gridCol w="338137"/>
                <a:gridCol w="338138"/>
                <a:gridCol w="317500"/>
                <a:gridCol w="338137"/>
              </a:tblGrid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34783" name="Group 255"/>
          <p:cNvGraphicFramePr>
            <a:graphicFrameLocks noGrp="1"/>
          </p:cNvGraphicFramePr>
          <p:nvPr/>
        </p:nvGraphicFramePr>
        <p:xfrm>
          <a:off x="5399088" y="3192463"/>
          <a:ext cx="2344737" cy="2362199"/>
        </p:xfrm>
        <a:graphic>
          <a:graphicData uri="http://schemas.openxmlformats.org/drawingml/2006/table">
            <a:tbl>
              <a:tblPr/>
              <a:tblGrid>
                <a:gridCol w="338137"/>
                <a:gridCol w="336550"/>
                <a:gridCol w="338138"/>
                <a:gridCol w="338137"/>
                <a:gridCol w="338138"/>
                <a:gridCol w="317500"/>
                <a:gridCol w="338137"/>
              </a:tblGrid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7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484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3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F878786-C4E7-42FA-89F7-AE4E9732B8C4}" type="slidenum">
              <a:rPr lang="ru-RU" smtClean="0"/>
              <a:pPr eaLnBrk="1" hangingPunct="1"/>
              <a:t>23</a:t>
            </a:fld>
            <a:endParaRPr lang="ru-RU" smtClean="0"/>
          </a:p>
        </p:txBody>
      </p:sp>
      <p:sp>
        <p:nvSpPr>
          <p:cNvPr id="57347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7348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000"/>
              <a:t>Обработка массивов</a:t>
            </a:r>
          </a:p>
        </p:txBody>
      </p:sp>
      <p:sp>
        <p:nvSpPr>
          <p:cNvPr id="522244" name="Text Box 4"/>
          <p:cNvSpPr txBox="1">
            <a:spLocks noChangeArrowheads="1"/>
          </p:cNvSpPr>
          <p:nvPr/>
        </p:nvSpPr>
        <p:spPr bwMode="auto">
          <a:xfrm>
            <a:off x="381000" y="844550"/>
            <a:ext cx="8572500" cy="582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892175" indent="-369888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100">
                <a:solidFill>
                  <a:srgbClr val="3333FF"/>
                </a:solidFill>
              </a:rPr>
              <a:t>Задача: </a:t>
            </a:r>
            <a:r>
              <a:rPr lang="ru-RU" sz="2100"/>
              <a:t>в файле </a:t>
            </a:r>
            <a:r>
              <a:rPr lang="en-US" sz="2500">
                <a:latin typeface="Courier New" pitchFamily="49" charset="0"/>
              </a:rPr>
              <a:t>input.txt</a:t>
            </a:r>
            <a:r>
              <a:rPr lang="en-US" sz="2100"/>
              <a:t> </a:t>
            </a:r>
            <a:r>
              <a:rPr lang="ru-RU" sz="2100"/>
              <a:t>записаны числа (в столбик), сколько их – неизвестно, но не более 100. Переставить их в порядке возрастания и записать в файл </a:t>
            </a:r>
            <a:r>
              <a:rPr lang="en-US" sz="2500">
                <a:latin typeface="Courier New" pitchFamily="49" charset="0"/>
              </a:rPr>
              <a:t>output.txt</a:t>
            </a:r>
            <a:r>
              <a:rPr lang="ru-RU" sz="2100"/>
              <a:t>.</a:t>
            </a:r>
          </a:p>
          <a:p>
            <a:pPr eaLnBrk="1" hangingPunct="1">
              <a:spcBef>
                <a:spcPct val="270000"/>
              </a:spcBef>
            </a:pPr>
            <a:r>
              <a:rPr lang="ru-RU" sz="2100">
                <a:solidFill>
                  <a:srgbClr val="3333FF"/>
                </a:solidFill>
              </a:rPr>
              <a:t>Проблемы: </a:t>
            </a:r>
          </a:p>
          <a:p>
            <a:pPr lvl="1" eaLnBrk="1" hangingPunct="1">
              <a:spcBef>
                <a:spcPct val="15000"/>
              </a:spcBef>
              <a:buFontTx/>
              <a:buAutoNum type="arabicPeriod"/>
            </a:pPr>
            <a:r>
              <a:rPr lang="ru-RU" sz="2100"/>
              <a:t>для сортировки надо удерживать в памяти все числа сразу (массив);</a:t>
            </a:r>
          </a:p>
          <a:p>
            <a:pPr lvl="1" eaLnBrk="1" hangingPunct="1">
              <a:spcBef>
                <a:spcPct val="15000"/>
              </a:spcBef>
              <a:buFontTx/>
              <a:buAutoNum type="arabicPeriod"/>
            </a:pPr>
            <a:r>
              <a:rPr lang="ru-RU" sz="2100"/>
              <a:t>сколько чисел – неизвестно.</a:t>
            </a:r>
          </a:p>
          <a:p>
            <a:pPr eaLnBrk="1" hangingPunct="1">
              <a:spcBef>
                <a:spcPct val="50000"/>
              </a:spcBef>
            </a:pPr>
            <a:r>
              <a:rPr lang="ru-RU" sz="2100">
                <a:solidFill>
                  <a:srgbClr val="3333FF"/>
                </a:solidFill>
              </a:rPr>
              <a:t>Решение: </a:t>
            </a:r>
          </a:p>
          <a:p>
            <a:pPr lvl="1" eaLnBrk="1" hangingPunct="1">
              <a:spcBef>
                <a:spcPct val="15000"/>
              </a:spcBef>
              <a:buFontTx/>
              <a:buAutoNum type="arabicPeriod"/>
            </a:pPr>
            <a:r>
              <a:rPr lang="ru-RU" sz="2100"/>
              <a:t>выделяем в памяти массив из 100 элементов;</a:t>
            </a:r>
          </a:p>
          <a:p>
            <a:pPr lvl="1" eaLnBrk="1" hangingPunct="1">
              <a:spcBef>
                <a:spcPct val="15000"/>
              </a:spcBef>
              <a:buFontTx/>
              <a:buAutoNum type="arabicPeriod"/>
            </a:pPr>
            <a:r>
              <a:rPr lang="ru-RU" sz="2100"/>
              <a:t>записываем прочитанные числа в массив и считаем их в переменной </a:t>
            </a:r>
            <a:r>
              <a:rPr lang="en-US" sz="2500">
                <a:latin typeface="Courier New" pitchFamily="49" charset="0"/>
              </a:rPr>
              <a:t>N</a:t>
            </a:r>
            <a:r>
              <a:rPr lang="ru-RU" sz="2100"/>
              <a:t>;</a:t>
            </a:r>
          </a:p>
          <a:p>
            <a:pPr lvl="1" eaLnBrk="1" hangingPunct="1">
              <a:spcBef>
                <a:spcPct val="15000"/>
              </a:spcBef>
              <a:buFontTx/>
              <a:buAutoNum type="arabicPeriod"/>
            </a:pPr>
            <a:r>
              <a:rPr lang="ru-RU" sz="2100"/>
              <a:t>сортируем первые </a:t>
            </a:r>
            <a:r>
              <a:rPr lang="en-US" sz="2500">
                <a:latin typeface="Courier New" pitchFamily="49" charset="0"/>
              </a:rPr>
              <a:t>N</a:t>
            </a:r>
            <a:r>
              <a:rPr lang="en-US" sz="2100"/>
              <a:t> </a:t>
            </a:r>
            <a:r>
              <a:rPr lang="ru-RU" sz="2100"/>
              <a:t>элементов массива;</a:t>
            </a:r>
          </a:p>
          <a:p>
            <a:pPr lvl="1" eaLnBrk="1" hangingPunct="1">
              <a:spcBef>
                <a:spcPct val="15000"/>
              </a:spcBef>
              <a:buFontTx/>
              <a:buAutoNum type="arabicPeriod"/>
            </a:pPr>
            <a:r>
              <a:rPr lang="ru-RU" sz="2100"/>
              <a:t>записываем их в файл.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592263" y="2070100"/>
            <a:ext cx="6245225" cy="663575"/>
            <a:chOff x="1614" y="990"/>
            <a:chExt cx="3934" cy="418"/>
          </a:xfrm>
        </p:grpSpPr>
        <p:sp>
          <p:nvSpPr>
            <p:cNvPr id="57351" name="Text Box 6"/>
            <p:cNvSpPr txBox="1">
              <a:spLocks noChangeArrowheads="1"/>
            </p:cNvSpPr>
            <p:nvPr/>
          </p:nvSpPr>
          <p:spPr bwMode="auto">
            <a:xfrm>
              <a:off x="1948" y="1035"/>
              <a:ext cx="3600" cy="296"/>
            </a:xfrm>
            <a:prstGeom prst="rect">
              <a:avLst/>
            </a:prstGeom>
            <a:solidFill>
              <a:srgbClr val="D1D1FF"/>
            </a:solidFill>
            <a:ln w="12700">
              <a:solidFill>
                <a:srgbClr val="00008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400"/>
                <a:t> </a:t>
              </a:r>
              <a:r>
                <a:rPr lang="ru-RU" sz="2400"/>
                <a:t> Можно ли обойтись без массива</a:t>
              </a:r>
              <a:r>
                <a:rPr lang="en-US" sz="2400"/>
                <a:t>?</a:t>
              </a:r>
              <a:endParaRPr lang="ru-RU" sz="2400"/>
            </a:p>
          </p:txBody>
        </p:sp>
        <p:sp>
          <p:nvSpPr>
            <p:cNvPr id="57352" name="Oval 7"/>
            <p:cNvSpPr>
              <a:spLocks noChangeArrowheads="1"/>
            </p:cNvSpPr>
            <p:nvPr/>
          </p:nvSpPr>
          <p:spPr bwMode="auto">
            <a:xfrm>
              <a:off x="1614" y="990"/>
              <a:ext cx="409" cy="418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4400">
                  <a:solidFill>
                    <a:schemeClr val="bg1"/>
                  </a:solidFill>
                  <a:latin typeface="Arial Black" pitchFamily="34" charset="0"/>
                </a:rPr>
                <a:t>?</a:t>
              </a:r>
              <a:endParaRPr lang="ru-RU" sz="440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093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2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2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22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22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22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22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22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22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44" grpId="0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4397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Line 1"/>
          <p:cNvSpPr>
            <a:spLocks noChangeShapeType="1"/>
          </p:cNvSpPr>
          <p:nvPr/>
        </p:nvSpPr>
        <p:spPr bwMode="auto">
          <a:xfrm>
            <a:off x="376238" y="795338"/>
            <a:ext cx="8464550" cy="1587"/>
          </a:xfrm>
          <a:prstGeom prst="line">
            <a:avLst/>
          </a:prstGeom>
          <a:noFill/>
          <a:ln w="38160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395288" y="188913"/>
            <a:ext cx="81407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 eaLnBrk="0" hangingPunct="0">
              <a:spcBef>
                <a:spcPts val="1875"/>
              </a:spcBef>
            </a:pPr>
            <a:r>
              <a:rPr lang="ru-RU" sz="3000" b="1"/>
              <a:t>Многомерные массивы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816100"/>
            <a:ext cx="4371975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2303463" y="941388"/>
            <a:ext cx="1484312" cy="709612"/>
          </a:xfrm>
          <a:prstGeom prst="wedgeRoundRectCallout">
            <a:avLst>
              <a:gd name="adj1" fmla="val -47722"/>
              <a:gd name="adj2" fmla="val 143407"/>
              <a:gd name="adj3" fmla="val 16667"/>
            </a:avLst>
          </a:prstGeom>
          <a:solidFill>
            <a:srgbClr val="FFFF99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000" b="1">
                <a:solidFill>
                  <a:srgbClr val="000000"/>
                </a:solidFill>
              </a:rPr>
              <a:t>A[1,2,8]</a:t>
            </a:r>
          </a:p>
        </p:txBody>
      </p:sp>
    </p:spTree>
    <p:extLst>
      <p:ext uri="{BB962C8B-B14F-4D97-AF65-F5344CB8AC3E}">
        <p14:creationId xmlns:p14="http://schemas.microsoft.com/office/powerpoint/2010/main" val="18041026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Line 1"/>
          <p:cNvSpPr>
            <a:spLocks noChangeShapeType="1"/>
          </p:cNvSpPr>
          <p:nvPr/>
        </p:nvSpPr>
        <p:spPr bwMode="auto">
          <a:xfrm>
            <a:off x="376238" y="795338"/>
            <a:ext cx="8464550" cy="1587"/>
          </a:xfrm>
          <a:prstGeom prst="line">
            <a:avLst/>
          </a:prstGeom>
          <a:noFill/>
          <a:ln w="38160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95288" y="188913"/>
            <a:ext cx="81407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 eaLnBrk="0" hangingPunct="0">
              <a:spcBef>
                <a:spcPts val="1875"/>
              </a:spcBef>
            </a:pPr>
            <a:r>
              <a:rPr lang="ru-RU" sz="3000" b="1"/>
              <a:t>Массивы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81000" y="844550"/>
            <a:ext cx="857250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>
              <a:spcBef>
                <a:spcPts val="1625"/>
              </a:spcBef>
            </a:pPr>
            <a:r>
              <a:rPr lang="ru-RU" sz="2600" b="1">
                <a:solidFill>
                  <a:srgbClr val="3333FF"/>
                </a:solidFill>
              </a:rPr>
              <a:t>Объявление: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682625" y="1327150"/>
            <a:ext cx="8094663" cy="763588"/>
          </a:xfrm>
          <a:prstGeom prst="rect">
            <a:avLst/>
          </a:prstGeom>
          <a:solidFill>
            <a:srgbClr val="FFFF99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413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200" b="1">
                <a:solidFill>
                  <a:srgbClr val="000000"/>
                </a:solidFill>
                <a:latin typeface="Courier New" pitchFamily="49" charset="0"/>
              </a:rPr>
              <a:t>var m:array[1..3,1..4,1..5] of integer; a,b,c:integer;   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90525" y="2327275"/>
            <a:ext cx="8529638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>
              <a:spcBef>
                <a:spcPts val="1625"/>
              </a:spcBef>
            </a:pPr>
            <a:r>
              <a:rPr lang="ru-RU" sz="2600" b="1">
                <a:solidFill>
                  <a:srgbClr val="3333FF"/>
                </a:solidFill>
              </a:rPr>
              <a:t>Заполнение случайными числами: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239713" y="3122613"/>
            <a:ext cx="5372100" cy="3327400"/>
          </a:xfrm>
          <a:prstGeom prst="rect">
            <a:avLst/>
          </a:prstGeom>
          <a:solidFill>
            <a:srgbClr val="FFFF99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413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 b="1">
                <a:solidFill>
                  <a:srgbClr val="FF0000"/>
                </a:solidFill>
                <a:latin typeface="Times New Roman" pitchFamily="18" charset="0"/>
              </a:rPr>
              <a:t>for j:=1 to 3 do begin</a:t>
            </a:r>
          </a:p>
          <a:p>
            <a:pPr>
              <a:spcBef>
                <a:spcPts val="413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   </a:t>
            </a:r>
            <a:r>
              <a:rPr lang="ru-RU" sz="2400" b="1">
                <a:solidFill>
                  <a:srgbClr val="0000FF"/>
                </a:solidFill>
                <a:latin typeface="Times New Roman" pitchFamily="18" charset="0"/>
              </a:rPr>
              <a:t>for i:=1 to 4 do begin</a:t>
            </a:r>
          </a:p>
          <a:p>
            <a:pPr>
              <a:spcBef>
                <a:spcPts val="413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      </a:t>
            </a:r>
            <a:r>
              <a:rPr lang="ru-RU" sz="2400" b="1">
                <a:solidFill>
                  <a:srgbClr val="000000"/>
                </a:solidFill>
                <a:latin typeface="Times New Roman" pitchFamily="18" charset="0"/>
              </a:rPr>
              <a:t>for </a:t>
            </a:r>
            <a:r>
              <a:rPr lang="ru-RU" sz="2400" b="1">
                <a:solidFill>
                  <a:srgbClr val="00AE00"/>
                </a:solidFill>
                <a:latin typeface="Times New Roman" pitchFamily="18" charset="0"/>
              </a:rPr>
              <a:t>k</a:t>
            </a:r>
            <a:r>
              <a:rPr lang="ru-RU" sz="2400" b="1">
                <a:solidFill>
                  <a:srgbClr val="000000"/>
                </a:solidFill>
                <a:latin typeface="Times New Roman" pitchFamily="18" charset="0"/>
              </a:rPr>
              <a:t>:=1 to 5 do begin</a:t>
            </a:r>
          </a:p>
          <a:p>
            <a:pPr>
              <a:spcBef>
                <a:spcPts val="413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 b="1">
                <a:solidFill>
                  <a:srgbClr val="000000"/>
                </a:solidFill>
                <a:latin typeface="Times New Roman" pitchFamily="18" charset="0"/>
              </a:rPr>
              <a:t>         m[</a:t>
            </a:r>
            <a:r>
              <a:rPr lang="ru-RU" sz="2400" b="1">
                <a:solidFill>
                  <a:srgbClr val="FF0000"/>
                </a:solidFill>
                <a:latin typeface="Times New Roman" pitchFamily="18" charset="0"/>
              </a:rPr>
              <a:t>j</a:t>
            </a:r>
            <a:r>
              <a:rPr lang="ru-RU" sz="2400" b="1">
                <a:solidFill>
                  <a:srgbClr val="000000"/>
                </a:solidFill>
                <a:latin typeface="Times New Roman" pitchFamily="18" charset="0"/>
              </a:rPr>
              <a:t>,</a:t>
            </a:r>
            <a:r>
              <a:rPr lang="ru-RU" sz="2400" b="1">
                <a:solidFill>
                  <a:srgbClr val="0000FF"/>
                </a:solidFill>
                <a:latin typeface="Times New Roman" pitchFamily="18" charset="0"/>
              </a:rPr>
              <a:t>i</a:t>
            </a:r>
            <a:r>
              <a:rPr lang="ru-RU" sz="2400" b="1">
                <a:solidFill>
                  <a:srgbClr val="000000"/>
                </a:solidFill>
                <a:latin typeface="Times New Roman" pitchFamily="18" charset="0"/>
              </a:rPr>
              <a:t>,</a:t>
            </a:r>
            <a:r>
              <a:rPr lang="ru-RU" sz="2400" b="1">
                <a:solidFill>
                  <a:srgbClr val="00AE00"/>
                </a:solidFill>
                <a:latin typeface="Times New Roman" pitchFamily="18" charset="0"/>
              </a:rPr>
              <a:t>k</a:t>
            </a:r>
            <a:r>
              <a:rPr lang="ru-RU" sz="2400" b="1">
                <a:solidFill>
                  <a:srgbClr val="000000"/>
                </a:solidFill>
                <a:latin typeface="Times New Roman" pitchFamily="18" charset="0"/>
              </a:rPr>
              <a:t>]:=random(20)-10;</a:t>
            </a:r>
          </a:p>
          <a:p>
            <a:pPr>
              <a:spcBef>
                <a:spcPts val="413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 b="1">
                <a:solidFill>
                  <a:srgbClr val="000000"/>
                </a:solidFill>
                <a:latin typeface="Times New Roman" pitchFamily="18" charset="0"/>
              </a:rPr>
              <a:t>      end;</a:t>
            </a:r>
          </a:p>
          <a:p>
            <a:pPr>
              <a:spcBef>
                <a:spcPts val="413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   </a:t>
            </a:r>
            <a:r>
              <a:rPr lang="ru-RU" sz="2400" b="1">
                <a:solidFill>
                  <a:srgbClr val="0000FF"/>
                </a:solidFill>
                <a:latin typeface="Times New Roman" pitchFamily="18" charset="0"/>
              </a:rPr>
              <a:t>end;</a:t>
            </a:r>
          </a:p>
          <a:p>
            <a:pPr>
              <a:spcBef>
                <a:spcPts val="413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 b="1">
                <a:solidFill>
                  <a:srgbClr val="FF0000"/>
                </a:solidFill>
                <a:latin typeface="Times New Roman" pitchFamily="18" charset="0"/>
              </a:rPr>
              <a:t>end;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6292850" y="4397375"/>
            <a:ext cx="14462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b="1">
                <a:solidFill>
                  <a:srgbClr val="000000"/>
                </a:solidFill>
                <a:latin typeface="Courier New" pitchFamily="49" charset="0"/>
              </a:rPr>
              <a:t>A[1,3,5]=</a:t>
            </a: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8123238" y="4397375"/>
            <a:ext cx="693737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b="1">
                <a:solidFill>
                  <a:srgbClr val="FF0000"/>
                </a:solidFill>
                <a:latin typeface="Courier New" pitchFamily="49" charset="0"/>
              </a:rPr>
              <a:t>-12</a:t>
            </a:r>
          </a:p>
        </p:txBody>
      </p:sp>
      <p:sp>
        <p:nvSpPr>
          <p:cNvPr id="5129" name="AutoShape 9"/>
          <p:cNvSpPr>
            <a:spLocks noChangeArrowheads="1"/>
          </p:cNvSpPr>
          <p:nvPr/>
        </p:nvSpPr>
        <p:spPr bwMode="auto">
          <a:xfrm>
            <a:off x="6667500" y="3865563"/>
            <a:ext cx="561975" cy="428625"/>
          </a:xfrm>
          <a:prstGeom prst="wedgeRoundRectCallout">
            <a:avLst>
              <a:gd name="adj1" fmla="val 7167"/>
              <a:gd name="adj2" fmla="val 102264"/>
              <a:gd name="adj3" fmla="val 16667"/>
            </a:avLst>
          </a:prstGeom>
          <a:solidFill>
            <a:srgbClr val="E6E6E6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b="1">
                <a:solidFill>
                  <a:srgbClr val="000000"/>
                </a:solidFill>
                <a:latin typeface="Courier New" pitchFamily="49" charset="0"/>
              </a:rPr>
              <a:t>i</a:t>
            </a:r>
          </a:p>
        </p:txBody>
      </p:sp>
      <p:sp>
        <p:nvSpPr>
          <p:cNvPr id="5130" name="AutoShape 10"/>
          <p:cNvSpPr>
            <a:spLocks noChangeArrowheads="1"/>
          </p:cNvSpPr>
          <p:nvPr/>
        </p:nvSpPr>
        <p:spPr bwMode="auto">
          <a:xfrm>
            <a:off x="7488238" y="3860800"/>
            <a:ext cx="530225" cy="439738"/>
          </a:xfrm>
          <a:prstGeom prst="wedgeRoundRectCallout">
            <a:avLst>
              <a:gd name="adj1" fmla="val -62685"/>
              <a:gd name="adj2" fmla="val 99546"/>
              <a:gd name="adj3" fmla="val 16667"/>
            </a:avLst>
          </a:prstGeom>
          <a:solidFill>
            <a:srgbClr val="E6E6E6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b="1">
                <a:solidFill>
                  <a:srgbClr val="000000"/>
                </a:solidFill>
                <a:latin typeface="Courier New" pitchFamily="49" charset="0"/>
              </a:rPr>
              <a:t>k</a:t>
            </a:r>
          </a:p>
        </p:txBody>
      </p:sp>
      <p:sp>
        <p:nvSpPr>
          <p:cNvPr id="5131" name="AutoShape 11"/>
          <p:cNvSpPr>
            <a:spLocks noChangeArrowheads="1"/>
          </p:cNvSpPr>
          <p:nvPr/>
        </p:nvSpPr>
        <p:spPr bwMode="auto">
          <a:xfrm>
            <a:off x="5827713" y="3898900"/>
            <a:ext cx="530225" cy="439738"/>
          </a:xfrm>
          <a:prstGeom prst="wedgeRoundRectCallout">
            <a:avLst>
              <a:gd name="adj1" fmla="val 89616"/>
              <a:gd name="adj2" fmla="val 95787"/>
              <a:gd name="adj3" fmla="val 16667"/>
            </a:avLst>
          </a:prstGeom>
          <a:solidFill>
            <a:srgbClr val="E6E6E6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b="1">
                <a:solidFill>
                  <a:srgbClr val="000000"/>
                </a:solidFill>
                <a:latin typeface="Courier New" pitchFamily="49" charset="0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16445175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Line 1"/>
          <p:cNvSpPr>
            <a:spLocks noChangeShapeType="1"/>
          </p:cNvSpPr>
          <p:nvPr/>
        </p:nvSpPr>
        <p:spPr bwMode="auto">
          <a:xfrm>
            <a:off x="376238" y="795338"/>
            <a:ext cx="8464550" cy="1587"/>
          </a:xfrm>
          <a:prstGeom prst="line">
            <a:avLst/>
          </a:prstGeom>
          <a:noFill/>
          <a:ln w="38160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95288" y="188913"/>
            <a:ext cx="81407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 eaLnBrk="0" hangingPunct="0">
              <a:spcBef>
                <a:spcPts val="1875"/>
              </a:spcBef>
            </a:pPr>
            <a:r>
              <a:rPr lang="ru-RU" sz="3000" b="1"/>
              <a:t>Массивы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34975" y="1136650"/>
            <a:ext cx="8529638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>
              <a:spcBef>
                <a:spcPts val="1625"/>
              </a:spcBef>
            </a:pPr>
            <a:r>
              <a:rPr lang="ru-RU" sz="2600" b="1">
                <a:solidFill>
                  <a:srgbClr val="3333FF"/>
                </a:solidFill>
              </a:rPr>
              <a:t>Вывод на экран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736600" y="1871663"/>
            <a:ext cx="5410200" cy="4518025"/>
          </a:xfrm>
          <a:prstGeom prst="rect">
            <a:avLst/>
          </a:prstGeom>
          <a:solidFill>
            <a:srgbClr val="FFFF99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 b="1">
                <a:solidFill>
                  <a:srgbClr val="00AE00"/>
                </a:solidFill>
                <a:latin typeface="Times New Roman" pitchFamily="18" charset="0"/>
              </a:rPr>
              <a:t>for j:=1 to 3 do begin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   </a:t>
            </a:r>
            <a:r>
              <a:rPr lang="ru-RU" sz="2400" b="1">
                <a:solidFill>
                  <a:srgbClr val="0000FF"/>
                </a:solidFill>
                <a:latin typeface="Times New Roman" pitchFamily="18" charset="0"/>
              </a:rPr>
              <a:t>for i:=1 to 4 do begin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      </a:t>
            </a:r>
            <a:r>
              <a:rPr lang="ru-RU" sz="2400" b="1">
                <a:solidFill>
                  <a:srgbClr val="000000"/>
                </a:solidFill>
                <a:latin typeface="Times New Roman" pitchFamily="18" charset="0"/>
              </a:rPr>
              <a:t>for k:=1 to 5 do begin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 b="1">
                <a:solidFill>
                  <a:srgbClr val="000000"/>
                </a:solidFill>
                <a:latin typeface="Times New Roman" pitchFamily="18" charset="0"/>
              </a:rPr>
              <a:t>         write(m[j,i,k]:5);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 b="1">
                <a:solidFill>
                  <a:srgbClr val="000000"/>
                </a:solidFill>
                <a:latin typeface="Times New Roman" pitchFamily="18" charset="0"/>
              </a:rPr>
              <a:t>      end;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      </a:t>
            </a:r>
            <a:r>
              <a:rPr lang="ru-RU" sz="2400" b="1">
                <a:solidFill>
                  <a:srgbClr val="FF0000"/>
                </a:solidFill>
                <a:latin typeface="Times New Roman" pitchFamily="18" charset="0"/>
              </a:rPr>
              <a:t>writeln;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>
                <a:solidFill>
                  <a:srgbClr val="000000"/>
                </a:solidFill>
                <a:latin typeface="Times New Roman" pitchFamily="18" charset="0"/>
              </a:rPr>
              <a:t>   </a:t>
            </a:r>
            <a:r>
              <a:rPr lang="ru-RU" sz="2400" b="1">
                <a:solidFill>
                  <a:srgbClr val="0000FF"/>
                </a:solidFill>
                <a:latin typeface="Times New Roman" pitchFamily="18" charset="0"/>
              </a:rPr>
              <a:t>end;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 b="1">
                <a:solidFill>
                  <a:srgbClr val="FF0000"/>
                </a:solidFill>
                <a:latin typeface="Times New Roman" pitchFamily="18" charset="0"/>
              </a:rPr>
              <a:t>writeln('---------------------------');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2400" b="1">
                <a:solidFill>
                  <a:srgbClr val="00AE00"/>
                </a:solidFill>
                <a:latin typeface="Times New Roman" pitchFamily="18" charset="0"/>
              </a:rPr>
              <a:t>end;</a:t>
            </a:r>
          </a:p>
        </p:txBody>
      </p:sp>
    </p:spTree>
    <p:extLst>
      <p:ext uri="{BB962C8B-B14F-4D97-AF65-F5344CB8AC3E}">
        <p14:creationId xmlns:p14="http://schemas.microsoft.com/office/powerpoint/2010/main" val="37412799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Line 1"/>
          <p:cNvSpPr>
            <a:spLocks noChangeShapeType="1"/>
          </p:cNvSpPr>
          <p:nvPr/>
        </p:nvSpPr>
        <p:spPr bwMode="auto">
          <a:xfrm>
            <a:off x="376238" y="795338"/>
            <a:ext cx="8464550" cy="1587"/>
          </a:xfrm>
          <a:prstGeom prst="line">
            <a:avLst/>
          </a:prstGeom>
          <a:noFill/>
          <a:ln w="38160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95288" y="188913"/>
            <a:ext cx="81407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 eaLnBrk="0" hangingPunct="0">
              <a:spcBef>
                <a:spcPts val="1875"/>
              </a:spcBef>
            </a:pPr>
            <a:r>
              <a:rPr lang="ru-RU" sz="3000" b="1"/>
              <a:t>Массивы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81000" y="844550"/>
            <a:ext cx="85725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>
              <a:spcBef>
                <a:spcPts val="1375"/>
              </a:spcBef>
            </a:pPr>
            <a:r>
              <a:rPr lang="ru-RU" sz="2200" b="1">
                <a:solidFill>
                  <a:srgbClr val="3333FF"/>
                </a:solidFill>
              </a:rPr>
              <a:t>Процедура: 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228725" y="1489075"/>
            <a:ext cx="7472363" cy="5032375"/>
          </a:xfrm>
          <a:prstGeom prst="rect">
            <a:avLst/>
          </a:prstGeom>
          <a:solidFill>
            <a:srgbClr val="FFFF99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>
                <a:solidFill>
                  <a:srgbClr val="0000FF"/>
                </a:solidFill>
                <a:latin typeface="Times New Roman" pitchFamily="18" charset="0"/>
              </a:rPr>
              <a:t>procedure mas(i,j,k:integer);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>
                <a:solidFill>
                  <a:srgbClr val="0000FF"/>
                </a:solidFill>
                <a:latin typeface="Times New Roman" pitchFamily="18" charset="0"/>
              </a:rPr>
              <a:t>begin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for j:=1 to 3 do begin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   for i:=1 to 4 do begin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      for k:=1 to 5 do begin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         m[j,i,k]:=random(20)-10;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      end;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   end;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end;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for j:=1 to 3 do begin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   for i:=1 to 4 do begin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      for k:=1 to 5 do begin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         write(m[j,i,k]:5);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      end;       writeln;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   end; writeln('---------------------------');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end;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>
                <a:solidFill>
                  <a:srgbClr val="0000FF"/>
                </a:solidFill>
                <a:latin typeface="Times New Roman" pitchFamily="18" charset="0"/>
              </a:rPr>
              <a:t>end;</a:t>
            </a:r>
          </a:p>
        </p:txBody>
      </p:sp>
    </p:spTree>
    <p:extLst>
      <p:ext uri="{BB962C8B-B14F-4D97-AF65-F5344CB8AC3E}">
        <p14:creationId xmlns:p14="http://schemas.microsoft.com/office/powerpoint/2010/main" val="6314564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Line 1"/>
          <p:cNvSpPr>
            <a:spLocks noChangeShapeType="1"/>
          </p:cNvSpPr>
          <p:nvPr/>
        </p:nvSpPr>
        <p:spPr bwMode="auto">
          <a:xfrm>
            <a:off x="376238" y="795338"/>
            <a:ext cx="8464550" cy="1587"/>
          </a:xfrm>
          <a:prstGeom prst="line">
            <a:avLst/>
          </a:prstGeom>
          <a:noFill/>
          <a:ln w="38160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95288" y="188913"/>
            <a:ext cx="81407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 eaLnBrk="0" hangingPunct="0">
              <a:spcBef>
                <a:spcPts val="1875"/>
              </a:spcBef>
            </a:pPr>
            <a:r>
              <a:rPr lang="ru-RU" sz="3000" b="1"/>
              <a:t>Массивы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81000" y="844550"/>
            <a:ext cx="85725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>
              <a:spcBef>
                <a:spcPts val="1375"/>
              </a:spcBef>
            </a:pPr>
            <a:r>
              <a:rPr lang="ru-RU" sz="2200" b="1">
                <a:solidFill>
                  <a:srgbClr val="3333FF"/>
                </a:solidFill>
              </a:rPr>
              <a:t>Вызов процедуры: 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228725" y="1489075"/>
            <a:ext cx="7472363" cy="4181475"/>
          </a:xfrm>
          <a:prstGeom prst="rect">
            <a:avLst/>
          </a:prstGeom>
          <a:solidFill>
            <a:srgbClr val="FFFF99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>
                <a:solidFill>
                  <a:srgbClr val="0000FF"/>
                </a:solidFill>
                <a:latin typeface="Times New Roman" pitchFamily="18" charset="0"/>
              </a:rPr>
              <a:t>uses crt;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>
                <a:solidFill>
                  <a:srgbClr val="0000FF"/>
                </a:solidFill>
                <a:latin typeface="Times New Roman" pitchFamily="18" charset="0"/>
              </a:rPr>
              <a:t>var m:array[1..3,1..4,1..5] of integer; a,b,c:integer;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procedure mas(i,j,k:integer);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begin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>
                <a:solidFill>
                  <a:srgbClr val="0000FF"/>
                </a:solidFill>
                <a:latin typeface="Times New Roman" pitchFamily="18" charset="0"/>
              </a:rPr>
              <a:t>. . . . . . 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end;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b="1">
              <a:solidFill>
                <a:srgbClr val="0000FF"/>
              </a:solidFill>
              <a:latin typeface="Times New Roman" pitchFamily="18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>
                <a:solidFill>
                  <a:srgbClr val="0000FF"/>
                </a:solidFill>
                <a:latin typeface="Times New Roman" pitchFamily="18" charset="0"/>
              </a:rPr>
              <a:t>begin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>
                <a:solidFill>
                  <a:srgbClr val="0000FF"/>
                </a:solidFill>
                <a:latin typeface="Times New Roman" pitchFamily="18" charset="0"/>
              </a:rPr>
              <a:t>randomize;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>
                <a:solidFill>
                  <a:srgbClr val="0000FF"/>
                </a:solidFill>
                <a:latin typeface="Times New Roman" pitchFamily="18" charset="0"/>
              </a:rPr>
              <a:t>clrscr;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>
                <a:solidFill>
                  <a:srgbClr val="FF3366"/>
                </a:solidFill>
                <a:latin typeface="Times New Roman" pitchFamily="18" charset="0"/>
              </a:rPr>
              <a:t>mas(a,b,c);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>
                <a:solidFill>
                  <a:srgbClr val="0000FF"/>
                </a:solidFill>
                <a:latin typeface="Times New Roman" pitchFamily="18" charset="0"/>
              </a:rPr>
              <a:t>readkey;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b="1">
                <a:solidFill>
                  <a:srgbClr val="0000FF"/>
                </a:solidFill>
                <a:latin typeface="Times New Roman" pitchFamily="18" charset="0"/>
              </a:rPr>
              <a:t>end.</a:t>
            </a:r>
          </a:p>
        </p:txBody>
      </p:sp>
    </p:spTree>
    <p:extLst>
      <p:ext uri="{BB962C8B-B14F-4D97-AF65-F5344CB8AC3E}">
        <p14:creationId xmlns:p14="http://schemas.microsoft.com/office/powerpoint/2010/main" val="21262551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Line 1"/>
          <p:cNvSpPr>
            <a:spLocks noChangeShapeType="1"/>
          </p:cNvSpPr>
          <p:nvPr/>
        </p:nvSpPr>
        <p:spPr bwMode="auto">
          <a:xfrm>
            <a:off x="376238" y="795338"/>
            <a:ext cx="8464550" cy="1587"/>
          </a:xfrm>
          <a:prstGeom prst="line">
            <a:avLst/>
          </a:prstGeom>
          <a:noFill/>
          <a:ln w="38160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6118225" y="884238"/>
            <a:ext cx="673100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 eaLnBrk="0" hangingPunct="0">
              <a:spcBef>
                <a:spcPts val="1875"/>
              </a:spcBef>
            </a:pPr>
            <a:r>
              <a:rPr lang="ru-RU" sz="3000" b="1"/>
              <a:t>Задания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81000" y="844550"/>
            <a:ext cx="85725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>
              <a:spcBef>
                <a:spcPts val="1375"/>
              </a:spcBef>
            </a:pPr>
            <a:r>
              <a:rPr lang="ru-RU" sz="2200" b="1">
                <a:solidFill>
                  <a:srgbClr val="3333FF"/>
                </a:solidFill>
                <a:latin typeface="Times New Roman" pitchFamily="18" charset="0"/>
              </a:rPr>
              <a:t>"2": Проверить работу программы </a:t>
            </a:r>
            <a:r>
              <a:rPr lang="ru-RU" sz="2200" b="1">
                <a:latin typeface="Times New Roman" pitchFamily="18" charset="0"/>
              </a:rPr>
              <a:t>mm_3.pas</a:t>
            </a:r>
            <a:r>
              <a:rPr lang="ru-RU" sz="2200">
                <a:latin typeface="Times New Roman" pitchFamily="18" charset="0"/>
              </a:rPr>
              <a:t>.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23863" y="1738313"/>
            <a:ext cx="8572500" cy="347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DejaVu Sans" charset="0"/>
              </a:defRPr>
            </a:lvl9pPr>
          </a:lstStyle>
          <a:p>
            <a:pPr>
              <a:spcBef>
                <a:spcPts val="1375"/>
              </a:spcBef>
            </a:pPr>
            <a:r>
              <a:rPr lang="ru-RU" sz="2200" b="1">
                <a:solidFill>
                  <a:srgbClr val="3333FF"/>
                </a:solidFill>
              </a:rPr>
              <a:t>"3":</a:t>
            </a:r>
            <a:r>
              <a:rPr lang="ru-RU" sz="2200">
                <a:solidFill>
                  <a:srgbClr val="3333FF"/>
                </a:solidFill>
              </a:rPr>
              <a:t>  </a:t>
            </a:r>
            <a:r>
              <a:rPr lang="ru-RU" sz="2200"/>
              <a:t>Найти минимальный и максимальный элементы в данном массиве их номера. Формат вывода:</a:t>
            </a:r>
          </a:p>
          <a:p>
            <a:pPr>
              <a:spcBef>
                <a:spcPts val="1375"/>
              </a:spcBef>
            </a:pPr>
            <a:r>
              <a:rPr lang="ru-RU" sz="2200"/>
              <a:t>             </a:t>
            </a:r>
            <a:r>
              <a:rPr lang="ru-RU" sz="2200" b="1">
                <a:solidFill>
                  <a:srgbClr val="FF0000"/>
                </a:solidFill>
                <a:latin typeface="Courier New" pitchFamily="49" charset="0"/>
              </a:rPr>
              <a:t>Минимальный элемент  </a:t>
            </a:r>
            <a:r>
              <a:rPr lang="en-US" sz="2200" b="1">
                <a:solidFill>
                  <a:srgbClr val="FF0000"/>
                </a:solidFill>
                <a:latin typeface="Courier New" pitchFamily="49" charset="0"/>
              </a:rPr>
              <a:t>A[3,4,1]=-6</a:t>
            </a:r>
            <a:r>
              <a:rPr lang="ru-RU" sz="2200" b="1">
                <a:solidFill>
                  <a:srgbClr val="FF0000"/>
                </a:solidFill>
                <a:latin typeface="Courier New" pitchFamily="49" charset="0"/>
              </a:rPr>
              <a:t> </a:t>
            </a:r>
          </a:p>
          <a:p>
            <a:pPr>
              <a:spcBef>
                <a:spcPts val="1375"/>
              </a:spcBef>
            </a:pPr>
            <a:r>
              <a:rPr lang="en-US" sz="2200" b="1">
                <a:solidFill>
                  <a:srgbClr val="FF0000"/>
                </a:solidFill>
                <a:latin typeface="Courier New" pitchFamily="49" charset="0"/>
              </a:rPr>
              <a:t>    </a:t>
            </a:r>
            <a:r>
              <a:rPr lang="ru-RU" sz="2200" b="1">
                <a:solidFill>
                  <a:srgbClr val="FF0000"/>
                </a:solidFill>
                <a:latin typeface="Courier New" pitchFamily="49" charset="0"/>
              </a:rPr>
              <a:t>  Максимальный элемент </a:t>
            </a:r>
            <a:r>
              <a:rPr lang="en-US" sz="2200" b="1">
                <a:solidFill>
                  <a:srgbClr val="FF0000"/>
                </a:solidFill>
                <a:latin typeface="Courier New" pitchFamily="49" charset="0"/>
              </a:rPr>
              <a:t>A[</a:t>
            </a:r>
            <a:r>
              <a:rPr lang="ru-RU" sz="2200" b="1">
                <a:solidFill>
                  <a:srgbClr val="FF0000"/>
                </a:solidFill>
                <a:latin typeface="Courier New" pitchFamily="49" charset="0"/>
              </a:rPr>
              <a:t>2</a:t>
            </a:r>
            <a:r>
              <a:rPr lang="en-US" sz="2200" b="1">
                <a:solidFill>
                  <a:srgbClr val="FF0000"/>
                </a:solidFill>
                <a:latin typeface="Courier New" pitchFamily="49" charset="0"/>
              </a:rPr>
              <a:t>,</a:t>
            </a:r>
            <a:r>
              <a:rPr lang="ru-RU" sz="2200" b="1">
                <a:solidFill>
                  <a:srgbClr val="FF0000"/>
                </a:solidFill>
                <a:latin typeface="Courier New" pitchFamily="49" charset="0"/>
              </a:rPr>
              <a:t>2,5</a:t>
            </a:r>
            <a:r>
              <a:rPr lang="en-US" sz="2200" b="1">
                <a:solidFill>
                  <a:srgbClr val="FF0000"/>
                </a:solidFill>
                <a:latin typeface="Courier New" pitchFamily="49" charset="0"/>
              </a:rPr>
              <a:t>]=</a:t>
            </a:r>
            <a:r>
              <a:rPr lang="ru-RU" sz="2200" b="1">
                <a:solidFill>
                  <a:srgbClr val="FF0000"/>
                </a:solidFill>
                <a:latin typeface="Courier New" pitchFamily="49" charset="0"/>
              </a:rPr>
              <a:t>10</a:t>
            </a:r>
          </a:p>
          <a:p>
            <a:pPr>
              <a:spcBef>
                <a:spcPts val="1375"/>
              </a:spcBef>
            </a:pPr>
            <a:r>
              <a:rPr lang="ru-RU" sz="2200" b="1">
                <a:solidFill>
                  <a:srgbClr val="3333FF"/>
                </a:solidFill>
              </a:rPr>
              <a:t>"4":  </a:t>
            </a:r>
            <a:r>
              <a:rPr lang="ru-RU" sz="2200" b="1">
                <a:latin typeface="Courier New" pitchFamily="49" charset="0"/>
              </a:rPr>
              <a:t>Найти сумму отрицательных элементов массива.</a:t>
            </a:r>
          </a:p>
          <a:p>
            <a:pPr>
              <a:spcBef>
                <a:spcPts val="1375"/>
              </a:spcBef>
            </a:pPr>
            <a:r>
              <a:rPr lang="ru-RU" sz="2200" b="1">
                <a:solidFill>
                  <a:srgbClr val="3333FF"/>
                </a:solidFill>
                <a:latin typeface="Courier New" pitchFamily="49" charset="0"/>
              </a:rPr>
              <a:t>"5":</a:t>
            </a:r>
            <a:r>
              <a:rPr lang="ru-RU" sz="2200" b="1">
                <a:latin typeface="Courier New" pitchFamily="49" charset="0"/>
              </a:rPr>
              <a:t>Выполнить задания 3,4 для пятимерного массива.</a:t>
            </a:r>
          </a:p>
        </p:txBody>
      </p:sp>
    </p:spTree>
    <p:extLst>
      <p:ext uri="{BB962C8B-B14F-4D97-AF65-F5344CB8AC3E}">
        <p14:creationId xmlns:p14="http://schemas.microsoft.com/office/powerpoint/2010/main" val="31032414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5">
  <a:themeElements>
    <a:clrScheme name="Другая 75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F2F2F2"/>
      </a:hlink>
      <a:folHlink>
        <a:srgbClr val="D8D8D8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Тема5</Template>
  <TotalTime>64</TotalTime>
  <Words>1801</Words>
  <Application>Microsoft Office PowerPoint</Application>
  <PresentationFormat>Экран (4:3)</PresentationFormat>
  <Paragraphs>529</Paragraphs>
  <Slides>30</Slides>
  <Notes>26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Тема5</vt:lpstr>
      <vt:lpstr>Программирование  на языке Паскаль</vt:lpstr>
      <vt:lpstr>Вектор. Одномерный массив</vt:lpstr>
      <vt:lpstr>Презентация PowerPoint</vt:lpstr>
      <vt:lpstr>Презентация PowerPoint</vt:lpstr>
      <vt:lpstr>Презентация PowerPoint</vt:lpstr>
      <vt:lpstr>Матрицы. Двумерные массивы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kp</dc:creator>
  <cp:lastModifiedBy>home</cp:lastModifiedBy>
  <cp:revision>8</cp:revision>
  <cp:lastPrinted>1601-01-01T00:00:00Z</cp:lastPrinted>
  <dcterms:created xsi:type="dcterms:W3CDTF">1601-01-01T00:00:00Z</dcterms:created>
  <dcterms:modified xsi:type="dcterms:W3CDTF">2012-11-15T20:52:16Z</dcterms:modified>
</cp:coreProperties>
</file>