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99" r:id="rId21"/>
    <p:sldId id="289" r:id="rId22"/>
    <p:sldId id="300" r:id="rId23"/>
    <p:sldId id="302" r:id="rId24"/>
    <p:sldId id="301" r:id="rId25"/>
    <p:sldId id="291" r:id="rId26"/>
    <p:sldId id="303" r:id="rId27"/>
    <p:sldId id="292" r:id="rId28"/>
    <p:sldId id="293" r:id="rId29"/>
    <p:sldId id="304" r:id="rId30"/>
    <p:sldId id="294" r:id="rId31"/>
    <p:sldId id="305" r:id="rId32"/>
    <p:sldId id="295" r:id="rId33"/>
    <p:sldId id="306" r:id="rId34"/>
    <p:sldId id="296" r:id="rId35"/>
    <p:sldId id="307" r:id="rId36"/>
    <p:sldId id="297" r:id="rId37"/>
    <p:sldId id="308" r:id="rId38"/>
    <p:sldId id="298" r:id="rId39"/>
    <p:sldId id="309" r:id="rId40"/>
    <p:sldId id="272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66FF"/>
    <a:srgbClr val="66FF33"/>
    <a:srgbClr val="FF00FF"/>
    <a:srgbClr val="FF0066"/>
    <a:srgbClr val="9900CC"/>
    <a:srgbClr val="FBED3B"/>
    <a:srgbClr val="66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053" autoAdjust="0"/>
    <p:restoredTop sz="94660"/>
  </p:normalViewPr>
  <p:slideViewPr>
    <p:cSldViewPr snapToGrid="0">
      <p:cViewPr varScale="1">
        <p:scale>
          <a:sx n="51" d="100"/>
          <a:sy n="51" d="100"/>
        </p:scale>
        <p:origin x="-37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8.wmf"/><Relationship Id="rId1" Type="http://schemas.openxmlformats.org/officeDocument/2006/relationships/image" Target="../media/image28.wmf"/><Relationship Id="rId4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8.wmf"/><Relationship Id="rId1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3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E35BF49-1DC6-409B-8C99-DAD2887167E8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7E9CD1B1-27F2-44CF-8F03-A862CE16123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5832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CD1B1-27F2-44CF-8F03-A862CE16123F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217324-AA3E-4B3D-A06C-D482355B8838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97E06-ACA2-43FE-88B8-4F271A495D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3AED2F-9843-4947-BFD4-0C7DC3534F22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A2039-2B64-4895-807A-DA92CBAF18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6AEB18-F343-4F70-ABB3-4CB0B7F6B53C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7EE67-F08A-4BED-B251-D99857457D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896D3-9B68-4DF4-BE89-ADF3CCC48D8F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B77E1-C60D-4F97-8303-B193EF578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1B7BC6-0212-421C-B6C5-C9F531B75405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D4C3A-68E3-4142-BC34-DCB44D9653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E5A3ED-D601-4FC3-9403-EE5E527AEE96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1A2C2-3DA8-49D3-ACA2-B33763A59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083DD9-FFCA-4B75-A342-7626ED81CB5C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44731-52B3-4394-8F4D-2F6E21B3F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956AD-0751-4747-9944-3E91CCC82966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3FA0C-29A1-4747-A5D8-8F4D28B9B4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62F83F-4FDE-4BE7-ADC0-69954874A6AA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8FAA2-5851-445F-8AA0-8F15BA8444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1FAC05-7265-4E8B-B6E5-149C986B2E43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1BC6B-A883-469C-8979-932D0C4C7A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33693-E236-444A-8F42-D468EB983354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61D0C-8088-404A-B316-81F698407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FC5CCFA-F614-479D-A802-7B686A53E286}" type="datetimeFigureOut">
              <a:rPr lang="ru-RU"/>
              <a:pPr/>
              <a:t>16.10.2011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EC421A1-93D9-4027-8B14-FD839518F4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jpeg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jpeg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jpeg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.jpeg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4.bin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5.wmf"/><Relationship Id="rId4" Type="http://schemas.openxmlformats.org/officeDocument/2006/relationships/image" Target="../media/image2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5.wmf"/><Relationship Id="rId4" Type="http://schemas.openxmlformats.org/officeDocument/2006/relationships/image" Target="../media/image30.gif"/><Relationship Id="rId9" Type="http://schemas.openxmlformats.org/officeDocument/2006/relationships/oleObject" Target="../embeddings/oleObject2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25.wmf"/><Relationship Id="rId4" Type="http://schemas.openxmlformats.org/officeDocument/2006/relationships/image" Target="../media/image3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25.wmf"/><Relationship Id="rId4" Type="http://schemas.openxmlformats.org/officeDocument/2006/relationships/image" Target="../media/image36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25.wmf"/><Relationship Id="rId4" Type="http://schemas.openxmlformats.org/officeDocument/2006/relationships/image" Target="../media/image38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25.wmf"/><Relationship Id="rId4" Type="http://schemas.openxmlformats.org/officeDocument/2006/relationships/image" Target="../media/image40.gif"/><Relationship Id="rId9" Type="http://schemas.openxmlformats.org/officeDocument/2006/relationships/oleObject" Target="../embeddings/oleObject38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5.wmf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j02105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913" y="207963"/>
            <a:ext cx="8785225" cy="3692525"/>
          </a:xfrm>
          <a:prstGeom prst="rect">
            <a:avLst/>
          </a:prstGeom>
          <a:noFill/>
        </p:spPr>
      </p:pic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 rot="-480214">
            <a:off x="1484313" y="2225675"/>
            <a:ext cx="6559550" cy="24368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/>
              <a:lightRig rig="legacyFlat3" dir="b"/>
            </a:scene3d>
            <a:sp3d extrusionH="100000" prstMaterial="legacyMatte">
              <a:extrusionClr>
                <a:srgbClr val="FBED3B"/>
              </a:extrusionClr>
            </a:sp3d>
          </a:bodyPr>
          <a:lstStyle/>
          <a:p>
            <a:pPr algn="ctr"/>
            <a:r>
              <a:rPr lang="ru-RU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Bookman Old Style"/>
              </a:rPr>
              <a:t>Преобразование </a:t>
            </a:r>
          </a:p>
          <a:p>
            <a:pPr algn="ctr"/>
            <a:r>
              <a:rPr lang="ru-RU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Bookman Old Style"/>
              </a:rPr>
              <a:t>логических </a:t>
            </a:r>
          </a:p>
          <a:p>
            <a:pPr algn="ctr"/>
            <a:r>
              <a:rPr lang="ru-RU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8200"/>
                    </a:gs>
                    <a:gs pos="10001">
                      <a:srgbClr val="FF0000"/>
                    </a:gs>
                    <a:gs pos="35001">
                      <a:srgbClr val="BA0066"/>
                    </a:gs>
                    <a:gs pos="70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Bookman Old Style"/>
              </a:rPr>
              <a:t>выражений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тавтология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65563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всегда истинное выражение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25513" y="3019425"/>
            <a:ext cx="7091362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Например, докажем, что</a:t>
            </a:r>
            <a:r>
              <a:rPr lang="ru-RU"/>
              <a:t> </a:t>
            </a:r>
            <a:r>
              <a:rPr lang="en-US"/>
              <a:t/>
            </a:r>
            <a:br>
              <a:rPr lang="en-US"/>
            </a:br>
            <a:r>
              <a:rPr lang="ru-RU" sz="6000" b="1">
                <a:solidFill>
                  <a:srgbClr val="000000"/>
                </a:solidFill>
                <a:latin typeface="Times New Roman" pitchFamily="18" charset="0"/>
              </a:rPr>
              <a:t>(X ^ Y) </a:t>
            </a:r>
            <a:r>
              <a:rPr lang="ru-RU" sz="6000" b="1"/>
              <a:t>→</a:t>
            </a:r>
            <a:r>
              <a:rPr lang="ru-RU" sz="6000" b="1">
                <a:solidFill>
                  <a:srgbClr val="000000"/>
                </a:solidFill>
                <a:latin typeface="Times New Roman" pitchFamily="18" charset="0"/>
              </a:rPr>
              <a:t> (X </a:t>
            </a:r>
            <a:r>
              <a:rPr lang="en-US" sz="6000" b="1">
                <a:solidFill>
                  <a:srgbClr val="000000"/>
                </a:solidFill>
              </a:rPr>
              <a:t>v</a:t>
            </a:r>
            <a:r>
              <a:rPr lang="ru-RU" sz="6000" b="1">
                <a:solidFill>
                  <a:srgbClr val="000000"/>
                </a:solidFill>
                <a:latin typeface="Times New Roman" pitchFamily="18" charset="0"/>
              </a:rPr>
              <a:t> Y)</a:t>
            </a:r>
            <a:r>
              <a:rPr lang="ru-RU" sz="3600"/>
              <a:t> </a:t>
            </a:r>
            <a:r>
              <a:rPr lang="en-US" sz="3600"/>
              <a:t/>
            </a:r>
            <a:br>
              <a:rPr lang="en-US" sz="3600"/>
            </a:br>
            <a:r>
              <a:rPr lang="ru-RU" sz="2400"/>
              <a:t>является тавтологией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тавтология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33525"/>
            <a:ext cx="8229600" cy="65563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всегда истинное выражение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925513" y="3019425"/>
            <a:ext cx="70913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/>
              <a:t>Некоторые тавтологии являются логическими законами.</a:t>
            </a:r>
          </a:p>
        </p:txBody>
      </p:sp>
      <p:pic>
        <p:nvPicPr>
          <p:cNvPr id="19462" name="Picture 6" descr="TEACH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58038" y="4021138"/>
            <a:ext cx="1374775" cy="2303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Закон тождества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smtClean="0"/>
              <a:t>Всякое высказывание тождественно самому себе</a:t>
            </a:r>
          </a:p>
          <a:p>
            <a:pPr algn="ctr">
              <a:buFontTx/>
              <a:buNone/>
            </a:pPr>
            <a:endParaRPr lang="ru-RU" smtClean="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3379788" y="3027363"/>
          <a:ext cx="2500312" cy="1016000"/>
        </p:xfrm>
        <a:graphic>
          <a:graphicData uri="http://schemas.openxmlformats.org/presentationml/2006/ole">
            <p:oleObj spid="_x0000_s20487" name="Equation" r:id="rId4" imgW="406048" imgH="164957" progId="Equation.3">
              <p:embed/>
            </p:oleObj>
          </a:graphicData>
        </a:graphic>
      </p:graphicFrame>
      <p:pic>
        <p:nvPicPr>
          <p:cNvPr id="20485" name="Picture 5" descr="TEACH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58038" y="4021138"/>
            <a:ext cx="1374775" cy="2303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Закон непротиворечия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sz="2800" smtClean="0"/>
              <a:t>Высказывание не может быть одновременно истинным и ложным. Если высказывание </a:t>
            </a:r>
            <a:r>
              <a:rPr lang="ru-RU" sz="2800" i="1" smtClean="0"/>
              <a:t>А</a:t>
            </a:r>
            <a:r>
              <a:rPr lang="ru-RU" sz="2800" smtClean="0"/>
              <a:t> — истинно, то его отрицание </a:t>
            </a:r>
            <a:r>
              <a:rPr lang="ru-RU" sz="2800" i="1" smtClean="0"/>
              <a:t>не А</a:t>
            </a:r>
            <a:r>
              <a:rPr lang="ru-RU" sz="2800" smtClean="0"/>
              <a:t> должно быть ложным. Следовательно, логическое произведение высказывания и его отрицания должно</a:t>
            </a:r>
            <a:r>
              <a:rPr lang="ru-RU" sz="2800" b="1" smtClean="0"/>
              <a:t> </a:t>
            </a:r>
            <a:r>
              <a:rPr lang="ru-RU" sz="2800" smtClean="0"/>
              <a:t>быть ложно</a:t>
            </a:r>
            <a:r>
              <a:rPr lang="ru-RU" smtClean="0"/>
              <a:t> </a:t>
            </a:r>
          </a:p>
          <a:p>
            <a:pPr algn="ctr">
              <a:buFontTx/>
              <a:buNone/>
            </a:pPr>
            <a:endParaRPr lang="ru-RU" smtClean="0"/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2124075" y="4657725"/>
          <a:ext cx="4375150" cy="1093788"/>
        </p:xfrm>
        <a:graphic>
          <a:graphicData uri="http://schemas.openxmlformats.org/presentationml/2006/ole">
            <p:oleObj spid="_x0000_s21511" name="Equation" r:id="rId4" imgW="710891" imgH="177723" progId="Equation.3">
              <p:embed/>
            </p:oleObj>
          </a:graphicData>
        </a:graphic>
      </p:graphicFrame>
      <p:pic>
        <p:nvPicPr>
          <p:cNvPr id="21509" name="Picture 5" descr="TEACH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58038" y="4021138"/>
            <a:ext cx="1374775" cy="2303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Закон исключенного третьего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sz="2800" smtClean="0"/>
              <a:t>Высказывание может быть либо истинным, либо ложным, третьего не дано. Это означает, что результат логического сложения высказывания и его отрицания всегда принимает значение истина</a:t>
            </a:r>
            <a:endParaRPr lang="ru-RU" smtClean="0"/>
          </a:p>
          <a:p>
            <a:pPr algn="ctr">
              <a:buFontTx/>
              <a:buNone/>
            </a:pPr>
            <a:endParaRPr lang="ru-RU" smtClean="0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2201863" y="4695825"/>
          <a:ext cx="4219575" cy="1016000"/>
        </p:xfrm>
        <a:graphic>
          <a:graphicData uri="http://schemas.openxmlformats.org/presentationml/2006/ole">
            <p:oleObj spid="_x0000_s22535" name="Equation" r:id="rId4" imgW="685502" imgH="165028" progId="Equation.3">
              <p:embed/>
            </p:oleObj>
          </a:graphicData>
        </a:graphic>
      </p:graphicFrame>
      <p:pic>
        <p:nvPicPr>
          <p:cNvPr id="22533" name="Picture 5" descr="TEACH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58038" y="4021138"/>
            <a:ext cx="1374775" cy="2303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Закон двойного отрицания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dirty="0" smtClean="0"/>
              <a:t>Если дважды отрицать некоторое высказывание, то в результате</a:t>
            </a:r>
            <a:r>
              <a:rPr lang="ru-RU" b="1" dirty="0" smtClean="0"/>
              <a:t> </a:t>
            </a:r>
            <a:r>
              <a:rPr lang="ru-RU" dirty="0" smtClean="0"/>
              <a:t>мы получим исходное высказывание </a:t>
            </a:r>
          </a:p>
          <a:p>
            <a:pPr algn="ctr">
              <a:buFontTx/>
              <a:buNone/>
            </a:pPr>
            <a:endParaRPr lang="ru-RU" dirty="0" smtClean="0"/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2489200" y="3781425"/>
          <a:ext cx="3751263" cy="1016000"/>
        </p:xfrm>
        <a:graphic>
          <a:graphicData uri="http://schemas.openxmlformats.org/presentationml/2006/ole">
            <p:oleObj spid="_x0000_s23559" name="Equation" r:id="rId4" imgW="609336" imgH="165028" progId="Equation.3">
              <p:embed/>
            </p:oleObj>
          </a:graphicData>
        </a:graphic>
      </p:graphicFrame>
      <p:pic>
        <p:nvPicPr>
          <p:cNvPr id="23557" name="Picture 5" descr="TEACH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58038" y="4021138"/>
            <a:ext cx="1374775" cy="2303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Законы Моргана</a:t>
            </a: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460375" y="1468438"/>
          <a:ext cx="7893050" cy="1328737"/>
        </p:xfrm>
        <a:graphic>
          <a:graphicData uri="http://schemas.openxmlformats.org/presentationml/2006/ole">
            <p:oleObj spid="_x0000_s24587" name="Equation" r:id="rId4" imgW="1282700" imgH="215900" progId="Equation.3">
              <p:embed/>
            </p:oleObj>
          </a:graphicData>
        </a:graphic>
      </p:graphicFrame>
      <p:pic>
        <p:nvPicPr>
          <p:cNvPr id="24581" name="Picture 5" descr="TEACH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42593" y="4394200"/>
            <a:ext cx="1152120" cy="1930400"/>
          </a:xfrm>
          <a:prstGeom prst="rect">
            <a:avLst/>
          </a:prstGeom>
          <a:noFill/>
        </p:spPr>
      </p:pic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450850" y="2871788"/>
          <a:ext cx="7893050" cy="1328737"/>
        </p:xfrm>
        <a:graphic>
          <a:graphicData uri="http://schemas.openxmlformats.org/presentationml/2006/ole">
            <p:oleObj spid="_x0000_s24588" name="Equation" r:id="rId6" imgW="1282700" imgH="215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Правило коммутативности.</a:t>
            </a:r>
            <a:br>
              <a:rPr lang="ru-RU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dirty="0" smtClean="0"/>
              <a:t>Переместительный закон</a:t>
            </a:r>
            <a:endParaRPr lang="ru-RU" sz="3200" b="1" dirty="0" smtClean="0"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5605" name="Picture 5" descr="TEACH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58038" y="4021138"/>
            <a:ext cx="1374775" cy="2303462"/>
          </a:xfrm>
          <a:prstGeom prst="rect">
            <a:avLst/>
          </a:prstGeom>
          <a:noFill/>
        </p:spPr>
      </p:pic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1630363" y="1570038"/>
          <a:ext cx="5470525" cy="1016000"/>
        </p:xfrm>
        <a:graphic>
          <a:graphicData uri="http://schemas.openxmlformats.org/presentationml/2006/ole">
            <p:oleObj spid="_x0000_s25613" name="Equation" r:id="rId5" imgW="888614" imgH="165028" progId="Equation.3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1630363" y="2952750"/>
          <a:ext cx="5470525" cy="1016000"/>
        </p:xfrm>
        <a:graphic>
          <a:graphicData uri="http://schemas.openxmlformats.org/presentationml/2006/ole">
            <p:oleObj spid="_x0000_s25614" name="Equation" r:id="rId6" imgW="888614" imgH="165028" progId="Equation.3">
              <p:embed/>
            </p:oleObj>
          </a:graphicData>
        </a:graphic>
      </p:graphicFrame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288925" y="4922838"/>
            <a:ext cx="2478088" cy="1465262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 алгебре: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3600" b="1" i="1" dirty="0" err="1">
                <a:solidFill>
                  <a:schemeClr val="bg1"/>
                </a:solidFill>
                <a:latin typeface="Times New Roman" pitchFamily="18" charset="0"/>
              </a:rPr>
              <a:t>ab</a:t>
            </a:r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=</a:t>
            </a:r>
            <a:r>
              <a:rPr lang="en-US" sz="3600" b="1" i="1" dirty="0" err="1">
                <a:solidFill>
                  <a:schemeClr val="bg1"/>
                </a:solidFill>
                <a:latin typeface="Times New Roman" pitchFamily="18" charset="0"/>
              </a:rPr>
              <a:t>ba</a:t>
            </a:r>
            <a:endParaRPr lang="ru-RU" sz="2800" b="1" dirty="0">
              <a:solidFill>
                <a:schemeClr val="bg1"/>
              </a:solidFill>
            </a:endParaRPr>
          </a:p>
          <a:p>
            <a:r>
              <a:rPr lang="en-US" sz="3600" b="1" i="1" dirty="0" err="1">
                <a:solidFill>
                  <a:schemeClr val="bg1"/>
                </a:solidFill>
                <a:latin typeface="Times New Roman" pitchFamily="18" charset="0"/>
              </a:rPr>
              <a:t>a+b</a:t>
            </a:r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 = </a:t>
            </a:r>
            <a:r>
              <a:rPr lang="en-US" sz="3600" b="1" i="1" dirty="0" err="1">
                <a:solidFill>
                  <a:schemeClr val="bg1"/>
                </a:solidFill>
                <a:latin typeface="Times New Roman" pitchFamily="18" charset="0"/>
              </a:rPr>
              <a:t>b+a</a:t>
            </a:r>
            <a:endParaRPr lang="en-US" sz="3600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Правило ассоциативности</a:t>
            </a:r>
            <a:br>
              <a:rPr lang="ru-RU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600" dirty="0" smtClean="0"/>
              <a:t>Сочетательный закон</a:t>
            </a:r>
            <a:endParaRPr lang="ru-RU" sz="3600" b="1" dirty="0" smtClean="0"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6627" name="Picture 3" descr="TEACH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58039" y="4486618"/>
            <a:ext cx="1096962" cy="1837981"/>
          </a:xfrm>
          <a:prstGeom prst="rect">
            <a:avLst/>
          </a:prstGeom>
          <a:noFill/>
        </p:spPr>
      </p:pic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739775" y="1414463"/>
          <a:ext cx="7431088" cy="1328737"/>
        </p:xfrm>
        <a:graphic>
          <a:graphicData uri="http://schemas.openxmlformats.org/presentationml/2006/ole">
            <p:oleObj spid="_x0000_s26635" name="Equation" r:id="rId5" imgW="1574117" imgH="215806" progId="Equation.3">
              <p:embed/>
            </p:oleObj>
          </a:graphicData>
        </a:graphic>
      </p:graphicFrame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739775" y="2913063"/>
          <a:ext cx="7431088" cy="1328737"/>
        </p:xfrm>
        <a:graphic>
          <a:graphicData uri="http://schemas.openxmlformats.org/presentationml/2006/ole">
            <p:oleObj spid="_x0000_s26636" name="Equation" r:id="rId6" imgW="1574117" imgH="215806" progId="Equation.3">
              <p:embed/>
            </p:oleObj>
          </a:graphicData>
        </a:graphic>
      </p:graphicFrame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88925" y="4922838"/>
            <a:ext cx="3679825" cy="1465262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 алгебре: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sz="3600" b="1" i="1" dirty="0" err="1">
                <a:solidFill>
                  <a:schemeClr val="bg1"/>
                </a:solidFill>
                <a:latin typeface="Times New Roman" pitchFamily="18" charset="0"/>
              </a:rPr>
              <a:t>ab</a:t>
            </a:r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)c=a(</a:t>
            </a:r>
            <a:r>
              <a:rPr lang="en-US" sz="3600" b="1" i="1" dirty="0" err="1">
                <a:solidFill>
                  <a:schemeClr val="bg1"/>
                </a:solidFill>
                <a:latin typeface="Times New Roman" pitchFamily="18" charset="0"/>
              </a:rPr>
              <a:t>bc</a:t>
            </a:r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)</a:t>
            </a:r>
            <a:endParaRPr lang="ru-RU" sz="2800" b="1" dirty="0">
              <a:solidFill>
                <a:schemeClr val="bg1"/>
              </a:solidFill>
            </a:endParaRPr>
          </a:p>
          <a:p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sz="3600" b="1" i="1" dirty="0" err="1">
                <a:solidFill>
                  <a:schemeClr val="bg1"/>
                </a:solidFill>
                <a:latin typeface="Times New Roman" pitchFamily="18" charset="0"/>
              </a:rPr>
              <a:t>a+b</a:t>
            </a:r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)+c =a+(</a:t>
            </a:r>
            <a:r>
              <a:rPr lang="en-US" sz="3600" b="1" i="1" dirty="0" err="1">
                <a:solidFill>
                  <a:schemeClr val="bg1"/>
                </a:solidFill>
                <a:latin typeface="Times New Roman" pitchFamily="18" charset="0"/>
              </a:rPr>
              <a:t>b+c</a:t>
            </a:r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Правило дистрибутивности</a:t>
            </a:r>
            <a:br>
              <a:rPr lang="ru-RU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600" dirty="0" smtClean="0"/>
              <a:t>Распределительный закон</a:t>
            </a:r>
            <a:endParaRPr lang="ru-RU" sz="3600" b="1" dirty="0" smtClean="0"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7651" name="Picture 3" descr="TEACH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686" y="4239502"/>
            <a:ext cx="1374775" cy="2303462"/>
          </a:xfrm>
          <a:prstGeom prst="rect">
            <a:avLst/>
          </a:prstGeom>
          <a:noFill/>
        </p:spPr>
      </p:pic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430852" y="1441758"/>
          <a:ext cx="8385602" cy="1328737"/>
        </p:xfrm>
        <a:graphic>
          <a:graphicData uri="http://schemas.openxmlformats.org/presentationml/2006/ole">
            <p:oleObj spid="_x0000_s27658" name="Формула" r:id="rId5" imgW="1726451" imgH="215806" progId="Equation.3">
              <p:embed/>
            </p:oleObj>
          </a:graphicData>
        </a:graphic>
      </p:graphicFrame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288925" y="4922838"/>
            <a:ext cx="3275013" cy="915987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 алгебре: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a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b</a:t>
            </a:r>
            <a:r>
              <a:rPr lang="ru-RU" sz="3600" b="1" i="1" dirty="0">
                <a:solidFill>
                  <a:schemeClr val="bg1"/>
                </a:solidFill>
                <a:latin typeface="Times New Roman" pitchFamily="18" charset="0"/>
              </a:rPr>
              <a:t>+с)</a:t>
            </a:r>
            <a:r>
              <a:rPr lang="en-US" sz="3600" b="1" i="1" dirty="0">
                <a:solidFill>
                  <a:schemeClr val="bg1"/>
                </a:solidFill>
                <a:latin typeface="Times New Roman" pitchFamily="18" charset="0"/>
              </a:rPr>
              <a:t>=</a:t>
            </a:r>
            <a:r>
              <a:rPr lang="en-US" sz="3600" b="1" i="1" dirty="0" err="1">
                <a:solidFill>
                  <a:schemeClr val="bg1"/>
                </a:solidFill>
                <a:latin typeface="Times New Roman" pitchFamily="18" charset="0"/>
              </a:rPr>
              <a:t>ab+ac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79044" y="2803525"/>
          <a:ext cx="8928100" cy="1328738"/>
        </p:xfrm>
        <a:graphic>
          <a:graphicData uri="http://schemas.openxmlformats.org/presentationml/2006/ole">
            <p:oleObj spid="_x0000_s27659" name="Формула" r:id="rId6" imgW="1904174" imgH="215806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ПОДУМАЙ</a:t>
            </a: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217488" y="1490663"/>
          <a:ext cx="2430462" cy="771525"/>
        </p:xfrm>
        <a:graphic>
          <a:graphicData uri="http://schemas.openxmlformats.org/presentationml/2006/ole">
            <p:oleObj spid="_x0000_s28700" name="Equation" r:id="rId4" imgW="558558" imgH="177723" progId="Equation.3">
              <p:embed/>
            </p:oleObj>
          </a:graphicData>
        </a:graphic>
      </p:graphicFrame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217488" y="2427288"/>
          <a:ext cx="2430462" cy="773112"/>
        </p:xfrm>
        <a:graphic>
          <a:graphicData uri="http://schemas.openxmlformats.org/presentationml/2006/ole">
            <p:oleObj spid="_x0000_s28701" name="Equation" r:id="rId5" imgW="558558" imgH="177723" progId="Equation.3">
              <p:embed/>
            </p:oleObj>
          </a:graphicData>
        </a:graphic>
      </p:graphicFrame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217488" y="3416300"/>
          <a:ext cx="2540000" cy="773113"/>
        </p:xfrm>
        <a:graphic>
          <a:graphicData uri="http://schemas.openxmlformats.org/presentationml/2006/ole">
            <p:oleObj spid="_x0000_s28702" name="Equation" r:id="rId6" imgW="583693" imgH="177646" progId="Equation.3">
              <p:embed/>
            </p:oleObj>
          </a:graphicData>
        </a:graphic>
      </p:graphicFrame>
      <p:graphicFrame>
        <p:nvGraphicFramePr>
          <p:cNvPr id="28679" name="Object 7"/>
          <p:cNvGraphicFramePr>
            <a:graphicFrameLocks noChangeAspect="1"/>
          </p:cNvGraphicFramePr>
          <p:nvPr/>
        </p:nvGraphicFramePr>
        <p:xfrm>
          <a:off x="217488" y="4522788"/>
          <a:ext cx="2540000" cy="773112"/>
        </p:xfrm>
        <a:graphic>
          <a:graphicData uri="http://schemas.openxmlformats.org/presentationml/2006/ole">
            <p:oleObj spid="_x0000_s28703" name="Equation" r:id="rId7" imgW="583693" imgH="177646" progId="Equation.3">
              <p:embed/>
            </p:oleObj>
          </a:graphicData>
        </a:graphic>
      </p:graphicFrame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4537075" y="1517650"/>
          <a:ext cx="2374900" cy="715963"/>
        </p:xfrm>
        <a:graphic>
          <a:graphicData uri="http://schemas.openxmlformats.org/presentationml/2006/ole">
            <p:oleObj spid="_x0000_s28704" name="Equation" r:id="rId8" imgW="545626" imgH="164957" progId="Equation.3">
              <p:embed/>
            </p:oleObj>
          </a:graphicData>
        </a:graphic>
      </p:graphicFrame>
      <p:graphicFrame>
        <p:nvGraphicFramePr>
          <p:cNvPr id="28681" name="Object 9"/>
          <p:cNvGraphicFramePr>
            <a:graphicFrameLocks noChangeAspect="1"/>
          </p:cNvGraphicFramePr>
          <p:nvPr/>
        </p:nvGraphicFramePr>
        <p:xfrm>
          <a:off x="4537075" y="2454275"/>
          <a:ext cx="2597150" cy="717550"/>
        </p:xfrm>
        <a:graphic>
          <a:graphicData uri="http://schemas.openxmlformats.org/presentationml/2006/ole">
            <p:oleObj spid="_x0000_s28705" name="Equation" r:id="rId9" imgW="596641" imgH="165028" progId="Equation.3">
              <p:embed/>
            </p:oleObj>
          </a:graphicData>
        </a:graphic>
      </p:graphicFrame>
      <p:graphicFrame>
        <p:nvGraphicFramePr>
          <p:cNvPr id="28682" name="Object 10"/>
          <p:cNvGraphicFramePr>
            <a:graphicFrameLocks noChangeAspect="1"/>
          </p:cNvGraphicFramePr>
          <p:nvPr/>
        </p:nvGraphicFramePr>
        <p:xfrm>
          <a:off x="4537075" y="3416300"/>
          <a:ext cx="2595563" cy="773113"/>
        </p:xfrm>
        <a:graphic>
          <a:graphicData uri="http://schemas.openxmlformats.org/presentationml/2006/ole">
            <p:oleObj spid="_x0000_s28706" name="Equation" r:id="rId10" imgW="596641" imgH="177723" progId="Equation.3">
              <p:embed/>
            </p:oleObj>
          </a:graphicData>
        </a:graphic>
      </p:graphicFrame>
      <p:graphicFrame>
        <p:nvGraphicFramePr>
          <p:cNvPr id="28683" name="Object 11"/>
          <p:cNvGraphicFramePr>
            <a:graphicFrameLocks noChangeAspect="1"/>
          </p:cNvGraphicFramePr>
          <p:nvPr/>
        </p:nvGraphicFramePr>
        <p:xfrm>
          <a:off x="4537075" y="4522788"/>
          <a:ext cx="2705100" cy="773112"/>
        </p:xfrm>
        <a:graphic>
          <a:graphicData uri="http://schemas.openxmlformats.org/presentationml/2006/ole">
            <p:oleObj spid="_x0000_s28707" name="Equation" r:id="rId11" imgW="621760" imgH="177646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/>
          <a:srcRect l="2328" t="18911" r="2241" b="8028"/>
          <a:stretch>
            <a:fillRect/>
          </a:stretch>
        </p:blipFill>
        <p:spPr bwMode="auto">
          <a:xfrm>
            <a:off x="94596" y="677917"/>
            <a:ext cx="8983627" cy="5502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7432" y="2172278"/>
            <a:ext cx="669850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ru-RU" sz="44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Как упростить</a:t>
            </a:r>
            <a:br>
              <a:rPr lang="ru-RU" sz="44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44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 логическую формулу?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0620" y="1360439"/>
            <a:ext cx="781969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03275" algn="just"/>
            <a:r>
              <a:rPr lang="ru-RU" sz="3200" dirty="0" smtClean="0">
                <a:latin typeface="+mn-lt"/>
              </a:rPr>
              <a:t>Равносильные преобразования логических формул имеют то же назначение, что и преобразования формул в обычной алгебре. Они служат для упрощения формул или приведения их к определённому виду путем использования основных законов алгебры логики.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717" y="306880"/>
            <a:ext cx="86395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5488" algn="just"/>
            <a:r>
              <a:rPr lang="ru-RU" sz="3600" i="1" dirty="0" smtClean="0">
                <a:solidFill>
                  <a:srgbClr val="003399"/>
                </a:solidFill>
                <a:latin typeface="+mn-lt"/>
              </a:rPr>
              <a:t>Под </a:t>
            </a:r>
            <a:r>
              <a:rPr lang="ru-RU" sz="3600" i="1" u="sng" dirty="0" smtClean="0">
                <a:solidFill>
                  <a:srgbClr val="003399"/>
                </a:solidFill>
                <a:latin typeface="+mn-lt"/>
              </a:rPr>
              <a:t>упрощением формулы,</a:t>
            </a:r>
            <a:r>
              <a:rPr lang="ru-RU" sz="3600" i="1" dirty="0" smtClean="0">
                <a:solidFill>
                  <a:srgbClr val="003399"/>
                </a:solidFill>
                <a:latin typeface="+mn-lt"/>
              </a:rPr>
              <a:t> не содержащей операций импликации и </a:t>
            </a:r>
            <a:r>
              <a:rPr lang="ru-RU" sz="3600" i="1" dirty="0" err="1" smtClean="0">
                <a:solidFill>
                  <a:srgbClr val="003399"/>
                </a:solidFill>
                <a:latin typeface="+mn-lt"/>
              </a:rPr>
              <a:t>эквиваленции</a:t>
            </a:r>
            <a:r>
              <a:rPr lang="ru-RU" sz="3600" i="1" dirty="0" smtClean="0">
                <a:solidFill>
                  <a:srgbClr val="003399"/>
                </a:solidFill>
                <a:latin typeface="+mn-lt"/>
              </a:rPr>
              <a:t>, понимают </a:t>
            </a:r>
            <a:r>
              <a:rPr lang="ru-RU" sz="3600" i="1" dirty="0" err="1" smtClean="0">
                <a:solidFill>
                  <a:srgbClr val="003399"/>
                </a:solidFill>
                <a:latin typeface="+mn-lt"/>
              </a:rPr>
              <a:t>равносиль</a:t>
            </a:r>
            <a:r>
              <a:rPr lang="ru-RU" sz="3600" i="1" dirty="0" smtClean="0">
                <a:solidFill>
                  <a:srgbClr val="003399"/>
                </a:solidFill>
                <a:latin typeface="+mn-lt"/>
              </a:rPr>
              <a:t>-</a:t>
            </a:r>
            <a:br>
              <a:rPr lang="ru-RU" sz="3600" i="1" dirty="0" smtClean="0">
                <a:solidFill>
                  <a:srgbClr val="003399"/>
                </a:solidFill>
                <a:latin typeface="+mn-lt"/>
              </a:rPr>
            </a:br>
            <a:r>
              <a:rPr lang="ru-RU" sz="3600" i="1" dirty="0" err="1" smtClean="0">
                <a:solidFill>
                  <a:srgbClr val="003399"/>
                </a:solidFill>
                <a:latin typeface="+mn-lt"/>
              </a:rPr>
              <a:t>ное</a:t>
            </a:r>
            <a:r>
              <a:rPr lang="ru-RU" sz="3600" i="1" dirty="0" smtClean="0">
                <a:solidFill>
                  <a:srgbClr val="003399"/>
                </a:solidFill>
                <a:latin typeface="+mn-lt"/>
              </a:rPr>
              <a:t> преобразование, приводящее к формуле, которая либо содержит по сравнению с исходной меньшее число операций конъюнкции и дизъюнкции и не содержит отрицаний </a:t>
            </a:r>
            <a:r>
              <a:rPr lang="ru-RU" sz="3600" i="1" dirty="0" err="1" smtClean="0">
                <a:solidFill>
                  <a:srgbClr val="003399"/>
                </a:solidFill>
                <a:latin typeface="+mn-lt"/>
              </a:rPr>
              <a:t>неэлемен</a:t>
            </a:r>
            <a:r>
              <a:rPr lang="ru-RU" sz="3600" i="1" dirty="0" smtClean="0">
                <a:solidFill>
                  <a:srgbClr val="003399"/>
                </a:solidFill>
                <a:latin typeface="+mn-lt"/>
              </a:rPr>
              <a:t>-</a:t>
            </a:r>
            <a:br>
              <a:rPr lang="ru-RU" sz="3600" i="1" dirty="0" smtClean="0">
                <a:solidFill>
                  <a:srgbClr val="003399"/>
                </a:solidFill>
                <a:latin typeface="+mn-lt"/>
              </a:rPr>
            </a:br>
            <a:r>
              <a:rPr lang="ru-RU" sz="3600" i="1" dirty="0" smtClean="0">
                <a:solidFill>
                  <a:srgbClr val="003399"/>
                </a:solidFill>
                <a:latin typeface="+mn-lt"/>
              </a:rPr>
              <a:t>тарных формул, либо содержит меньшее число вхождений пере-</a:t>
            </a:r>
            <a:br>
              <a:rPr lang="ru-RU" sz="3600" i="1" dirty="0" smtClean="0">
                <a:solidFill>
                  <a:srgbClr val="003399"/>
                </a:solidFill>
                <a:latin typeface="+mn-lt"/>
              </a:rPr>
            </a:br>
            <a:r>
              <a:rPr lang="ru-RU" sz="3600" i="1" dirty="0" err="1" smtClean="0">
                <a:solidFill>
                  <a:srgbClr val="003399"/>
                </a:solidFill>
                <a:latin typeface="+mn-lt"/>
              </a:rPr>
              <a:t>менных</a:t>
            </a:r>
            <a:r>
              <a:rPr lang="ru-RU" sz="3600" i="1" dirty="0" smtClean="0">
                <a:solidFill>
                  <a:srgbClr val="003399"/>
                </a:solidFill>
                <a:latin typeface="+mn-lt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8013" y="363915"/>
            <a:ext cx="86395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sz="3200" b="1" dirty="0" smtClean="0"/>
              <a:t>Некоторые преобразования </a:t>
            </a:r>
            <a:r>
              <a:rPr lang="ru-RU" sz="3200" b="1" dirty="0" err="1" smtClean="0"/>
              <a:t>логичес-ких</a:t>
            </a:r>
            <a:r>
              <a:rPr lang="ru-RU" sz="3200" b="1" dirty="0" smtClean="0"/>
              <a:t> формул похожи на преобразования формул в обычной алгебре</a:t>
            </a:r>
            <a:r>
              <a:rPr lang="ru-RU" sz="3200" dirty="0" smtClean="0"/>
              <a:t> (вынесение общего множителя за скобки, </a:t>
            </a:r>
            <a:r>
              <a:rPr lang="ru-RU" sz="3200" dirty="0" err="1" smtClean="0"/>
              <a:t>использо-вание</a:t>
            </a:r>
            <a:r>
              <a:rPr lang="ru-RU" sz="3200" dirty="0" smtClean="0"/>
              <a:t> переместительного и сочетательного законов и т.п.), тогда как </a:t>
            </a:r>
            <a:r>
              <a:rPr lang="ru-RU" sz="3200" b="1" dirty="0" smtClean="0"/>
              <a:t>другие преобразования основаны на свойствах, которыми не обладают операции </a:t>
            </a:r>
            <a:r>
              <a:rPr lang="ru-RU" sz="3200" b="1" dirty="0" err="1" smtClean="0"/>
              <a:t>обыч-ной</a:t>
            </a:r>
            <a:r>
              <a:rPr lang="ru-RU" sz="3200" b="1" dirty="0" smtClean="0"/>
              <a:t> алгебры</a:t>
            </a:r>
            <a:r>
              <a:rPr lang="ru-RU" sz="3200" dirty="0" smtClean="0"/>
              <a:t> (использование </a:t>
            </a:r>
            <a:r>
              <a:rPr lang="ru-RU" sz="3200" dirty="0" err="1" smtClean="0"/>
              <a:t>распреде-лительного</a:t>
            </a:r>
            <a:r>
              <a:rPr lang="ru-RU" sz="3200" dirty="0" smtClean="0"/>
              <a:t> закона для конъюнкции, законов поглощения, склеивания, де Моргана и др.).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075" y="2131763"/>
            <a:ext cx="85764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Покажем на примерах некоторые </a:t>
            </a:r>
            <a:r>
              <a:rPr lang="ru-RU" sz="3600" b="1" dirty="0" smtClean="0"/>
              <a:t>приемы и способы, применяемые при упрощении логических формул: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F:\00 учитель 2009-2010\10 класс\4 урок\sos\Informatics Шауцукова\theory\chapter5\0060.gif"/>
          <p:cNvPicPr>
            <a:picLocks noChangeAspect="1" noChangeArrowheads="1"/>
          </p:cNvPicPr>
          <p:nvPr/>
        </p:nvPicPr>
        <p:blipFill>
          <a:blip r:embed="rId3"/>
          <a:srcRect r="77830" b="-9499"/>
          <a:stretch>
            <a:fillRect/>
          </a:stretch>
        </p:blipFill>
        <p:spPr bwMode="auto">
          <a:xfrm>
            <a:off x="1283676" y="2734933"/>
            <a:ext cx="5443283" cy="168028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1338" y="1008993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66FF"/>
                </a:solidFill>
              </a:rPr>
              <a:t>1</a:t>
            </a:r>
            <a:endParaRPr lang="ru-RU" sz="5400" dirty="0">
              <a:solidFill>
                <a:srgbClr val="0066FF"/>
              </a:solidFill>
            </a:endParaRPr>
          </a:p>
        </p:txBody>
      </p:sp>
      <p:sp>
        <p:nvSpPr>
          <p:cNvPr id="5" name="Заголовок 1331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РЕШИМ ЗАДАЧИ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8" descr="j029497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sp>
        <p:nvSpPr>
          <p:cNvPr id="7" name="Rectangle 13"/>
          <p:cNvSpPr txBox="1">
            <a:spLocks noChangeArrowheads="1"/>
          </p:cNvSpPr>
          <p:nvPr/>
        </p:nvSpPr>
        <p:spPr>
          <a:xfrm>
            <a:off x="457200" y="1600201"/>
            <a:ext cx="7353300" cy="14097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Упростить  логическое выражение: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6737350" y="4643438"/>
            <a:ext cx="1160463" cy="711200"/>
          </a:xfrm>
          <a:prstGeom prst="rect">
            <a:avLst/>
          </a:prstGeom>
          <a:noFill/>
          <a:ln w="9525">
            <a:solidFill>
              <a:srgbClr val="66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/>
              <a:t>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0" y="1639614"/>
            <a:ext cx="887598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1)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     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(законы алгебры логики применяются в следующей последовательности: правило де Моргана, сочетательный закон, правило операций переменной с её инверсией и правило операций с константами); </a:t>
            </a:r>
          </a:p>
        </p:txBody>
      </p:sp>
      <p:pic>
        <p:nvPicPr>
          <p:cNvPr id="87042" name="Picture 2" descr="F:\00 учитель 2009-2010\10 класс\4 урок\sos\Informatics Шауцукова\theory\chapter5\006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470" y="1693533"/>
            <a:ext cx="7965952" cy="4978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00 учитель 2009-2010\10 класс\4 урок\sos\Informatics Шауцукова\theory\chapter5\0061.gif"/>
          <p:cNvPicPr>
            <a:picLocks noChangeAspect="1" noChangeArrowheads="1"/>
          </p:cNvPicPr>
          <p:nvPr/>
        </p:nvPicPr>
        <p:blipFill>
          <a:blip r:embed="rId4"/>
          <a:srcRect r="72924" b="2560"/>
          <a:stretch>
            <a:fillRect/>
          </a:stretch>
        </p:blipFill>
        <p:spPr bwMode="auto">
          <a:xfrm>
            <a:off x="866774" y="2743203"/>
            <a:ext cx="6972622" cy="156078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51338" y="1008993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66FF"/>
                </a:solidFill>
              </a:rPr>
              <a:t>2</a:t>
            </a:r>
            <a:endParaRPr lang="ru-RU" sz="5400" dirty="0">
              <a:solidFill>
                <a:srgbClr val="0066FF"/>
              </a:solidFill>
            </a:endParaRPr>
          </a:p>
        </p:txBody>
      </p:sp>
      <p:sp>
        <p:nvSpPr>
          <p:cNvPr id="5" name="Заголовок 1331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РЕШИМ ЗАДАЧИ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8" descr="j02949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911350" y="5354638"/>
            <a:ext cx="1160463" cy="711200"/>
          </a:xfrm>
          <a:prstGeom prst="rect">
            <a:avLst/>
          </a:prstGeom>
          <a:noFill/>
          <a:ln w="9525">
            <a:solidFill>
              <a:srgbClr val="66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/>
              <a:t>= 1</a:t>
            </a:r>
          </a:p>
        </p:txBody>
      </p:sp>
      <p:sp>
        <p:nvSpPr>
          <p:cNvPr id="9" name="Rectangle 13"/>
          <p:cNvSpPr txBox="1">
            <a:spLocks noChangeArrowheads="1"/>
          </p:cNvSpPr>
          <p:nvPr/>
        </p:nvSpPr>
        <p:spPr>
          <a:xfrm>
            <a:off x="787400" y="1765301"/>
            <a:ext cx="7353300" cy="14097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Упростить  логическое выражение:</a:t>
            </a: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5405439" y="4680388"/>
          <a:ext cx="2278061" cy="383414"/>
        </p:xfrm>
        <a:graphic>
          <a:graphicData uri="http://schemas.openxmlformats.org/presentationml/2006/ole">
            <p:oleObj spid="_x0000_s85002" name="Equation" r:id="rId6" imgW="1282700" imgH="215900" progId="Equation.3">
              <p:embed/>
            </p:oleObj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5418139" y="5174101"/>
          <a:ext cx="2278061" cy="383415"/>
        </p:xfrm>
        <a:graphic>
          <a:graphicData uri="http://schemas.openxmlformats.org/presentationml/2006/ole">
            <p:oleObj spid="_x0000_s85003" name="Equation" r:id="rId7" imgW="1282700" imgH="215900" progId="Equation.3">
              <p:embed/>
            </p:oleObj>
          </a:graphicData>
        </a:graphic>
      </p:graphicFrame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5402263" y="5700638"/>
          <a:ext cx="2551471" cy="419727"/>
        </p:xfrm>
        <a:graphic>
          <a:graphicData uri="http://schemas.openxmlformats.org/presentationml/2006/ole">
            <p:oleObj spid="_x0000_s85004" name="Equation" r:id="rId8" imgW="1726451" imgH="215806" progId="Equation.3">
              <p:embed/>
            </p:oleObj>
          </a:graphicData>
        </a:graphic>
      </p:graphicFrame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4718369" y="4305299"/>
            <a:ext cx="45719" cy="2403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F:\00 учитель 2009-2010\10 класс\4 урок\sos\Informatics Шауцукова\theory\chapter5\006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6774" y="2743203"/>
            <a:ext cx="7803595" cy="485393"/>
          </a:xfrm>
          <a:prstGeom prst="rect">
            <a:avLst/>
          </a:prstGeom>
          <a:noFill/>
        </p:spPr>
      </p:pic>
      <p:sp>
        <p:nvSpPr>
          <p:cNvPr id="100353" name="Rectangle 1"/>
          <p:cNvSpPr>
            <a:spLocks noChangeArrowheads="1"/>
          </p:cNvSpPr>
          <p:nvPr/>
        </p:nvSpPr>
        <p:spPr bwMode="auto">
          <a:xfrm>
            <a:off x="141889" y="2680138"/>
            <a:ext cx="856067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2)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     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(применяется правило де Моргана, выносится за скобки общий множитель, используется правило операций переменной с её инверсией);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00 учитель 2009-2010\10 класс\4 урок\sos\Informatics Шауцукова\theory\chapter5\0062.gif"/>
          <p:cNvPicPr>
            <a:picLocks noChangeAspect="1" noChangeArrowheads="1"/>
          </p:cNvPicPr>
          <p:nvPr/>
        </p:nvPicPr>
        <p:blipFill>
          <a:blip r:embed="rId4"/>
          <a:srcRect r="61823" b="-28214"/>
          <a:stretch>
            <a:fillRect/>
          </a:stretch>
        </p:blipFill>
        <p:spPr bwMode="auto">
          <a:xfrm>
            <a:off x="1134788" y="2538248"/>
            <a:ext cx="7182268" cy="141889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51338" y="1008993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66FF"/>
                </a:solidFill>
              </a:rPr>
              <a:t>3</a:t>
            </a:r>
            <a:endParaRPr lang="ru-RU" sz="5400" dirty="0">
              <a:solidFill>
                <a:srgbClr val="0066FF"/>
              </a:solidFill>
            </a:endParaRPr>
          </a:p>
        </p:txBody>
      </p:sp>
      <p:sp>
        <p:nvSpPr>
          <p:cNvPr id="4" name="Заголовок 1331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РЕШИМ ЗАДАЧИ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8" descr="j02949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89509447"/>
              </p:ext>
            </p:extLst>
          </p:nvPr>
        </p:nvGraphicFramePr>
        <p:xfrm flipV="1">
          <a:off x="5129196" y="4244107"/>
          <a:ext cx="3148284" cy="410308"/>
        </p:xfrm>
        <a:graphic>
          <a:graphicData uri="http://schemas.openxmlformats.org/presentationml/2006/ole">
            <p:oleObj spid="_x0000_s89101" name="Формула" r:id="rId6" imgW="1282680" imgH="21564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07085085"/>
              </p:ext>
            </p:extLst>
          </p:nvPr>
        </p:nvGraphicFramePr>
        <p:xfrm flipV="1">
          <a:off x="5160828" y="4852119"/>
          <a:ext cx="3148284" cy="410308"/>
        </p:xfrm>
        <a:graphic>
          <a:graphicData uri="http://schemas.openxmlformats.org/presentationml/2006/ole">
            <p:oleObj spid="_x0000_s89102" name="Equation" r:id="rId7" imgW="1282700" imgH="215900" progId="Equation.3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8013616"/>
              </p:ext>
            </p:extLst>
          </p:nvPr>
        </p:nvGraphicFramePr>
        <p:xfrm flipV="1">
          <a:off x="5370723" y="5461145"/>
          <a:ext cx="3026942" cy="385472"/>
        </p:xfrm>
        <a:graphic>
          <a:graphicData uri="http://schemas.openxmlformats.org/presentationml/2006/ole">
            <p:oleObj spid="_x0000_s89103" name="Формула" r:id="rId8" imgW="1726451" imgH="215806" progId="Equation.3">
              <p:embed/>
            </p:oleObj>
          </a:graphicData>
        </a:graphic>
      </p:graphicFrame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4732018" y="4267200"/>
            <a:ext cx="45961" cy="180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2078038" y="4583113"/>
            <a:ext cx="1468437" cy="741362"/>
            <a:chOff x="2029" y="2847"/>
            <a:chExt cx="925" cy="467"/>
          </a:xfrm>
        </p:grpSpPr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2029" y="2866"/>
              <a:ext cx="925" cy="448"/>
            </a:xfrm>
            <a:prstGeom prst="rect">
              <a:avLst/>
            </a:prstGeom>
            <a:noFill/>
            <a:ln w="9525">
              <a:solidFill>
                <a:srgbClr val="6600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 b="1" dirty="0"/>
                <a:t>=</a:t>
              </a:r>
              <a:r>
                <a:rPr lang="ru-RU" sz="4000" b="1" dirty="0"/>
                <a:t> </a:t>
              </a:r>
            </a:p>
          </p:txBody>
        </p:sp>
        <p:graphicFrame>
          <p:nvGraphicFramePr>
            <p:cNvPr id="12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18393360"/>
                </p:ext>
              </p:extLst>
            </p:nvPr>
          </p:nvGraphicFramePr>
          <p:xfrm>
            <a:off x="2154" y="2847"/>
            <a:ext cx="649" cy="440"/>
          </p:xfrm>
          <a:graphic>
            <a:graphicData uri="http://schemas.openxmlformats.org/presentationml/2006/ole">
              <p:oleObj spid="_x0000_s89104" name="Формула" r:id="rId9" imgW="355320" imgH="2412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1"/>
          <p:cNvSpPr>
            <a:spLocks noChangeArrowheads="1"/>
          </p:cNvSpPr>
          <p:nvPr/>
        </p:nvSpPr>
        <p:spPr bwMode="auto">
          <a:xfrm>
            <a:off x="429610" y="1602389"/>
            <a:ext cx="838725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3)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     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повторяется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второй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сомножитель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, что разрешено законом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идемпотенции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; затем комбинируются два первых и два последних сомножителя и используется закон склеивания); </a:t>
            </a:r>
          </a:p>
        </p:txBody>
      </p:sp>
      <p:pic>
        <p:nvPicPr>
          <p:cNvPr id="102402" name="Picture 2" descr="F:\00 учитель 2009-2010\10 класс\4 урок\sos\Informatics Шауцукова\theory\chapter5\006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788" y="1631400"/>
            <a:ext cx="7599310" cy="4470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F:\00 учитель 2009-2010\10 класс\4 урок\sos\Informatics Шауцукова\theory\chapter5\0063.gif"/>
          <p:cNvPicPr>
            <a:picLocks noChangeAspect="1" noChangeArrowheads="1"/>
          </p:cNvPicPr>
          <p:nvPr/>
        </p:nvPicPr>
        <p:blipFill>
          <a:blip r:embed="rId4"/>
          <a:srcRect r="72490" b="67749"/>
          <a:stretch>
            <a:fillRect/>
          </a:stretch>
        </p:blipFill>
        <p:spPr bwMode="auto">
          <a:xfrm>
            <a:off x="1021363" y="1970691"/>
            <a:ext cx="7147253" cy="12927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51338" y="1008993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66FF"/>
                </a:solidFill>
              </a:rPr>
              <a:t>4</a:t>
            </a:r>
            <a:endParaRPr lang="ru-RU" sz="5400" dirty="0">
              <a:solidFill>
                <a:srgbClr val="0066FF"/>
              </a:solidFill>
            </a:endParaRPr>
          </a:p>
        </p:txBody>
      </p:sp>
      <p:sp>
        <p:nvSpPr>
          <p:cNvPr id="4" name="Заголовок 1331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РЕШИМ ЗАДАЧИ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8" descr="j02949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5072063" y="5093377"/>
          <a:ext cx="3547169" cy="583523"/>
        </p:xfrm>
        <a:graphic>
          <a:graphicData uri="http://schemas.openxmlformats.org/presentationml/2006/ole">
            <p:oleObj spid="_x0000_s95241" name="Equation" r:id="rId6" imgW="1726451" imgH="215806" progId="Equation.3">
              <p:embed/>
            </p:oleObj>
          </a:graphicData>
        </a:graphic>
      </p:graphicFrame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2236788" y="4699000"/>
            <a:ext cx="1814512" cy="725487"/>
            <a:chOff x="1985" y="3046"/>
            <a:chExt cx="958" cy="448"/>
          </a:xfrm>
        </p:grpSpPr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1985" y="3046"/>
              <a:ext cx="958" cy="448"/>
            </a:xfrm>
            <a:prstGeom prst="rect">
              <a:avLst/>
            </a:prstGeom>
            <a:noFill/>
            <a:ln w="9525">
              <a:solidFill>
                <a:srgbClr val="6600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 b="1"/>
                <a:t>=</a:t>
              </a:r>
              <a:r>
                <a:rPr lang="ru-RU" sz="4000" b="1"/>
                <a:t> </a:t>
              </a:r>
            </a:p>
          </p:txBody>
        </p:sp>
        <p:graphicFrame>
          <p:nvGraphicFramePr>
            <p:cNvPr id="12" name="Object 13"/>
            <p:cNvGraphicFramePr>
              <a:graphicFrameLocks noChangeAspect="1"/>
            </p:cNvGraphicFramePr>
            <p:nvPr/>
          </p:nvGraphicFramePr>
          <p:xfrm>
            <a:off x="2202" y="3109"/>
            <a:ext cx="714" cy="324"/>
          </p:xfrm>
          <a:graphic>
            <a:graphicData uri="http://schemas.openxmlformats.org/presentationml/2006/ole">
              <p:oleObj spid="_x0000_s95242" name="Equation" r:id="rId7" imgW="799753" imgH="241195" progId="Equation.3">
                <p:embed/>
              </p:oleObj>
            </a:graphicData>
          </a:graphic>
        </p:graphicFrame>
      </p:grp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4884738" y="5788852"/>
            <a:ext cx="400745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solidFill>
                  <a:srgbClr val="6600FF"/>
                </a:solidFill>
              </a:rPr>
              <a:t>Подсказка: последнее слагаемое</a:t>
            </a:r>
          </a:p>
          <a:p>
            <a:pPr>
              <a:spcBef>
                <a:spcPct val="50000"/>
              </a:spcBef>
            </a:pPr>
            <a:r>
              <a:rPr lang="ru-RU" dirty="0" err="1">
                <a:solidFill>
                  <a:srgbClr val="6600FF"/>
                </a:solidFill>
              </a:rPr>
              <a:t>домножить</a:t>
            </a:r>
            <a:r>
              <a:rPr lang="ru-RU" dirty="0">
                <a:solidFill>
                  <a:srgbClr val="6600FF"/>
                </a:solidFill>
              </a:rPr>
              <a:t> на единицу, т.е. </a:t>
            </a:r>
            <a:r>
              <a:rPr lang="ru-RU" dirty="0" smtClean="0">
                <a:solidFill>
                  <a:srgbClr val="6600FF"/>
                </a:solidFill>
              </a:rPr>
              <a:t>на </a:t>
            </a:r>
            <a:r>
              <a:rPr lang="ru-RU" dirty="0">
                <a:solidFill>
                  <a:srgbClr val="6600FF"/>
                </a:solidFill>
              </a:rPr>
              <a:t>(</a:t>
            </a:r>
            <a:r>
              <a:rPr lang="ru-RU" dirty="0" err="1">
                <a:solidFill>
                  <a:srgbClr val="6600FF"/>
                </a:solidFill>
              </a:rPr>
              <a:t>у+у</a:t>
            </a:r>
            <a:r>
              <a:rPr lang="ru-RU" dirty="0">
                <a:solidFill>
                  <a:srgbClr val="6600FF"/>
                </a:solidFill>
              </a:rPr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453696" y="1358900"/>
            <a:ext cx="805617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4)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 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вводится вспомогательный логический сомножитель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(           ); затем комбинируются два крайних и два средних логических слагаемых и используется закон поглощения); </a:t>
            </a:r>
          </a:p>
        </p:txBody>
      </p:sp>
      <p:pic>
        <p:nvPicPr>
          <p:cNvPr id="104450" name="Picture 2" descr="F:\00 учитель 2009-2010\10 класс\4 урок\sos\Informatics Шауцукова\theory\chapter5\006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9764" y="1396125"/>
            <a:ext cx="7921021" cy="1222102"/>
          </a:xfrm>
          <a:prstGeom prst="rect">
            <a:avLst/>
          </a:prstGeom>
          <a:noFill/>
        </p:spPr>
      </p:pic>
      <p:pic>
        <p:nvPicPr>
          <p:cNvPr id="104451" name="Picture 3" descr="F:\00 учитель 2009-2010\10 класс\4 урок\sos\Informatics Шауцукова\theory\chapter5\0064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2915" y="3007122"/>
            <a:ext cx="918485" cy="568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0261" y="1786107"/>
            <a:ext cx="832419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/>
            <a:r>
              <a:rPr lang="ru-RU" sz="2800" dirty="0" smtClean="0"/>
              <a:t>Из этих примеров видно, что при упрощении логических формул не всегда очевидно, какой из законов алгебры логики следует применить на том или ином шаге. </a:t>
            </a:r>
          </a:p>
          <a:p>
            <a:pPr indent="441325"/>
            <a:r>
              <a:rPr lang="ru-RU" sz="2800" b="1" dirty="0" smtClean="0">
                <a:solidFill>
                  <a:srgbClr val="FF0000"/>
                </a:solidFill>
              </a:rPr>
              <a:t>Навыки приходят с опытом !!!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F:\00 учитель 2009-2010\10 класс\4 урок\sos\Informatics Шауцукова\theory\chapter5\0065.gif"/>
          <p:cNvPicPr>
            <a:picLocks noChangeAspect="1" noChangeArrowheads="1"/>
          </p:cNvPicPr>
          <p:nvPr/>
        </p:nvPicPr>
        <p:blipFill>
          <a:blip r:embed="rId4"/>
          <a:srcRect r="70993" b="1785"/>
          <a:stretch>
            <a:fillRect/>
          </a:stretch>
        </p:blipFill>
        <p:spPr bwMode="auto">
          <a:xfrm>
            <a:off x="1387036" y="1828800"/>
            <a:ext cx="5802040" cy="280649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1338" y="1008993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66FF"/>
                </a:solidFill>
              </a:rPr>
              <a:t>5</a:t>
            </a:r>
            <a:endParaRPr lang="ru-RU" sz="5400" dirty="0">
              <a:solidFill>
                <a:srgbClr val="0066FF"/>
              </a:solidFill>
            </a:endParaRPr>
          </a:p>
        </p:txBody>
      </p:sp>
      <p:sp>
        <p:nvSpPr>
          <p:cNvPr id="5" name="Заголовок 1331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РЕШИМ ЗАДАЧИ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8" descr="j02949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5038725" y="4406900"/>
          <a:ext cx="3411538" cy="558800"/>
        </p:xfrm>
        <a:graphic>
          <a:graphicData uri="http://schemas.openxmlformats.org/presentationml/2006/ole">
            <p:oleObj spid="_x0000_s101387" name="Формула" r:id="rId6" imgW="1295280" imgH="215640" progId="Equation.3">
              <p:embed/>
            </p:oleObj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5087938" y="5156200"/>
          <a:ext cx="3386137" cy="569913"/>
        </p:xfrm>
        <a:graphic>
          <a:graphicData uri="http://schemas.openxmlformats.org/presentationml/2006/ole">
            <p:oleObj spid="_x0000_s101388" name="Equation" r:id="rId7" imgW="1282700" imgH="215900" progId="Equation.3">
              <p:embed/>
            </p:oleObj>
          </a:graphicData>
        </a:graphic>
      </p:graphicFrame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4776788" y="4919663"/>
            <a:ext cx="0" cy="108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1" name="Object 13"/>
          <p:cNvGraphicFramePr>
            <a:graphicFrameLocks noChangeAspect="1"/>
          </p:cNvGraphicFramePr>
          <p:nvPr/>
        </p:nvGraphicFramePr>
        <p:xfrm>
          <a:off x="2349500" y="4508500"/>
          <a:ext cx="2273300" cy="698500"/>
        </p:xfrm>
        <a:graphic>
          <a:graphicData uri="http://schemas.openxmlformats.org/presentationml/2006/ole">
            <p:oleObj spid="_x0000_s101389" name="Формула" r:id="rId8" imgW="78732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0" y="2238704"/>
            <a:ext cx="863950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5)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     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(сначала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добиваемся, чтобы знак отрицания стоял только перед отдельными переменными, а не перед их комбинациями, для этого дважды применяем правило де Моргана; затем используем закон двойного отрицания); </a:t>
            </a:r>
          </a:p>
        </p:txBody>
      </p:sp>
      <p:pic>
        <p:nvPicPr>
          <p:cNvPr id="106498" name="Picture 2" descr="F:\00 учитель 2009-2010\10 класс\4 урок\sos\Informatics Шауцукова\theory\chapter5\006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2539" y="2229483"/>
            <a:ext cx="3435461" cy="4907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F:\00 учитель 2009-2010\10 класс\4 урок\sos\Informatics Шауцукова\theory\chapter5\0066.gif"/>
          <p:cNvPicPr>
            <a:picLocks noChangeAspect="1" noChangeArrowheads="1"/>
          </p:cNvPicPr>
          <p:nvPr/>
        </p:nvPicPr>
        <p:blipFill>
          <a:blip r:embed="rId4"/>
          <a:srcRect r="61703" b="2459"/>
          <a:stretch>
            <a:fillRect/>
          </a:stretch>
        </p:blipFill>
        <p:spPr bwMode="auto">
          <a:xfrm>
            <a:off x="596571" y="2207174"/>
            <a:ext cx="7745902" cy="111935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1338" y="1008993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66FF"/>
                </a:solidFill>
              </a:rPr>
              <a:t>6</a:t>
            </a:r>
            <a:endParaRPr lang="ru-RU" sz="5400" dirty="0">
              <a:solidFill>
                <a:srgbClr val="0066FF"/>
              </a:solidFill>
            </a:endParaRPr>
          </a:p>
        </p:txBody>
      </p:sp>
      <p:sp>
        <p:nvSpPr>
          <p:cNvPr id="5" name="Заголовок 1331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РЕШИМ ЗАДАЧИ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8" descr="j02949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5148263" y="4837113"/>
          <a:ext cx="3792537" cy="623887"/>
        </p:xfrm>
        <a:graphic>
          <a:graphicData uri="http://schemas.openxmlformats.org/presentationml/2006/ole">
            <p:oleObj spid="_x0000_s109577" name="Equation" r:id="rId6" imgW="1726451" imgH="215806" progId="Equation.3">
              <p:embed/>
            </p:oleObj>
          </a:graphicData>
        </a:graphic>
      </p:graphicFrame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4814888" y="4322763"/>
            <a:ext cx="0" cy="144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95810626"/>
              </p:ext>
            </p:extLst>
          </p:nvPr>
        </p:nvGraphicFramePr>
        <p:xfrm>
          <a:off x="2348511" y="4527550"/>
          <a:ext cx="1979612" cy="581025"/>
        </p:xfrm>
        <a:graphic>
          <a:graphicData uri="http://schemas.openxmlformats.org/presentationml/2006/ole">
            <p:oleObj spid="_x0000_s109578" name="Формула" r:id="rId7" imgW="10411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536027" y="2822027"/>
            <a:ext cx="767780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6)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     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(выносятся за скобки общие множители; применяется правило операций с константами); </a:t>
            </a:r>
          </a:p>
        </p:txBody>
      </p:sp>
      <p:pic>
        <p:nvPicPr>
          <p:cNvPr id="110594" name="Picture 2" descr="F:\00 учитель 2009-2010\10 класс\4 урок\sos\Informatics Шауцукова\theory\chapter5\006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4130" y="2916621"/>
            <a:ext cx="6552047" cy="3717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F:\00 учитель 2009-2010\10 класс\4 урок\sos\Informatics Шауцукова\theory\chapter5\0067.gif"/>
          <p:cNvPicPr>
            <a:picLocks noChangeAspect="1" noChangeArrowheads="1"/>
          </p:cNvPicPr>
          <p:nvPr/>
        </p:nvPicPr>
        <p:blipFill>
          <a:blip r:embed="rId4"/>
          <a:srcRect r="68320" b="50944"/>
          <a:stretch>
            <a:fillRect/>
          </a:stretch>
        </p:blipFill>
        <p:spPr bwMode="auto">
          <a:xfrm>
            <a:off x="1166319" y="2522483"/>
            <a:ext cx="6826323" cy="132430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1338" y="1008993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66FF"/>
                </a:solidFill>
              </a:rPr>
              <a:t>7</a:t>
            </a:r>
            <a:endParaRPr lang="ru-RU" sz="5400" dirty="0">
              <a:solidFill>
                <a:srgbClr val="0066FF"/>
              </a:solidFill>
            </a:endParaRPr>
          </a:p>
        </p:txBody>
      </p:sp>
      <p:sp>
        <p:nvSpPr>
          <p:cNvPr id="5" name="Заголовок 1331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РЕШИМ ЗАДАЧИ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8" descr="j02949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5214938" y="4332288"/>
          <a:ext cx="3386137" cy="569912"/>
        </p:xfrm>
        <a:graphic>
          <a:graphicData uri="http://schemas.openxmlformats.org/presentationml/2006/ole">
            <p:oleObj spid="_x0000_s114702" name="Equation" r:id="rId6" imgW="1282700" imgH="215900" progId="Equation.3">
              <p:embed/>
            </p:oleObj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5265738" y="5118100"/>
          <a:ext cx="3386137" cy="569913"/>
        </p:xfrm>
        <a:graphic>
          <a:graphicData uri="http://schemas.openxmlformats.org/presentationml/2006/ole">
            <p:oleObj spid="_x0000_s114703" name="Equation" r:id="rId7" imgW="1282700" imgH="215900" progId="Equation.3">
              <p:embed/>
            </p:oleObj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5135563" y="5764213"/>
          <a:ext cx="3792537" cy="623887"/>
        </p:xfrm>
        <a:graphic>
          <a:graphicData uri="http://schemas.openxmlformats.org/presentationml/2006/ole">
            <p:oleObj spid="_x0000_s114704" name="Equation" r:id="rId8" imgW="1726451" imgH="215806" progId="Equation.3">
              <p:embed/>
            </p:oleObj>
          </a:graphicData>
        </a:graphic>
      </p:graphicFrame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4807269" y="4318000"/>
            <a:ext cx="45719" cy="180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8969842"/>
              </p:ext>
            </p:extLst>
          </p:nvPr>
        </p:nvGraphicFramePr>
        <p:xfrm>
          <a:off x="2501900" y="4581525"/>
          <a:ext cx="2062163" cy="473075"/>
        </p:xfrm>
        <a:graphic>
          <a:graphicData uri="http://schemas.openxmlformats.org/presentationml/2006/ole">
            <p:oleObj spid="_x0000_s114705" name="Формула" r:id="rId9" imgW="78732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1"/>
          <p:cNvSpPr>
            <a:spLocks noChangeArrowheads="1"/>
          </p:cNvSpPr>
          <p:nvPr/>
        </p:nvSpPr>
        <p:spPr bwMode="auto">
          <a:xfrm>
            <a:off x="441435" y="1592316"/>
            <a:ext cx="804041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7)</a:t>
            </a:r>
          </a:p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     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(к отрицаниям неэлементарных формул применяется правило де Моргана; используются законы двойного отрицания и склеивания); </a:t>
            </a:r>
          </a:p>
        </p:txBody>
      </p:sp>
      <p:pic>
        <p:nvPicPr>
          <p:cNvPr id="112642" name="Picture 2" descr="F:\00 учитель 2009-2010\10 класс\4 урок\sos\Informatics Шауцукова\theory\chapter5\006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271" y="1608083"/>
            <a:ext cx="6669643" cy="835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F:\00 учитель 2009-2010\10 класс\4 урок\sos\Informatics Шауцукова\theory\chapter5\0068.gif"/>
          <p:cNvPicPr>
            <a:picLocks noChangeAspect="1" noChangeArrowheads="1"/>
          </p:cNvPicPr>
          <p:nvPr/>
        </p:nvPicPr>
        <p:blipFill>
          <a:blip r:embed="rId4"/>
          <a:srcRect r="48061" b="57524"/>
          <a:stretch>
            <a:fillRect/>
          </a:stretch>
        </p:blipFill>
        <p:spPr bwMode="auto">
          <a:xfrm>
            <a:off x="409905" y="2468671"/>
            <a:ext cx="8204196" cy="731930"/>
          </a:xfrm>
          <a:prstGeom prst="rect">
            <a:avLst/>
          </a:prstGeom>
          <a:noFill/>
        </p:spPr>
      </p:pic>
      <p:pic>
        <p:nvPicPr>
          <p:cNvPr id="114691" name="Picture 3" descr="F:\00 учитель 2009-2010\10 класс\4 урок\sos\Informatics Шауцукова\theory\chapter5\0069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05038" y="168275"/>
            <a:ext cx="638175" cy="152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51338" y="1008993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66FF"/>
                </a:solidFill>
              </a:rPr>
              <a:t>8</a:t>
            </a:r>
            <a:endParaRPr lang="ru-RU" sz="5400" dirty="0">
              <a:solidFill>
                <a:srgbClr val="0066FF"/>
              </a:solidFill>
            </a:endParaRPr>
          </a:p>
        </p:txBody>
      </p:sp>
      <p:sp>
        <p:nvSpPr>
          <p:cNvPr id="6" name="Заголовок 1331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РЕШИМ ЗАДАЧИ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8" descr="j029497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4807269" y="4318000"/>
            <a:ext cx="45719" cy="180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7" name="Object 13"/>
          <p:cNvGraphicFramePr>
            <a:graphicFrameLocks noChangeAspect="1"/>
          </p:cNvGraphicFramePr>
          <p:nvPr/>
        </p:nvGraphicFramePr>
        <p:xfrm>
          <a:off x="2951163" y="4527550"/>
          <a:ext cx="1163637" cy="582613"/>
        </p:xfrm>
        <a:graphic>
          <a:graphicData uri="http://schemas.openxmlformats.org/presentationml/2006/ole">
            <p:oleObj spid="_x0000_s115725" name="Формула" r:id="rId7" imgW="444307" imgH="20311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1"/>
          <p:cNvSpPr>
            <a:spLocks noChangeArrowheads="1"/>
          </p:cNvSpPr>
          <p:nvPr/>
        </p:nvSpPr>
        <p:spPr bwMode="auto">
          <a:xfrm>
            <a:off x="614856" y="1513490"/>
            <a:ext cx="7677807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8)</a:t>
            </a:r>
          </a:p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latin typeface="Arial" pitchFamily="34" charset="0"/>
            </a:endParaRPr>
          </a:p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</a:rPr>
              <a:t>Найди ошибку в сокращении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     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(общий множитель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x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^</a:t>
            </a:r>
            <a:r>
              <a:rPr lang="en-US" sz="2800" dirty="0" smtClean="0">
                <a:latin typeface="Arial" pitchFamily="34" charset="0"/>
              </a:rPr>
              <a:t>y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выносится за скобки, комбинируются слагаемые в скобках — первое с третьим и второе с четвертым, к дизъюнкции   применяется правило операции переменной с её инверсией); </a:t>
            </a:r>
          </a:p>
        </p:txBody>
      </p:sp>
      <p:pic>
        <p:nvPicPr>
          <p:cNvPr id="114690" name="Picture 2" descr="F:\00 учитель 2009-2010\10 класс\4 урок\sos\Informatics Шауцукова\theory\chapter5\0068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5865" y="1680395"/>
            <a:ext cx="7285568" cy="794791"/>
          </a:xfrm>
          <a:prstGeom prst="rect">
            <a:avLst/>
          </a:prstGeom>
          <a:noFill/>
        </p:spPr>
      </p:pic>
      <p:pic>
        <p:nvPicPr>
          <p:cNvPr id="114691" name="Picture 3" descr="F:\00 учитель 2009-2010\10 класс\4 урок\sos\Informatics Шауцукова\theory\chapter5\0069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905038" y="168275"/>
            <a:ext cx="638175" cy="15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F:\00 учитель 2009-2010\10 класс\4 урок\sos\Informatics Шауцукова\theory\chapter5\0070.gif"/>
          <p:cNvPicPr>
            <a:picLocks noChangeAspect="1" noChangeArrowheads="1"/>
          </p:cNvPicPr>
          <p:nvPr/>
        </p:nvPicPr>
        <p:blipFill>
          <a:blip r:embed="rId3"/>
          <a:srcRect r="68360" b="72325"/>
          <a:stretch>
            <a:fillRect/>
          </a:stretch>
        </p:blipFill>
        <p:spPr bwMode="auto">
          <a:xfrm>
            <a:off x="817288" y="2322839"/>
            <a:ext cx="7090294" cy="90909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1338" y="1008993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66FF"/>
                </a:solidFill>
              </a:rPr>
              <a:t>9</a:t>
            </a:r>
            <a:endParaRPr lang="ru-RU" sz="5400" dirty="0">
              <a:solidFill>
                <a:srgbClr val="0066FF"/>
              </a:solidFill>
            </a:endParaRPr>
          </a:p>
        </p:txBody>
      </p:sp>
      <p:sp>
        <p:nvSpPr>
          <p:cNvPr id="5" name="Заголовок 1331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РЕШИМ ЗАДАЧИ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8" descr="j029497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5394273" y="4315736"/>
            <a:ext cx="2235720" cy="707886"/>
          </a:xfrm>
          <a:prstGeom prst="rect">
            <a:avLst/>
          </a:prstGeom>
          <a:noFill/>
          <a:ln w="9525">
            <a:solidFill>
              <a:srgbClr val="66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/>
              <a:t>= </a:t>
            </a:r>
            <a:r>
              <a:rPr lang="en-US" sz="4000" b="1" dirty="0" err="1" smtClean="0"/>
              <a:t>x</a:t>
            </a:r>
            <a:r>
              <a:rPr lang="en-US" sz="4000" b="1" dirty="0" err="1" smtClean="0">
                <a:sym typeface="Symbol"/>
              </a:rPr>
              <a:t>zy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1"/>
          <p:cNvSpPr>
            <a:spLocks noChangeArrowheads="1"/>
          </p:cNvSpPr>
          <p:nvPr/>
        </p:nvSpPr>
        <p:spPr bwMode="auto">
          <a:xfrm>
            <a:off x="315310" y="1356271"/>
            <a:ext cx="8403021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9)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(используются распределительный закон для дизъюнкции, правило операции переменной с ее инверсией, правило операций с константами, переместительный закон и распределительный закон для конъюнкции); </a:t>
            </a:r>
          </a:p>
        </p:txBody>
      </p:sp>
      <p:pic>
        <p:nvPicPr>
          <p:cNvPr id="116738" name="Picture 2" descr="F:\00 учитель 2009-2010\10 класс\4 урок\sos\Informatics Шауцукова\theory\chapter5\007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188" y="1306839"/>
            <a:ext cx="8030102" cy="11771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F:\00 учитель 2009-2010\10 класс\4 урок\sos\Informatics Шауцукова\theory\chapter5\0071.gif"/>
          <p:cNvPicPr>
            <a:picLocks noChangeAspect="1" noChangeArrowheads="1"/>
          </p:cNvPicPr>
          <p:nvPr/>
        </p:nvPicPr>
        <p:blipFill>
          <a:blip r:embed="rId3"/>
          <a:srcRect r="58600" b="58288"/>
          <a:stretch>
            <a:fillRect/>
          </a:stretch>
        </p:blipFill>
        <p:spPr bwMode="auto">
          <a:xfrm>
            <a:off x="1070413" y="2684024"/>
            <a:ext cx="7151774" cy="7686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1338" y="1008993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0066FF"/>
                </a:solidFill>
              </a:rPr>
              <a:t>10</a:t>
            </a:r>
            <a:endParaRPr lang="ru-RU" sz="5400" dirty="0">
              <a:solidFill>
                <a:srgbClr val="0066FF"/>
              </a:solidFill>
            </a:endParaRPr>
          </a:p>
        </p:txBody>
      </p:sp>
      <p:sp>
        <p:nvSpPr>
          <p:cNvPr id="5" name="Заголовок 13313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РЕШИМ ЗАДАЧИ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8" descr="j029497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5394273" y="4315736"/>
            <a:ext cx="2235720" cy="707886"/>
          </a:xfrm>
          <a:prstGeom prst="rect">
            <a:avLst/>
          </a:prstGeom>
          <a:noFill/>
          <a:ln w="9525">
            <a:solidFill>
              <a:srgbClr val="6600F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/>
              <a:t>= </a:t>
            </a:r>
            <a:r>
              <a:rPr lang="en-US" sz="4000" b="1" dirty="0" err="1" smtClean="0"/>
              <a:t>x</a:t>
            </a:r>
            <a:r>
              <a:rPr lang="en-US" sz="4000" b="1" dirty="0" err="1" smtClean="0">
                <a:sym typeface="Symbol"/>
              </a:rPr>
              <a:t>y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1"/>
          <p:cNvSpPr>
            <a:spLocks noChangeArrowheads="1"/>
          </p:cNvSpPr>
          <p:nvPr/>
        </p:nvSpPr>
        <p:spPr bwMode="auto">
          <a:xfrm>
            <a:off x="315311" y="2554012"/>
            <a:ext cx="838725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10)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 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(используются правило де Моргана, закон двойного отрицания и закон поглощения). </a:t>
            </a:r>
          </a:p>
        </p:txBody>
      </p:sp>
      <p:pic>
        <p:nvPicPr>
          <p:cNvPr id="118786" name="Picture 2" descr="F:\00 учитель 2009-2010\10 класс\4 урок\sos\Informatics Шауцукова\theory\chapter5\007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0413" y="2684024"/>
            <a:ext cx="7353640" cy="784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dirty="0" smtClean="0"/>
              <a:t>Упростить </a:t>
            </a:r>
          </a:p>
          <a:p>
            <a:pPr>
              <a:buFontTx/>
              <a:buNone/>
            </a:pPr>
            <a:r>
              <a:rPr lang="ru-RU" dirty="0" smtClean="0"/>
              <a:t>логическое </a:t>
            </a:r>
          </a:p>
          <a:p>
            <a:pPr>
              <a:buFontTx/>
              <a:buNone/>
            </a:pPr>
            <a:r>
              <a:rPr lang="ru-RU" dirty="0" smtClean="0"/>
              <a:t>выражение</a:t>
            </a:r>
          </a:p>
          <a:p>
            <a:pPr>
              <a:buFontTx/>
              <a:buNone/>
            </a:pPr>
            <a:r>
              <a:rPr lang="ru-RU" sz="3600" b="1" i="1" dirty="0" smtClean="0"/>
              <a:t>(А </a:t>
            </a:r>
            <a:r>
              <a:rPr lang="ru-RU" sz="3600" b="1" i="1" dirty="0" smtClean="0">
                <a:sym typeface="Symbol"/>
              </a:rPr>
              <a:t></a:t>
            </a:r>
            <a:r>
              <a:rPr lang="ru-RU" sz="3600" b="1" i="1" dirty="0" smtClean="0"/>
              <a:t> </a:t>
            </a:r>
            <a:r>
              <a:rPr lang="ru-RU" sz="3600" b="1" i="1" dirty="0" smtClean="0"/>
              <a:t>В)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v</a:t>
            </a:r>
            <a:r>
              <a:rPr lang="ru-RU" sz="3600" b="1" dirty="0" smtClean="0"/>
              <a:t> (A  </a:t>
            </a:r>
            <a:r>
              <a:rPr lang="ru-RU" sz="3600" b="1" i="1" dirty="0" smtClean="0">
                <a:sym typeface="Symbol"/>
              </a:rPr>
              <a:t></a:t>
            </a:r>
            <a:r>
              <a:rPr lang="ru-RU" sz="3600" b="1" dirty="0" smtClean="0"/>
              <a:t>¬</a:t>
            </a:r>
            <a:r>
              <a:rPr lang="ru-RU" sz="3600" b="1" i="1" dirty="0" smtClean="0"/>
              <a:t>В)</a:t>
            </a:r>
            <a:r>
              <a:rPr lang="ru-RU" dirty="0" smtClean="0"/>
              <a:t> </a:t>
            </a:r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5354019" y="2437510"/>
          <a:ext cx="3386137" cy="569912"/>
        </p:xfrm>
        <a:graphic>
          <a:graphicData uri="http://schemas.openxmlformats.org/presentationml/2006/ole">
            <p:oleObj spid="_x0000_s29709" name="Equation" r:id="rId4" imgW="1282700" imgH="215900" progId="Equation.3">
              <p:embed/>
            </p:oleObj>
          </a:graphicData>
        </a:graphic>
      </p:graphicFrame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5354019" y="3216507"/>
          <a:ext cx="3386137" cy="569913"/>
        </p:xfrm>
        <a:graphic>
          <a:graphicData uri="http://schemas.openxmlformats.org/presentationml/2006/ole">
            <p:oleObj spid="_x0000_s29710" name="Equation" r:id="rId5" imgW="1282700" imgH="215900" progId="Equation.3">
              <p:embed/>
            </p:oleObj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5114809" y="3984355"/>
          <a:ext cx="3792537" cy="623887"/>
        </p:xfrm>
        <a:graphic>
          <a:graphicData uri="http://schemas.openxmlformats.org/presentationml/2006/ole">
            <p:oleObj spid="_x0000_s29711" name="Equation" r:id="rId6" imgW="1726451" imgH="215806" progId="Equation.3">
              <p:embed/>
            </p:oleObj>
          </a:graphicData>
        </a:graphic>
      </p:graphicFrame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4764088" y="1477963"/>
            <a:ext cx="0" cy="5230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14" name="Заголовок 1331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b="1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РЕШИМ ЗАДАЧИ</a:t>
            </a:r>
          </a:p>
        </p:txBody>
      </p:sp>
      <p:pic>
        <p:nvPicPr>
          <p:cNvPr id="29706" name="Picture 10" descr="j029497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24750" y="115888"/>
            <a:ext cx="1450975" cy="1836737"/>
          </a:xfrm>
          <a:prstGeom prst="rect">
            <a:avLst/>
          </a:prstGeom>
          <a:noFill/>
        </p:spPr>
      </p:pic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787400" y="5391150"/>
            <a:ext cx="37099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Попробуйте привлечь на помощь алгебру.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3295650" y="4465638"/>
            <a:ext cx="1160463" cy="711200"/>
          </a:xfrm>
          <a:prstGeom prst="rect">
            <a:avLst/>
          </a:prstGeom>
          <a:noFill/>
          <a:ln w="9525">
            <a:solidFill>
              <a:srgbClr val="66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= 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8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463</Words>
  <Application>Microsoft Office PowerPoint</Application>
  <PresentationFormat>Экран (4:3)</PresentationFormat>
  <Paragraphs>137</Paragraphs>
  <Slides>40</Slides>
  <Notes>40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Оформление по умолчанию</vt:lpstr>
      <vt:lpstr>Equation</vt:lpstr>
      <vt:lpstr>Формула</vt:lpstr>
      <vt:lpstr>Microsoft Equation 3.0</vt:lpstr>
      <vt:lpstr>Слайд 1</vt:lpstr>
      <vt:lpstr>тавтология</vt:lpstr>
      <vt:lpstr>тавтология</vt:lpstr>
      <vt:lpstr>Закон тождества</vt:lpstr>
      <vt:lpstr>Закон непротиворечия</vt:lpstr>
      <vt:lpstr>Закон исключенного третьего</vt:lpstr>
      <vt:lpstr>Закон двойного отрицания</vt:lpstr>
      <vt:lpstr>Законы Моргана</vt:lpstr>
      <vt:lpstr>Правило коммутативности. Переместительный закон</vt:lpstr>
      <vt:lpstr>Правило ассоциативности Сочетательный закон</vt:lpstr>
      <vt:lpstr>Правило дистрибутивности Распределительный закон</vt:lpstr>
      <vt:lpstr>ПОДУМАЙ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РЕШИМ ЗАДАЧИ</vt:lpstr>
    </vt:vector>
  </TitlesOfParts>
  <Company>Alma Mater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Преобразование логических выражений</dc:title>
  <dc:creator>Светик</dc:creator>
  <cp:lastModifiedBy>home</cp:lastModifiedBy>
  <cp:revision>46</cp:revision>
  <dcterms:created xsi:type="dcterms:W3CDTF">2006-12-05T17:17:37Z</dcterms:created>
  <dcterms:modified xsi:type="dcterms:W3CDTF">2011-10-16T18:21:51Z</dcterms:modified>
</cp:coreProperties>
</file>