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60" r:id="rId2"/>
    <p:sldId id="265" r:id="rId3"/>
    <p:sldId id="263" r:id="rId4"/>
    <p:sldId id="264" r:id="rId5"/>
    <p:sldId id="261" r:id="rId6"/>
    <p:sldId id="257" r:id="rId7"/>
    <p:sldId id="258" r:id="rId8"/>
    <p:sldId id="259" r:id="rId9"/>
    <p:sldId id="256" r:id="rId10"/>
    <p:sldId id="26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99FF"/>
    <a:srgbClr val="FFFFCC"/>
    <a:srgbClr val="33CC33"/>
    <a:srgbClr val="CC00CC"/>
    <a:srgbClr val="00FFCC"/>
    <a:srgbClr val="FFFFFF"/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0C1A84C4-874B-4F77-8010-7353326C97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BEF0B-92BF-455E-BA91-118BA8394C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2C244EE-2C5D-4AE0-AC3A-D826D16D6F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244EA-D9E7-40A7-877D-12E8965084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20B26-5E81-4FC3-99BC-DEE5D3BE9C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0B48-1E50-4890-AE5B-6A142588B5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8AB51-06F6-401D-9E3B-18F9EDBE66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A4CF-0D90-4FB5-A1FC-37AAADAF2E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132EB-CFCF-47D0-8948-D79E677E12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4F9F6-E3AD-4DC6-A9DD-DD7D96B621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B0B64-1076-4D0B-86DB-7FDF56A083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BA8C719-40E8-4B6A-B5D5-F2207F1FC0B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978AC58-075F-4251-9D13-8A7E430773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3717032"/>
            <a:ext cx="6858000" cy="990600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Команды и оформление процедур (программ)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 команд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 r="53061"/>
          <a:stretch>
            <a:fillRect/>
          </a:stretch>
        </p:blipFill>
        <p:spPr bwMode="auto">
          <a:xfrm>
            <a:off x="3347864" y="1124744"/>
            <a:ext cx="4417318" cy="51911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196752"/>
            <a:ext cx="8460432" cy="6192838"/>
          </a:xfrm>
        </p:spPr>
        <p:txBody>
          <a:bodyPr/>
          <a:lstStyle/>
          <a:p>
            <a:pPr marL="352425" indent="-352425">
              <a:lnSpc>
                <a:spcPct val="90000"/>
              </a:lnSpc>
              <a:buFontTx/>
              <a:buNone/>
            </a:pPr>
            <a:r>
              <a:rPr lang="ru-RU" dirty="0" smtClean="0"/>
              <a:t> </a:t>
            </a:r>
            <a:endParaRPr lang="ru-RU" sz="3600" b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352425" indent="-352425">
              <a:lnSpc>
                <a:spcPct val="90000"/>
              </a:lnSpc>
              <a:spcBef>
                <a:spcPct val="0"/>
              </a:spcBef>
              <a:buNone/>
            </a:pPr>
            <a:endParaRPr lang="ru-RU" sz="3600" b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352425" indent="-352425">
              <a:lnSpc>
                <a:spcPct val="90000"/>
              </a:lnSpc>
              <a:spcBef>
                <a:spcPct val="0"/>
              </a:spcBef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команды пера без параметров</a:t>
            </a:r>
            <a:endParaRPr lang="ru-RU" sz="36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352425" indent="-352425">
              <a:lnSpc>
                <a:spcPct val="90000"/>
              </a:lnSpc>
            </a:pPr>
            <a:r>
              <a:rPr lang="ru-RU" b="1" dirty="0">
                <a:solidFill>
                  <a:srgbClr val="C00000"/>
                </a:solidFill>
              </a:rPr>
              <a:t>по</a:t>
            </a:r>
            <a:r>
              <a:rPr lang="ru-RU" dirty="0"/>
              <a:t> — «перо опусти» — черепашка опускает перо на лист, чтобы оставлять за собой след;</a:t>
            </a:r>
          </a:p>
          <a:p>
            <a:pPr marL="352425" indent="-352425">
              <a:lnSpc>
                <a:spcPct val="90000"/>
              </a:lnSpc>
            </a:pPr>
            <a:r>
              <a:rPr lang="ru-RU" b="1" dirty="0" err="1">
                <a:solidFill>
                  <a:srgbClr val="C00000"/>
                </a:solidFill>
              </a:rPr>
              <a:t>пп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/>
              <a:t>— «перо подними» — черепашка отрывает перо от листа, что­бы двигаться, не оставляя следа.</a:t>
            </a:r>
          </a:p>
          <a:p>
            <a:pPr marL="352425" indent="-352425">
              <a:lnSpc>
                <a:spcPct val="90000"/>
              </a:lnSpc>
            </a:pPr>
            <a:r>
              <a:rPr lang="ru-RU" b="1" dirty="0" err="1">
                <a:solidFill>
                  <a:srgbClr val="C00000"/>
                </a:solidFill>
              </a:rPr>
              <a:t>сг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/>
              <a:t>— «сотри графику» — экран очищается, а черепашка возвращается в исходное положение— «</a:t>
            </a:r>
            <a:r>
              <a:rPr lang="ru-RU" b="1" dirty="0">
                <a:solidFill>
                  <a:srgbClr val="C00000"/>
                </a:solidFill>
              </a:rPr>
              <a:t>домой</a:t>
            </a:r>
            <a:r>
              <a:rPr lang="ru-RU" dirty="0" smtClean="0"/>
              <a:t>».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2420" y="332656"/>
            <a:ext cx="90515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Управляют пером следующие команды: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12776"/>
            <a:ext cx="8445624" cy="507365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sz="3200" dirty="0" smtClean="0"/>
              <a:t>вперед &lt;число шагов&gt; 		вперед 100 </a:t>
            </a:r>
          </a:p>
          <a:p>
            <a:pPr>
              <a:buFontTx/>
              <a:buNone/>
            </a:pPr>
            <a:r>
              <a:rPr lang="ru-RU" sz="3200" dirty="0" smtClean="0"/>
              <a:t>назад &lt;число шагов&gt; 		назад 50   </a:t>
            </a:r>
          </a:p>
          <a:p>
            <a:pPr>
              <a:buFontTx/>
              <a:buNone/>
            </a:pPr>
            <a:r>
              <a:rPr lang="ru-RU" sz="3200" dirty="0" smtClean="0"/>
              <a:t>налево &lt;число градусов&gt; 		налево 45 </a:t>
            </a:r>
          </a:p>
          <a:p>
            <a:pPr>
              <a:buFontTx/>
              <a:buNone/>
            </a:pPr>
            <a:r>
              <a:rPr lang="ru-RU" sz="3200" dirty="0" smtClean="0"/>
              <a:t>направо &lt;число градусов&gt; 	направо 90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88640"/>
            <a:ext cx="6774803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2425" indent="-352425">
              <a:lnSpc>
                <a:spcPct val="90000"/>
              </a:lnSpc>
              <a:buClr>
                <a:schemeClr val="accent1"/>
              </a:buClr>
              <a:buSzPct val="76000"/>
            </a:pPr>
            <a:r>
              <a:rPr lang="ru-RU" sz="3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команды пера с параметрами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340768"/>
            <a:ext cx="7081614" cy="39063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Личная </a:t>
            </a:r>
            <a:r>
              <a:rPr lang="ru-RU" sz="4000" b="1" dirty="0" smtClean="0">
                <a:solidFill>
                  <a:srgbClr val="002060"/>
                </a:solidFill>
              </a:rPr>
              <a:t>карточка. Рюкзак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780928"/>
            <a:ext cx="4304903" cy="28612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3429000"/>
            <a:ext cx="5976938" cy="2366963"/>
          </a:xfrm>
        </p:spPr>
        <p:txBody>
          <a:bodyPr/>
          <a:lstStyle/>
          <a:p>
            <a:pPr>
              <a:buFontTx/>
              <a:buNone/>
            </a:pPr>
            <a:r>
              <a:rPr lang="ru-RU" b="1">
                <a:solidFill>
                  <a:srgbClr val="003399"/>
                </a:solidFill>
              </a:rPr>
              <a:t>это </a:t>
            </a:r>
            <a:r>
              <a:rPr lang="en-US" b="1">
                <a:solidFill>
                  <a:srgbClr val="003399"/>
                </a:solidFill>
              </a:rPr>
              <a:t>&lt; </a:t>
            </a:r>
            <a:r>
              <a:rPr lang="ru-RU" b="1">
                <a:solidFill>
                  <a:srgbClr val="003399"/>
                </a:solidFill>
              </a:rPr>
              <a:t>названия_программ </a:t>
            </a:r>
            <a:r>
              <a:rPr lang="en-US" b="1">
                <a:solidFill>
                  <a:srgbClr val="003399"/>
                </a:solidFill>
              </a:rPr>
              <a:t>&gt;</a:t>
            </a:r>
            <a:endParaRPr lang="ru-RU" b="1">
              <a:solidFill>
                <a:srgbClr val="003399"/>
              </a:solidFill>
            </a:endParaRPr>
          </a:p>
          <a:p>
            <a:pPr>
              <a:buFontTx/>
              <a:buNone/>
            </a:pPr>
            <a:r>
              <a:rPr lang="en-US" b="1">
                <a:solidFill>
                  <a:srgbClr val="003399"/>
                </a:solidFill>
              </a:rPr>
              <a:t>&lt;</a:t>
            </a:r>
            <a:r>
              <a:rPr lang="ru-RU" b="1">
                <a:solidFill>
                  <a:srgbClr val="003399"/>
                </a:solidFill>
              </a:rPr>
              <a:t>тело программы</a:t>
            </a:r>
            <a:r>
              <a:rPr lang="en-US" b="1">
                <a:solidFill>
                  <a:srgbClr val="003399"/>
                </a:solidFill>
              </a:rPr>
              <a:t>&gt;</a:t>
            </a:r>
          </a:p>
          <a:p>
            <a:pPr>
              <a:buFontTx/>
              <a:buNone/>
            </a:pPr>
            <a:r>
              <a:rPr lang="ru-RU" b="1">
                <a:solidFill>
                  <a:srgbClr val="003399"/>
                </a:solidFill>
              </a:rPr>
              <a:t>Конец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3357563"/>
            <a:ext cx="18034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68313" y="476250"/>
            <a:ext cx="835183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latin typeface="Arial Unicode MS" pitchFamily="34" charset="-128"/>
              </a:rPr>
              <a:t>То, что записано на </a:t>
            </a:r>
            <a:r>
              <a:rPr lang="ru-RU" sz="2400" b="1">
                <a:latin typeface="Arial Unicode MS" pitchFamily="34" charset="-128"/>
              </a:rPr>
              <a:t>Листе программ</a:t>
            </a:r>
            <a:r>
              <a:rPr lang="ru-RU" sz="2400">
                <a:latin typeface="Arial Unicode MS" pitchFamily="34" charset="-128"/>
              </a:rPr>
              <a:t>, действует на всех листах проекта и автоматически запоминается в момент сохранения проекта.</a:t>
            </a:r>
          </a:p>
          <a:p>
            <a:r>
              <a:rPr lang="ru-RU" sz="2400">
                <a:latin typeface="Arial Unicode MS" pitchFamily="34" charset="-128"/>
              </a:rPr>
              <a:t>Новые </a:t>
            </a:r>
            <a:r>
              <a:rPr lang="ru-RU" sz="2400" i="1">
                <a:latin typeface="Arial Unicode MS" pitchFamily="34" charset="-128"/>
              </a:rPr>
              <a:t>слова</a:t>
            </a:r>
            <a:r>
              <a:rPr lang="ru-RU" sz="2400">
                <a:latin typeface="Arial Unicode MS" pitchFamily="34" charset="-128"/>
              </a:rPr>
              <a:t> (</a:t>
            </a:r>
            <a:r>
              <a:rPr lang="ru-RU" sz="2400" b="1">
                <a:latin typeface="Arial Unicode MS" pitchFamily="34" charset="-128"/>
              </a:rPr>
              <a:t>названия программ</a:t>
            </a:r>
            <a:r>
              <a:rPr lang="ru-RU" sz="2400">
                <a:latin typeface="Arial Unicode MS" pitchFamily="34" charset="-128"/>
              </a:rPr>
              <a:t>) можно использовать и в </a:t>
            </a:r>
            <a:r>
              <a:rPr lang="ru-RU" sz="2400" b="1">
                <a:latin typeface="Arial Unicode MS" pitchFamily="34" charset="-128"/>
              </a:rPr>
              <a:t>Поле команд</a:t>
            </a:r>
            <a:r>
              <a:rPr lang="ru-RU" sz="2400">
                <a:latin typeface="Arial Unicode MS" pitchFamily="34" charset="-128"/>
              </a:rPr>
              <a:t>, и в </a:t>
            </a:r>
            <a:r>
              <a:rPr lang="ru-RU" sz="2400" b="1">
                <a:latin typeface="Arial Unicode MS" pitchFamily="34" charset="-128"/>
              </a:rPr>
              <a:t>Личной карточке</a:t>
            </a:r>
            <a:r>
              <a:rPr lang="ru-RU" sz="2400">
                <a:latin typeface="Arial Unicode MS" pitchFamily="34" charset="-128"/>
              </a:rPr>
              <a:t>, и при программировании кнопок, и при написании других программ. 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23850" y="5853113"/>
            <a:ext cx="856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>
                <a:latin typeface="Arial Unicode MS" pitchFamily="34" charset="-128"/>
              </a:rPr>
              <a:t>Для запуска достаточно обратится к программе по имени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/>
          <a:srcRect l="72190"/>
          <a:stretch>
            <a:fillRect/>
          </a:stretch>
        </p:blipFill>
        <p:spPr bwMode="auto">
          <a:xfrm>
            <a:off x="5220072" y="2780928"/>
            <a:ext cx="1598983" cy="31716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Пример оформленной программы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50" y="333375"/>
            <a:ext cx="1054100" cy="109378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 cstate="print"/>
          <a:srcRect l="72955"/>
          <a:stretch>
            <a:fillRect/>
          </a:stretch>
        </p:blipFill>
        <p:spPr bwMode="auto">
          <a:xfrm>
            <a:off x="899592" y="1268760"/>
            <a:ext cx="2545110" cy="51911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Результат выполнения программы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404813"/>
            <a:ext cx="1054100" cy="10937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/>
          <a:srcRect r="26932"/>
          <a:stretch>
            <a:fillRect/>
          </a:stretch>
        </p:blipFill>
        <p:spPr bwMode="auto">
          <a:xfrm>
            <a:off x="1187624" y="1268760"/>
            <a:ext cx="6876256" cy="5191125"/>
          </a:xfrm>
          <a:prstGeom prst="roundRect">
            <a:avLst>
              <a:gd name="adj" fmla="val 2313"/>
            </a:avLst>
          </a:prstGeom>
          <a:solidFill>
            <a:srgbClr val="FFFFFF"/>
          </a:solidFill>
          <a:ln w="9525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79388" y="1071563"/>
            <a:ext cx="8964612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82563" indent="-182563">
              <a:buFontTx/>
              <a:buChar char="•"/>
            </a:pPr>
            <a:r>
              <a:rPr lang="ru-RU" sz="2200"/>
              <a:t> Программа обязательно должна содержать три части: заголовок, тело программы и признак завершения.</a:t>
            </a:r>
          </a:p>
          <a:p>
            <a:pPr marL="182563" indent="-182563">
              <a:buFontTx/>
              <a:buChar char="•"/>
            </a:pPr>
            <a:r>
              <a:rPr lang="ru-RU" sz="2200"/>
              <a:t> Заголовок записывается в первой строке и состоит из ключевого слова это и отделенного от него пробелом названия программы.</a:t>
            </a:r>
          </a:p>
          <a:p>
            <a:pPr marL="182563" indent="-182563">
              <a:buFontTx/>
              <a:buChar char="•"/>
            </a:pPr>
            <a:r>
              <a:rPr lang="ru-RU" sz="2200"/>
              <a:t> Название должно отображать суть программы. Например, программа </a:t>
            </a:r>
            <a:r>
              <a:rPr lang="ru-RU" sz="2200">
                <a:solidFill>
                  <a:srgbClr val="CC00CC"/>
                </a:solidFill>
              </a:rPr>
              <a:t>ель</a:t>
            </a:r>
            <a:r>
              <a:rPr lang="ru-RU" sz="2200"/>
              <a:t> должна рисовать елку.</a:t>
            </a:r>
          </a:p>
          <a:p>
            <a:pPr marL="182563" indent="-182563">
              <a:buFontTx/>
              <a:buChar char="•"/>
            </a:pPr>
            <a:r>
              <a:rPr lang="ru-RU" sz="2200"/>
              <a:t> Название должно состоять из одного слова или из нескольких слов,соединенных знаком </a:t>
            </a:r>
            <a:r>
              <a:rPr lang="ru-RU" sz="2200">
                <a:solidFill>
                  <a:srgbClr val="CC00CC"/>
                </a:solidFill>
              </a:rPr>
              <a:t>подчеркивания _</a:t>
            </a:r>
            <a:r>
              <a:rPr lang="ru-RU" sz="2200"/>
              <a:t>, например </a:t>
            </a:r>
            <a:r>
              <a:rPr lang="ru-RU" sz="2200">
                <a:solidFill>
                  <a:srgbClr val="CC00CC"/>
                </a:solidFill>
              </a:rPr>
              <a:t>подъемный_кран</a:t>
            </a:r>
            <a:r>
              <a:rPr lang="ru-RU" sz="2200"/>
              <a:t>.</a:t>
            </a:r>
          </a:p>
          <a:p>
            <a:pPr marL="182563" indent="-182563">
              <a:buFontTx/>
              <a:buChar char="•"/>
            </a:pPr>
            <a:r>
              <a:rPr lang="ru-RU" sz="2200"/>
              <a:t> Нельзя использовать в качестве названия уже имеющиеся в словаре слова.</a:t>
            </a:r>
          </a:p>
          <a:p>
            <a:pPr marL="182563" indent="-182563">
              <a:buFontTx/>
              <a:buChar char="•"/>
            </a:pPr>
            <a:r>
              <a:rPr lang="ru-RU" sz="2200"/>
              <a:t> Признаком завершения программы является слово </a:t>
            </a:r>
            <a:r>
              <a:rPr lang="ru-RU" sz="2200">
                <a:solidFill>
                  <a:srgbClr val="CC00CC"/>
                </a:solidFill>
              </a:rPr>
              <a:t>конец</a:t>
            </a:r>
            <a:r>
              <a:rPr lang="ru-RU" sz="2200"/>
              <a:t>.</a:t>
            </a:r>
          </a:p>
          <a:p>
            <a:pPr marL="182563" indent="-182563">
              <a:buFontTx/>
              <a:buChar char="•"/>
            </a:pPr>
            <a:r>
              <a:rPr lang="ru-RU" sz="2200"/>
              <a:t> </a:t>
            </a:r>
            <a:r>
              <a:rPr lang="ru-RU" sz="2200">
                <a:solidFill>
                  <a:srgbClr val="CC00CC"/>
                </a:solidFill>
              </a:rPr>
              <a:t>Заголовок программы и слово конец должны быть записаны на отдельных строчках</a:t>
            </a:r>
            <a:r>
              <a:rPr lang="ru-RU" sz="2200"/>
              <a:t>.</a:t>
            </a:r>
          </a:p>
          <a:p>
            <a:pPr marL="182563" indent="-182563">
              <a:buFontTx/>
              <a:buChar char="•"/>
            </a:pPr>
            <a:r>
              <a:rPr lang="ru-RU" sz="2200"/>
              <a:t>Тело программы должно содержать список команд, записанных между заголовком и словом конец в столбик или в строчку через пробел. 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332656"/>
            <a:ext cx="78123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Правила оформления программ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188913"/>
            <a:ext cx="1054100" cy="10937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228600"/>
            <a:ext cx="8363272" cy="9144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9" name="Rectangle 6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Углы без транспортира</a:t>
            </a:r>
            <a:endParaRPr lang="ru-RU" dirty="0"/>
          </a:p>
        </p:txBody>
      </p:sp>
      <p:graphicFrame>
        <p:nvGraphicFramePr>
          <p:cNvPr id="9651" name="Group 435"/>
          <p:cNvGraphicFramePr>
            <a:graphicFrameLocks noGrp="1"/>
          </p:cNvGraphicFramePr>
          <p:nvPr>
            <p:ph type="tbl" idx="1"/>
          </p:nvPr>
        </p:nvGraphicFramePr>
        <p:xfrm>
          <a:off x="1547813" y="1557338"/>
          <a:ext cx="5770562" cy="4522791"/>
        </p:xfrm>
        <a:graphic>
          <a:graphicData uri="http://schemas.openxmlformats.org/drawingml/2006/table">
            <a:tbl>
              <a:tblPr/>
              <a:tblGrid>
                <a:gridCol w="720725"/>
                <a:gridCol w="722312"/>
                <a:gridCol w="720725"/>
                <a:gridCol w="722313"/>
                <a:gridCol w="720725"/>
                <a:gridCol w="720725"/>
                <a:gridCol w="722312"/>
                <a:gridCol w="720725"/>
              </a:tblGrid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652" name="Line 436"/>
          <p:cNvSpPr>
            <a:spLocks noChangeShapeType="1"/>
          </p:cNvSpPr>
          <p:nvPr/>
        </p:nvSpPr>
        <p:spPr bwMode="auto">
          <a:xfrm flipV="1">
            <a:off x="1547813" y="2205038"/>
            <a:ext cx="3600450" cy="1944687"/>
          </a:xfrm>
          <a:prstGeom prst="line">
            <a:avLst/>
          </a:prstGeom>
          <a:noFill/>
          <a:ln w="44450">
            <a:solidFill>
              <a:srgbClr val="9933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656" name="Line 440"/>
          <p:cNvSpPr>
            <a:spLocks noChangeShapeType="1"/>
          </p:cNvSpPr>
          <p:nvPr/>
        </p:nvSpPr>
        <p:spPr bwMode="auto">
          <a:xfrm>
            <a:off x="1547813" y="2205038"/>
            <a:ext cx="0" cy="1944687"/>
          </a:xfrm>
          <a:prstGeom prst="line">
            <a:avLst/>
          </a:prstGeom>
          <a:noFill/>
          <a:ln w="44450">
            <a:solidFill>
              <a:srgbClr val="9933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657" name="Line 441"/>
          <p:cNvSpPr>
            <a:spLocks noChangeShapeType="1"/>
          </p:cNvSpPr>
          <p:nvPr/>
        </p:nvSpPr>
        <p:spPr bwMode="auto">
          <a:xfrm>
            <a:off x="1547813" y="2205038"/>
            <a:ext cx="3600450" cy="0"/>
          </a:xfrm>
          <a:prstGeom prst="line">
            <a:avLst/>
          </a:prstGeom>
          <a:noFill/>
          <a:ln w="44450">
            <a:solidFill>
              <a:srgbClr val="9933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658" name="Text Box 442"/>
          <p:cNvSpPr txBox="1">
            <a:spLocks noChangeArrowheads="1"/>
          </p:cNvSpPr>
          <p:nvPr/>
        </p:nvSpPr>
        <p:spPr bwMode="auto">
          <a:xfrm>
            <a:off x="684213" y="2708275"/>
            <a:ext cx="43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3</a:t>
            </a:r>
          </a:p>
        </p:txBody>
      </p:sp>
      <p:sp>
        <p:nvSpPr>
          <p:cNvPr id="9659" name="Text Box 443"/>
          <p:cNvSpPr txBox="1">
            <a:spLocks noChangeArrowheads="1"/>
          </p:cNvSpPr>
          <p:nvPr/>
        </p:nvSpPr>
        <p:spPr bwMode="auto">
          <a:xfrm>
            <a:off x="2339975" y="1557338"/>
            <a:ext cx="10080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5</a:t>
            </a:r>
          </a:p>
        </p:txBody>
      </p:sp>
      <p:sp>
        <p:nvSpPr>
          <p:cNvPr id="9660" name="Line 444"/>
          <p:cNvSpPr>
            <a:spLocks noChangeShapeType="1"/>
          </p:cNvSpPr>
          <p:nvPr/>
        </p:nvSpPr>
        <p:spPr bwMode="auto">
          <a:xfrm>
            <a:off x="1547813" y="3429000"/>
            <a:ext cx="6477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662" name="AutoShape 446"/>
          <p:cNvSpPr>
            <a:spLocks noChangeArrowheads="1"/>
          </p:cNvSpPr>
          <p:nvPr/>
        </p:nvSpPr>
        <p:spPr bwMode="auto">
          <a:xfrm>
            <a:off x="2051050" y="4292600"/>
            <a:ext cx="1081088" cy="720725"/>
          </a:xfrm>
          <a:prstGeom prst="wedgeEllipseCallout">
            <a:avLst>
              <a:gd name="adj1" fmla="val -67032"/>
              <a:gd name="adj2" fmla="val -135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/>
              <a:t>60</a:t>
            </a:r>
            <a:r>
              <a:rPr lang="ru-RU" baseline="42000"/>
              <a:t>О</a:t>
            </a:r>
          </a:p>
        </p:txBody>
      </p:sp>
      <p:sp>
        <p:nvSpPr>
          <p:cNvPr id="9663" name="Line 447"/>
          <p:cNvSpPr>
            <a:spLocks noChangeShapeType="1"/>
          </p:cNvSpPr>
          <p:nvPr/>
        </p:nvSpPr>
        <p:spPr bwMode="auto">
          <a:xfrm>
            <a:off x="3708400" y="2205038"/>
            <a:ext cx="5032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666" name="AutoShape 450"/>
          <p:cNvSpPr>
            <a:spLocks noChangeArrowheads="1"/>
          </p:cNvSpPr>
          <p:nvPr/>
        </p:nvSpPr>
        <p:spPr bwMode="auto">
          <a:xfrm>
            <a:off x="3995738" y="2924175"/>
            <a:ext cx="1081087" cy="720725"/>
          </a:xfrm>
          <a:prstGeom prst="wedgeEllipseCallout">
            <a:avLst>
              <a:gd name="adj1" fmla="val -46477"/>
              <a:gd name="adj2" fmla="val -1290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/>
              <a:t>30</a:t>
            </a:r>
            <a:r>
              <a:rPr lang="ru-RU" baseline="42000"/>
              <a:t>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Другая 7">
      <a:dk1>
        <a:srgbClr val="00206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7">
    <a:dk1>
      <a:srgbClr val="00206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Другая 7">
    <a:dk1>
      <a:srgbClr val="00206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3.xml><?xml version="1.0" encoding="utf-8"?>
<a:themeOverride xmlns:a="http://schemas.openxmlformats.org/drawingml/2006/main">
  <a:clrScheme name="Другая 7">
    <a:dk1>
      <a:srgbClr val="00206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296</Words>
  <Application>Microsoft Office PowerPoint</Application>
  <PresentationFormat>Экран (4:3)</PresentationFormat>
  <Paragraphs>37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Команды и оформление процедур (программ)</vt:lpstr>
      <vt:lpstr>Поле команд</vt:lpstr>
      <vt:lpstr>Слайд 3</vt:lpstr>
      <vt:lpstr>Слайд 4</vt:lpstr>
      <vt:lpstr>Личная карточка. Рюкзак</vt:lpstr>
      <vt:lpstr>Слайд 6</vt:lpstr>
      <vt:lpstr>Пример оформленной программы</vt:lpstr>
      <vt:lpstr>Результат выполнения программы</vt:lpstr>
      <vt:lpstr>Слайд 9</vt:lpstr>
      <vt:lpstr>Углы без транспортира</vt:lpstr>
    </vt:vector>
  </TitlesOfParts>
  <Company>Tycoon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teacher</dc:creator>
  <cp:lastModifiedBy>bliss</cp:lastModifiedBy>
  <cp:revision>20</cp:revision>
  <dcterms:created xsi:type="dcterms:W3CDTF">2006-11-17T04:41:40Z</dcterms:created>
  <dcterms:modified xsi:type="dcterms:W3CDTF">2015-10-04T18:20:10Z</dcterms:modified>
</cp:coreProperties>
</file>