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8" r:id="rId3"/>
    <p:sldId id="269" r:id="rId4"/>
    <p:sldId id="303" r:id="rId5"/>
    <p:sldId id="304" r:id="rId6"/>
    <p:sldId id="305" r:id="rId7"/>
    <p:sldId id="306" r:id="rId8"/>
    <p:sldId id="307" r:id="rId9"/>
    <p:sldId id="308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FFFF00"/>
    <a:srgbClr val="0000FF"/>
    <a:srgbClr val="006600"/>
    <a:srgbClr val="FF9933"/>
    <a:srgbClr val="808080"/>
    <a:srgbClr val="00CC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149" y="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83E537-1310-49D1-8D0B-C81754BEA006}" type="datetimeFigureOut">
              <a:rPr lang="ru-RU" smtClean="0"/>
              <a:pPr/>
              <a:t>16.10.2011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3BC63-3F3B-4747-A806-114B60A73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DDC6C4-A65F-44A4-A13F-63AF147A14AC}" type="datetimeFigureOut">
              <a:rPr lang="ru-RU" smtClean="0"/>
              <a:pPr/>
              <a:t>16.10.2011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661C03-16CE-4699-A27E-8EF1EFA7652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61C03-16CE-4699-A27E-8EF1EFA7652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61C03-16CE-4699-A27E-8EF1EFA76524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61C03-16CE-4699-A27E-8EF1EFA76524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61C03-16CE-4699-A27E-8EF1EFA7652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61C03-16CE-4699-A27E-8EF1EFA7652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61C03-16CE-4699-A27E-8EF1EFA76524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61C03-16CE-4699-A27E-8EF1EFA76524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61C03-16CE-4699-A27E-8EF1EFA76524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61C03-16CE-4699-A27E-8EF1EFA76524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1C96A-E8FA-4C68-BD23-885F523F2A2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D37082-8ACB-48BC-BE1B-31403C509E3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E52FAC-4196-48A1-850F-E2610F2BD90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09BC59-9963-4956-8781-42B57F13AF1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CCB7C-F5CE-46DC-A2BA-9067ADA172E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EE0BD-56F5-41CC-8631-06F8622183C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205714-42DC-48F9-AF4D-7D09CDBA4D8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46D804-0B5C-46AB-979A-8F8E469EEE2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5E6750-8B64-44DB-8BF6-CEAFC864039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3233A-9EFC-47A0-B616-7C0CF971E43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C95535-ADB5-4866-A950-EA34949B692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B470EE-B342-493B-9F86-CECA98A5CF24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j02105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880" y="0"/>
            <a:ext cx="9158870" cy="6381750"/>
          </a:xfrm>
          <a:prstGeom prst="rect">
            <a:avLst/>
          </a:prstGeom>
          <a:noFill/>
        </p:spPr>
      </p:pic>
      <p:sp>
        <p:nvSpPr>
          <p:cNvPr id="5" name="Picture 3"/>
          <p:cNvSpPr/>
          <p:nvPr/>
        </p:nvSpPr>
        <p:spPr>
          <a:xfrm>
            <a:off x="2278539" y="2762654"/>
            <a:ext cx="4871291" cy="1926077"/>
          </a:xfrm>
          <a:prstGeom prst="rect">
            <a:avLst/>
          </a:prstGeom>
          <a:noFill/>
          <a:ln>
            <a:noFill/>
          </a:ln>
          <a:scene3d>
            <a:camera prst="isometricOffAxis2Left"/>
            <a:lightRig rig="threePt" dir="t"/>
          </a:scene3d>
          <a:sp3d>
            <a:bevelT w="114300" prst="artDeco"/>
          </a:sp3d>
        </p:spPr>
        <p:txBody>
          <a:bodyPr wrap="none">
            <a:scene3d>
              <a:camera prst="isometricOffAxis2Left"/>
              <a:lightRig rig="twoPt" dir="tl">
                <a:rot lat="0" lon="0" rev="7200000"/>
              </a:lightRig>
            </a:scene3d>
            <a:sp3d contourW="8890" prstMaterial="flat">
              <a:bevelT w="31750" h="31750"/>
              <a:contourClr>
                <a:schemeClr val="accent2">
                  <a:shade val="8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1430"/>
                <a:gradFill>
                  <a:gsLst>
                    <a:gs pos="0">
                      <a:schemeClr val="accent2">
                        <a:tint val="70000"/>
                        <a:shade val="10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7000"/>
                    </a:srgbClr>
                  </a:outerShdw>
                </a:effectLst>
                <a:latin typeface="+mn-lt"/>
              </a:rPr>
              <a:t>АЛГЕБРА </a:t>
            </a:r>
            <a:br>
              <a:rPr lang="ru-RU" sz="6000" b="1" dirty="0">
                <a:ln w="11430"/>
                <a:gradFill>
                  <a:gsLst>
                    <a:gs pos="0">
                      <a:schemeClr val="accent2">
                        <a:tint val="70000"/>
                        <a:shade val="10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7000"/>
                    </a:srgbClr>
                  </a:outerShdw>
                </a:effectLst>
                <a:latin typeface="+mn-lt"/>
              </a:rPr>
            </a:br>
            <a:r>
              <a:rPr lang="ru-RU" sz="6000" b="1" dirty="0">
                <a:ln w="11430"/>
                <a:gradFill>
                  <a:gsLst>
                    <a:gs pos="0">
                      <a:schemeClr val="accent2">
                        <a:tint val="70000"/>
                        <a:shade val="10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7000"/>
                    </a:srgbClr>
                  </a:outerShdw>
                </a:effectLst>
                <a:latin typeface="+mn-lt"/>
              </a:rPr>
              <a:t>ВЫСКАЗЫВАНИЙ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517898" y="5160715"/>
            <a:ext cx="6039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Получение булева выражения по таблице истинности: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Ответить на вопросы</a:t>
            </a:r>
            <a:b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4000" b="1" dirty="0">
              <a:solidFill>
                <a:srgbClr val="33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3825" y="1590675"/>
            <a:ext cx="8801100" cy="4525963"/>
          </a:xfrm>
        </p:spPr>
        <p:txBody>
          <a:bodyPr/>
          <a:lstStyle/>
          <a:p>
            <a:r>
              <a:rPr lang="ru-RU" dirty="0" smtClean="0"/>
              <a:t>Какие </a:t>
            </a:r>
            <a:r>
              <a:rPr lang="ru-RU" dirty="0"/>
              <a:t>логические операции вам известны?</a:t>
            </a:r>
          </a:p>
          <a:p>
            <a:r>
              <a:rPr lang="ru-RU" dirty="0"/>
              <a:t>Какими знаками обозначаются логические операции</a:t>
            </a:r>
            <a:r>
              <a:rPr lang="ru-RU" dirty="0" smtClean="0"/>
              <a:t>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Получение булева выражения по таблице истинности: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95288" y="2276475"/>
            <a:ext cx="8007032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5600" lvl="0" indent="-355600"/>
            <a:r>
              <a:rPr lang="ru-RU" dirty="0" smtClean="0"/>
              <a:t>1). </a:t>
            </a:r>
            <a:r>
              <a:rPr lang="ru-RU" sz="2400" dirty="0" smtClean="0"/>
              <a:t>Выбрать  значения  переменных,   для  которых значение функции равно 1;</a:t>
            </a:r>
          </a:p>
          <a:p>
            <a:pPr marL="355600" lvl="0" indent="-355600"/>
            <a:r>
              <a:rPr lang="ru-RU" sz="2400" dirty="0" smtClean="0"/>
              <a:t>2). Записать логическое умножение всех переменных для каждой строки, где </a:t>
            </a:r>
            <a:r>
              <a:rPr lang="en-US" sz="2400" i="1" dirty="0" smtClean="0"/>
              <a:t>F </a:t>
            </a:r>
            <a:r>
              <a:rPr lang="ru-RU" sz="2400" dirty="0" smtClean="0"/>
              <a:t>= 1 (если значение переменной равно 0, то берется ее отрицание);</a:t>
            </a:r>
          </a:p>
          <a:p>
            <a:pPr marL="355600" lvl="0" indent="-355600"/>
            <a:r>
              <a:rPr lang="ru-RU" sz="2400" dirty="0" smtClean="0"/>
              <a:t>3). Логически сложить полученные выражения;</a:t>
            </a:r>
          </a:p>
          <a:p>
            <a:pPr marL="355600" lvl="0" indent="-355600"/>
            <a:r>
              <a:rPr lang="ru-RU" sz="2400" dirty="0" smtClean="0"/>
              <a:t>4). Упростить полученное выражение.</a:t>
            </a:r>
          </a:p>
          <a:p>
            <a:pPr marL="342900" indent="-342900">
              <a:spcBef>
                <a:spcPct val="50000"/>
              </a:spcBef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Получение булева выражения по таблице истинности: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76238" y="1666875"/>
            <a:ext cx="8007032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5600" lvl="0" indent="-355600"/>
            <a:r>
              <a:rPr lang="ru-RU" sz="2400" dirty="0" smtClean="0"/>
              <a:t>1). Выбрать  значения  переменных,   для  которых значение функции равно 1;</a:t>
            </a:r>
          </a:p>
          <a:p>
            <a:pPr marL="342900" indent="-342900">
              <a:spcBef>
                <a:spcPct val="50000"/>
              </a:spcBef>
            </a:pPr>
            <a:endParaRPr lang="ru-RU" dirty="0"/>
          </a:p>
        </p:txBody>
      </p:sp>
      <p:graphicFrame>
        <p:nvGraphicFramePr>
          <p:cNvPr id="4" name="Group 19"/>
          <p:cNvGraphicFramePr>
            <a:graphicFrameLocks noGrp="1"/>
          </p:cNvGraphicFramePr>
          <p:nvPr/>
        </p:nvGraphicFramePr>
        <p:xfrm>
          <a:off x="2083118" y="2692718"/>
          <a:ext cx="3888000" cy="3535680"/>
        </p:xfrm>
        <a:graphic>
          <a:graphicData uri="http://schemas.openxmlformats.org/drawingml/2006/table">
            <a:tbl>
              <a:tblPr/>
              <a:tblGrid>
                <a:gridCol w="972000"/>
                <a:gridCol w="972000"/>
                <a:gridCol w="972000"/>
                <a:gridCol w="972000"/>
              </a:tblGrid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Получение булева выражения по таблице истинности: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76238" y="1485900"/>
            <a:ext cx="8007032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5600" lvl="0" indent="-355600"/>
            <a:r>
              <a:rPr lang="ru-RU" sz="2400" dirty="0" smtClean="0"/>
              <a:t>2). Записать логическое умножение всех переменных для каждой строки, где </a:t>
            </a:r>
            <a:r>
              <a:rPr lang="en-US" sz="2400" i="1" dirty="0" smtClean="0"/>
              <a:t>F </a:t>
            </a:r>
            <a:r>
              <a:rPr lang="ru-RU" sz="2400" dirty="0" smtClean="0"/>
              <a:t>= 1 (если значение переменной равно 0, то берется ее отрицание);</a:t>
            </a:r>
          </a:p>
          <a:p>
            <a:pPr marL="342900" indent="-342900">
              <a:spcBef>
                <a:spcPct val="50000"/>
              </a:spcBef>
            </a:pPr>
            <a:endParaRPr lang="ru-RU" dirty="0"/>
          </a:p>
        </p:txBody>
      </p:sp>
      <p:graphicFrame>
        <p:nvGraphicFramePr>
          <p:cNvPr id="6" name="Group 19"/>
          <p:cNvGraphicFramePr>
            <a:graphicFrameLocks noGrp="1"/>
          </p:cNvGraphicFramePr>
          <p:nvPr/>
        </p:nvGraphicFramePr>
        <p:xfrm>
          <a:off x="654368" y="2987993"/>
          <a:ext cx="3888000" cy="3566160"/>
        </p:xfrm>
        <a:graphic>
          <a:graphicData uri="http://schemas.openxmlformats.org/drawingml/2006/table">
            <a:tbl>
              <a:tblPr/>
              <a:tblGrid>
                <a:gridCol w="972000"/>
                <a:gridCol w="972000"/>
                <a:gridCol w="972000"/>
                <a:gridCol w="972000"/>
              </a:tblGrid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</a:t>
                      </a:r>
                      <a:endParaRPr kumimoji="0" lang="ru-RU" sz="2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81575" y="3638550"/>
            <a:ext cx="2657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3333CC"/>
                </a:solidFill>
              </a:rPr>
              <a:t>¬</a:t>
            </a:r>
            <a:r>
              <a:rPr lang="en-US" sz="2800" b="1" dirty="0" smtClean="0">
                <a:solidFill>
                  <a:srgbClr val="3333CC"/>
                </a:solidFill>
              </a:rPr>
              <a:t>A</a:t>
            </a:r>
            <a:r>
              <a:rPr lang="ru-RU" sz="2800" b="1" dirty="0" smtClean="0">
                <a:solidFill>
                  <a:srgbClr val="3333CC"/>
                </a:solidFill>
              </a:rPr>
              <a:t> ^¬В^С</a:t>
            </a:r>
            <a:endParaRPr lang="ru-RU" sz="2800" b="1" dirty="0">
              <a:solidFill>
                <a:srgbClr val="3333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91100" y="4114800"/>
            <a:ext cx="2657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3333CC"/>
                </a:solidFill>
              </a:rPr>
              <a:t>¬</a:t>
            </a:r>
            <a:r>
              <a:rPr lang="en-US" sz="2800" b="1" dirty="0" smtClean="0">
                <a:solidFill>
                  <a:srgbClr val="3333CC"/>
                </a:solidFill>
              </a:rPr>
              <a:t>A</a:t>
            </a:r>
            <a:r>
              <a:rPr lang="ru-RU" sz="2800" b="1" dirty="0" smtClean="0">
                <a:solidFill>
                  <a:srgbClr val="3333CC"/>
                </a:solidFill>
              </a:rPr>
              <a:t> ^В^¬С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00625" y="5276850"/>
            <a:ext cx="2657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3333CC"/>
                </a:solidFill>
              </a:rPr>
              <a:t>A</a:t>
            </a:r>
            <a:r>
              <a:rPr lang="ru-RU" sz="2800" b="1" dirty="0" smtClean="0">
                <a:solidFill>
                  <a:srgbClr val="3333CC"/>
                </a:solidFill>
              </a:rPr>
              <a:t> ^¬В^С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Получение булева выражения по таблице истинности: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14338" y="1724025"/>
            <a:ext cx="8007032" cy="87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5600" lvl="0" indent="-355600"/>
            <a:r>
              <a:rPr lang="ru-RU" sz="2400" dirty="0" smtClean="0"/>
              <a:t>3). Логически сложить полученные выражения;</a:t>
            </a:r>
          </a:p>
          <a:p>
            <a:pPr marL="342900" indent="-342900">
              <a:spcBef>
                <a:spcPct val="50000"/>
              </a:spcBef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90575" y="2352676"/>
            <a:ext cx="76866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3333CC"/>
                </a:solidFill>
              </a:rPr>
              <a:t>(¬</a:t>
            </a:r>
            <a:r>
              <a:rPr lang="en-US" sz="2800" b="1" dirty="0" smtClean="0">
                <a:solidFill>
                  <a:srgbClr val="3333CC"/>
                </a:solidFill>
              </a:rPr>
              <a:t>A</a:t>
            </a:r>
            <a:r>
              <a:rPr lang="ru-RU" sz="2800" b="1" dirty="0" smtClean="0">
                <a:solidFill>
                  <a:srgbClr val="3333CC"/>
                </a:solidFill>
              </a:rPr>
              <a:t> ^¬В^С) </a:t>
            </a:r>
            <a:r>
              <a:rPr lang="ru-RU" sz="2800" b="1" dirty="0" err="1" smtClean="0">
                <a:solidFill>
                  <a:srgbClr val="3333CC"/>
                </a:solidFill>
              </a:rPr>
              <a:t>v</a:t>
            </a:r>
            <a:r>
              <a:rPr lang="ru-RU" sz="2800" b="1" dirty="0" smtClean="0">
                <a:solidFill>
                  <a:srgbClr val="3333CC"/>
                </a:solidFill>
              </a:rPr>
              <a:t> (¬</a:t>
            </a:r>
            <a:r>
              <a:rPr lang="en-US" sz="2800" b="1" dirty="0" smtClean="0">
                <a:solidFill>
                  <a:srgbClr val="3333CC"/>
                </a:solidFill>
              </a:rPr>
              <a:t>A</a:t>
            </a:r>
            <a:r>
              <a:rPr lang="ru-RU" sz="2800" b="1" dirty="0" smtClean="0">
                <a:solidFill>
                  <a:srgbClr val="3333CC"/>
                </a:solidFill>
              </a:rPr>
              <a:t> ^В^¬С)</a:t>
            </a:r>
            <a:r>
              <a:rPr lang="ru-RU" sz="2800" dirty="0" smtClean="0">
                <a:solidFill>
                  <a:srgbClr val="000000"/>
                </a:solidFill>
              </a:rPr>
              <a:t> </a:t>
            </a:r>
            <a:r>
              <a:rPr lang="ru-RU" sz="2800" b="1" dirty="0" err="1" smtClean="0">
                <a:solidFill>
                  <a:srgbClr val="3333CC"/>
                </a:solidFill>
              </a:rPr>
              <a:t>v</a:t>
            </a:r>
            <a:r>
              <a:rPr lang="ru-RU" sz="2800" b="1" dirty="0" smtClean="0">
                <a:solidFill>
                  <a:srgbClr val="3333CC"/>
                </a:solidFill>
              </a:rPr>
              <a:t> (</a:t>
            </a:r>
            <a:r>
              <a:rPr lang="en-US" sz="2800" b="1" dirty="0" smtClean="0">
                <a:solidFill>
                  <a:srgbClr val="3333CC"/>
                </a:solidFill>
              </a:rPr>
              <a:t>A</a:t>
            </a:r>
            <a:r>
              <a:rPr lang="ru-RU" sz="2800" b="1" dirty="0" smtClean="0">
                <a:solidFill>
                  <a:srgbClr val="3333CC"/>
                </a:solidFill>
              </a:rPr>
              <a:t> ^¬В^С)</a:t>
            </a:r>
          </a:p>
          <a:p>
            <a:endParaRPr lang="ru-RU" sz="2800" b="1" dirty="0" smtClean="0">
              <a:solidFill>
                <a:srgbClr val="3333CC"/>
              </a:solidFill>
            </a:endParaRPr>
          </a:p>
          <a:p>
            <a:endParaRPr lang="ru-RU" sz="2800" b="1" dirty="0" smtClean="0">
              <a:solidFill>
                <a:srgbClr val="33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Получение булева выражения по таблице истинности: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95288" y="2276475"/>
            <a:ext cx="8007032" cy="87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5600" lvl="0" indent="-355600"/>
            <a:r>
              <a:rPr lang="ru-RU" sz="2400" dirty="0" smtClean="0"/>
              <a:t>4). Упростить полученное выражение.</a:t>
            </a:r>
          </a:p>
          <a:p>
            <a:pPr marL="342900" indent="-342900">
              <a:spcBef>
                <a:spcPct val="50000"/>
              </a:spcBef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Получение булева выражения по таблице истинности: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95288" y="2276475"/>
            <a:ext cx="8007032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5600" lvl="0" indent="-355600"/>
            <a:r>
              <a:rPr lang="ru-RU" dirty="0" smtClean="0"/>
              <a:t>1). </a:t>
            </a:r>
            <a:r>
              <a:rPr lang="ru-RU" sz="2400" dirty="0" smtClean="0"/>
              <a:t>Выбрать  значения  переменных,   для  которых значение функции равно 1;</a:t>
            </a:r>
          </a:p>
          <a:p>
            <a:pPr marL="355600" lvl="0" indent="-355600"/>
            <a:r>
              <a:rPr lang="ru-RU" sz="2400" dirty="0" smtClean="0"/>
              <a:t>2). Записать логическое умножение всех переменных для каждой строки, где </a:t>
            </a:r>
            <a:r>
              <a:rPr lang="en-US" sz="2400" i="1" dirty="0" smtClean="0"/>
              <a:t>F </a:t>
            </a:r>
            <a:r>
              <a:rPr lang="ru-RU" sz="2400" dirty="0" smtClean="0"/>
              <a:t>= 1 (если значение переменной равно 0, то берется ее отрицание);</a:t>
            </a:r>
          </a:p>
          <a:p>
            <a:pPr marL="355600" lvl="0" indent="-355600"/>
            <a:r>
              <a:rPr lang="ru-RU" sz="2400" dirty="0" smtClean="0"/>
              <a:t>3). Логически сложить полученные выражения;</a:t>
            </a:r>
          </a:p>
          <a:p>
            <a:pPr marL="355600" lvl="0" indent="-355600"/>
            <a:r>
              <a:rPr lang="ru-RU" sz="2400" dirty="0" smtClean="0"/>
              <a:t>4). Упростить полученное выражение.</a:t>
            </a:r>
          </a:p>
          <a:p>
            <a:pPr marL="342900" indent="-342900">
              <a:spcBef>
                <a:spcPct val="50000"/>
              </a:spcBef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6108" y="417520"/>
            <a:ext cx="772224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hlink"/>
                </a:solidFill>
              </a:rPr>
              <a:t>Составьте булевы выражения по следующим таблицам</a:t>
            </a:r>
            <a:endParaRPr lang="ru-RU" sz="2800" b="1" i="1" dirty="0">
              <a:solidFill>
                <a:schemeClr val="hlink"/>
              </a:solidFill>
            </a:endParaRPr>
          </a:p>
        </p:txBody>
      </p:sp>
      <p:graphicFrame>
        <p:nvGraphicFramePr>
          <p:cNvPr id="5" name="Group 19"/>
          <p:cNvGraphicFramePr>
            <a:graphicFrameLocks noGrp="1"/>
          </p:cNvGraphicFramePr>
          <p:nvPr/>
        </p:nvGraphicFramePr>
        <p:xfrm>
          <a:off x="998752" y="1674419"/>
          <a:ext cx="1578192" cy="3566160"/>
        </p:xfrm>
        <a:graphic>
          <a:graphicData uri="http://schemas.openxmlformats.org/drawingml/2006/table">
            <a:tbl>
              <a:tblPr/>
              <a:tblGrid>
                <a:gridCol w="394548"/>
                <a:gridCol w="394548"/>
                <a:gridCol w="394548"/>
                <a:gridCol w="394548"/>
              </a:tblGrid>
              <a:tr h="3918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</a:t>
                      </a:r>
                      <a:endParaRPr kumimoji="0" lang="ru-RU" sz="2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Group 19"/>
          <p:cNvGraphicFramePr>
            <a:graphicFrameLocks noGrp="1"/>
          </p:cNvGraphicFramePr>
          <p:nvPr/>
        </p:nvGraphicFramePr>
        <p:xfrm>
          <a:off x="3680594" y="1672439"/>
          <a:ext cx="1578192" cy="3566160"/>
        </p:xfrm>
        <a:graphic>
          <a:graphicData uri="http://schemas.openxmlformats.org/drawingml/2006/table">
            <a:tbl>
              <a:tblPr/>
              <a:tblGrid>
                <a:gridCol w="394548"/>
                <a:gridCol w="394548"/>
                <a:gridCol w="394548"/>
                <a:gridCol w="394548"/>
              </a:tblGrid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Group 19"/>
          <p:cNvGraphicFramePr>
            <a:graphicFrameLocks noGrp="1"/>
          </p:cNvGraphicFramePr>
          <p:nvPr/>
        </p:nvGraphicFramePr>
        <p:xfrm>
          <a:off x="6459423" y="1660564"/>
          <a:ext cx="1578192" cy="3566160"/>
        </p:xfrm>
        <a:graphic>
          <a:graphicData uri="http://schemas.openxmlformats.org/drawingml/2006/table">
            <a:tbl>
              <a:tblPr/>
              <a:tblGrid>
                <a:gridCol w="394548"/>
                <a:gridCol w="394548"/>
                <a:gridCol w="394548"/>
                <a:gridCol w="394548"/>
              </a:tblGrid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ru-RU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22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75013" y="1520041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1			2			3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</TotalTime>
  <Words>452</Words>
  <Application>Microsoft Office PowerPoint</Application>
  <PresentationFormat>Экран (4:3)</PresentationFormat>
  <Paragraphs>218</Paragraphs>
  <Slides>9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Оформление по умолчанию</vt:lpstr>
      <vt:lpstr>Слайд 1</vt:lpstr>
      <vt:lpstr>Ответить на вопросы </vt:lpstr>
      <vt:lpstr>Получение булева выражения по таблице истинности:</vt:lpstr>
      <vt:lpstr>Получение булева выражения по таблице истинности:</vt:lpstr>
      <vt:lpstr>Получение булева выражения по таблице истинности:</vt:lpstr>
      <vt:lpstr>Получение булева выражения по таблице истинности:</vt:lpstr>
      <vt:lpstr>Получение булева выражения по таблице истинности:</vt:lpstr>
      <vt:lpstr>Получение булева выражения по таблице истинности:</vt:lpstr>
      <vt:lpstr>Составьте булевы выражения по следующим таблицам</vt:lpstr>
    </vt:vector>
  </TitlesOfParts>
  <Company>Alma Mater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Светик</dc:creator>
  <cp:lastModifiedBy>home</cp:lastModifiedBy>
  <cp:revision>39</cp:revision>
  <dcterms:created xsi:type="dcterms:W3CDTF">2006-11-29T16:53:03Z</dcterms:created>
  <dcterms:modified xsi:type="dcterms:W3CDTF">2011-10-16T17:48:45Z</dcterms:modified>
</cp:coreProperties>
</file>