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256" r:id="rId2"/>
    <p:sldId id="257" r:id="rId3"/>
    <p:sldId id="258" r:id="rId4"/>
    <p:sldId id="260" r:id="rId5"/>
    <p:sldId id="262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0066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989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3076C4-B32E-4511-BAE4-4FB08A551C74}" type="datetimeFigureOut">
              <a:rPr lang="ru-RU" smtClean="0"/>
              <a:pPr/>
              <a:t>16.10.2011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ABC83E-F5A5-4C8D-A85B-42DE6A6E2DE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ABC83E-F5A5-4C8D-A85B-42DE6A6E2DE7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ABC83E-F5A5-4C8D-A85B-42DE6A6E2DE7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ABC83E-F5A5-4C8D-A85B-42DE6A6E2DE7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ABC83E-F5A5-4C8D-A85B-42DE6A6E2DE7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ABC83E-F5A5-4C8D-A85B-42DE6A6E2DE7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857364"/>
            <a:ext cx="7772400" cy="1470025"/>
          </a:xfrm>
        </p:spPr>
        <p:txBody>
          <a:bodyPr anchor="ctr"/>
          <a:lstStyle>
            <a:lvl1pPr algn="r">
              <a:defRPr>
                <a:gradFill flip="none" rotWithShape="1">
                  <a:gsLst>
                    <a:gs pos="0">
                      <a:schemeClr val="accent2"/>
                    </a:gs>
                    <a:gs pos="45000">
                      <a:schemeClr val="accent2">
                        <a:tint val="60000"/>
                      </a:schemeClr>
                    </a:gs>
                    <a:gs pos="90000">
                      <a:schemeClr val="accent2">
                        <a:tint val="40000"/>
                      </a:schemeClr>
                    </a:gs>
                    <a:gs pos="100000">
                      <a:schemeClr val="accent2">
                        <a:tint val="20000"/>
                      </a:schemeClr>
                    </a:gs>
                  </a:gsLst>
                  <a:lin ang="16200000" scaled="1"/>
                  <a:tileRect/>
                </a:gra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62792" y="3357562"/>
            <a:ext cx="6400800" cy="1752600"/>
          </a:xfrm>
        </p:spPr>
        <p:txBody>
          <a:bodyPr/>
          <a:lstStyle>
            <a:lvl1pPr marL="0" indent="0" algn="r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4B150-7410-4B46-A13B-F4125BB17A08}" type="datetimeFigureOut">
              <a:rPr lang="ru-RU" smtClean="0"/>
              <a:pPr/>
              <a:t>16.10.2011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F3723-DD24-4628-84EF-C63E06F4BA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23"/>
          <p:cNvGrpSpPr/>
          <p:nvPr/>
        </p:nvGrpSpPr>
        <p:grpSpPr>
          <a:xfrm>
            <a:off x="2207747" y="1332379"/>
            <a:ext cx="6482858" cy="144000"/>
            <a:chOff x="2214546" y="1427612"/>
            <a:chExt cx="6482858" cy="144000"/>
          </a:xfrm>
        </p:grpSpPr>
        <p:sp>
          <p:nvSpPr>
            <p:cNvPr id="10" name="Chevron 9"/>
            <p:cNvSpPr/>
            <p:nvPr userDrawn="1"/>
          </p:nvSpPr>
          <p:spPr>
            <a:xfrm flipH="1">
              <a:off x="8643404" y="1427612"/>
              <a:ext cx="54000" cy="144000"/>
            </a:xfrm>
            <a:prstGeom prst="chevron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1">
                    <a:alpha val="20000"/>
                  </a:schemeClr>
                </a:gs>
                <a:gs pos="100000">
                  <a:schemeClr val="accent1">
                    <a:alpha val="15000"/>
                  </a:schemeClr>
                </a:gs>
              </a:gsLst>
              <a:lin ang="10800000" scaled="1"/>
              <a:tileRect/>
            </a:gradFill>
            <a:ln w="25400" cap="flat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latinLnBrk="0" hangingPunct="1"/>
              <a:endParaRPr kumimoji="0"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3" name="Rectangle 22"/>
            <p:cNvSpPr/>
            <p:nvPr userDrawn="1"/>
          </p:nvSpPr>
          <p:spPr>
            <a:xfrm>
              <a:off x="2214546" y="1490779"/>
              <a:ext cx="6429600" cy="1800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alpha val="20000"/>
                  </a:schemeClr>
                </a:gs>
                <a:gs pos="100000">
                  <a:schemeClr val="accent1">
                    <a:alpha val="4000"/>
                  </a:schemeClr>
                </a:gs>
              </a:gsLst>
              <a:lin ang="10800000" scaled="1"/>
              <a:tileRect/>
            </a:gradFill>
            <a:ln w="25400" cap="flat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latinLnBrk="0" hangingPunct="1"/>
              <a:endParaRPr kumimoji="0" lang="zh-CN" alt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4B150-7410-4B46-A13B-F4125BB17A08}" type="datetimeFigureOut">
              <a:rPr lang="ru-RU" smtClean="0"/>
              <a:pPr/>
              <a:t>16.10.2011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F3723-DD24-4628-84EF-C63E06F4BA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286113"/>
            <a:ext cx="7772400" cy="1362075"/>
          </a:xfrm>
        </p:spPr>
        <p:txBody>
          <a:bodyPr anchor="t"/>
          <a:lstStyle>
            <a:lvl1pPr algn="r">
              <a:defRPr sz="4000" b="0" cap="all">
                <a:gradFill flip="none" rotWithShape="1">
                  <a:gsLst>
                    <a:gs pos="0">
                      <a:schemeClr val="accent2"/>
                    </a:gs>
                    <a:gs pos="45000">
                      <a:schemeClr val="accent2">
                        <a:tint val="60000"/>
                      </a:schemeClr>
                    </a:gs>
                    <a:gs pos="90000">
                      <a:schemeClr val="accent2">
                        <a:tint val="40000"/>
                      </a:schemeClr>
                    </a:gs>
                    <a:gs pos="100000">
                      <a:schemeClr val="accent2">
                        <a:tint val="20000"/>
                      </a:schemeClr>
                    </a:gs>
                  </a:gsLst>
                  <a:lin ang="16200000" scaled="1"/>
                  <a:tileRect/>
                </a:gra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1785926"/>
            <a:ext cx="7772400" cy="150018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r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r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r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4B150-7410-4B46-A13B-F4125BB17A08}" type="datetimeFigureOut">
              <a:rPr lang="ru-RU" smtClean="0"/>
              <a:pPr/>
              <a:t>16.10.2011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F3723-DD24-4628-84EF-C63E06F4BA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2207747" y="1332379"/>
            <a:ext cx="6482858" cy="144000"/>
            <a:chOff x="2214546" y="1427612"/>
            <a:chExt cx="6482858" cy="144000"/>
          </a:xfrm>
        </p:grpSpPr>
        <p:sp>
          <p:nvSpPr>
            <p:cNvPr id="9" name="Chevron 8"/>
            <p:cNvSpPr/>
            <p:nvPr userDrawn="1"/>
          </p:nvSpPr>
          <p:spPr>
            <a:xfrm flipH="1">
              <a:off x="8643404" y="1427612"/>
              <a:ext cx="54000" cy="144000"/>
            </a:xfrm>
            <a:prstGeom prst="chevron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1">
                    <a:alpha val="20000"/>
                  </a:schemeClr>
                </a:gs>
                <a:gs pos="100000">
                  <a:schemeClr val="accent1">
                    <a:alpha val="15000"/>
                  </a:schemeClr>
                </a:gs>
              </a:gsLst>
              <a:lin ang="10800000" scaled="1"/>
              <a:tileRect/>
            </a:gradFill>
            <a:ln w="25400" cap="flat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latinLnBrk="0" hangingPunct="1"/>
              <a:endParaRPr kumimoji="0"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Rectangle 9"/>
            <p:cNvSpPr/>
            <p:nvPr userDrawn="1"/>
          </p:nvSpPr>
          <p:spPr>
            <a:xfrm>
              <a:off x="2214546" y="1490779"/>
              <a:ext cx="6429600" cy="1800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alpha val="20000"/>
                  </a:schemeClr>
                </a:gs>
                <a:gs pos="100000">
                  <a:schemeClr val="accent1">
                    <a:alpha val="4000"/>
                  </a:schemeClr>
                </a:gs>
              </a:gsLst>
              <a:lin ang="10800000" scaled="1"/>
              <a:tileRect/>
            </a:gradFill>
            <a:ln w="25400" cap="flat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latinLnBrk="0" hangingPunct="1"/>
              <a:endParaRPr kumimoji="0" lang="zh-CN" alt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4B150-7410-4B46-A13B-F4125BB17A08}" type="datetimeFigureOut">
              <a:rPr lang="ru-RU" smtClean="0"/>
              <a:pPr/>
              <a:t>16.10.2011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F3723-DD24-4628-84EF-C63E06F4BA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2207747" y="1332379"/>
            <a:ext cx="6482858" cy="144000"/>
            <a:chOff x="2214546" y="1427612"/>
            <a:chExt cx="6482858" cy="144000"/>
          </a:xfrm>
        </p:grpSpPr>
        <p:sp>
          <p:nvSpPr>
            <p:cNvPr id="11" name="Chevron 10"/>
            <p:cNvSpPr/>
            <p:nvPr userDrawn="1"/>
          </p:nvSpPr>
          <p:spPr>
            <a:xfrm flipH="1">
              <a:off x="8643404" y="1427612"/>
              <a:ext cx="54000" cy="144000"/>
            </a:xfrm>
            <a:prstGeom prst="chevron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1">
                    <a:alpha val="20000"/>
                  </a:schemeClr>
                </a:gs>
                <a:gs pos="100000">
                  <a:schemeClr val="accent1">
                    <a:alpha val="15000"/>
                  </a:schemeClr>
                </a:gs>
              </a:gsLst>
              <a:lin ang="10800000" scaled="1"/>
              <a:tileRect/>
            </a:gradFill>
            <a:ln w="25400" cap="flat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latinLnBrk="0" hangingPunct="1"/>
              <a:endParaRPr kumimoji="0"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2214546" y="1490779"/>
              <a:ext cx="6429600" cy="1800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alpha val="20000"/>
                  </a:schemeClr>
                </a:gs>
                <a:gs pos="100000">
                  <a:schemeClr val="accent1">
                    <a:alpha val="4000"/>
                  </a:schemeClr>
                </a:gs>
              </a:gsLst>
              <a:lin ang="10800000" scaled="1"/>
              <a:tileRect/>
            </a:gradFill>
            <a:ln w="25400" cap="flat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latinLnBrk="0" hangingPunct="1"/>
              <a:endParaRPr kumimoji="0" lang="zh-CN" alt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4B150-7410-4B46-A13B-F4125BB17A08}" type="datetimeFigureOut">
              <a:rPr lang="ru-RU" smtClean="0"/>
              <a:pPr/>
              <a:t>16.10.2011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F3723-DD24-4628-84EF-C63E06F4BA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2207747" y="1332379"/>
            <a:ext cx="6482858" cy="144000"/>
            <a:chOff x="2214546" y="1427612"/>
            <a:chExt cx="6482858" cy="144000"/>
          </a:xfrm>
        </p:grpSpPr>
        <p:sp>
          <p:nvSpPr>
            <p:cNvPr id="7" name="Chevron 6"/>
            <p:cNvSpPr/>
            <p:nvPr userDrawn="1"/>
          </p:nvSpPr>
          <p:spPr>
            <a:xfrm flipH="1">
              <a:off x="8643404" y="1427612"/>
              <a:ext cx="54000" cy="144000"/>
            </a:xfrm>
            <a:prstGeom prst="chevron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1">
                    <a:alpha val="20000"/>
                  </a:schemeClr>
                </a:gs>
                <a:gs pos="100000">
                  <a:schemeClr val="accent1">
                    <a:alpha val="15000"/>
                  </a:schemeClr>
                </a:gs>
              </a:gsLst>
              <a:lin ang="10800000" scaled="1"/>
              <a:tileRect/>
            </a:gradFill>
            <a:ln w="25400" cap="flat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latinLnBrk="0" hangingPunct="1"/>
              <a:endParaRPr kumimoji="0"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" name="Rectangle 7"/>
            <p:cNvSpPr/>
            <p:nvPr userDrawn="1"/>
          </p:nvSpPr>
          <p:spPr>
            <a:xfrm>
              <a:off x="2214546" y="1490779"/>
              <a:ext cx="6429600" cy="1800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alpha val="20000"/>
                  </a:schemeClr>
                </a:gs>
                <a:gs pos="100000">
                  <a:schemeClr val="accent1">
                    <a:alpha val="4000"/>
                  </a:schemeClr>
                </a:gs>
              </a:gsLst>
              <a:lin ang="10800000" scaled="1"/>
              <a:tileRect/>
            </a:gradFill>
            <a:ln w="25400" cap="flat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latinLnBrk="0" hangingPunct="1"/>
              <a:endParaRPr kumimoji="0" lang="zh-CN" alt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4B150-7410-4B46-A13B-F4125BB17A08}" type="datetimeFigureOut">
              <a:rPr lang="ru-RU" smtClean="0"/>
              <a:pPr/>
              <a:t>16.10.2011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F3723-DD24-4628-84EF-C63E06F4BA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4B150-7410-4B46-A13B-F4125BB17A08}" type="datetimeFigureOut">
              <a:rPr lang="ru-RU" smtClean="0"/>
              <a:pPr/>
              <a:t>16.10.2011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F3723-DD24-4628-84EF-C63E06F4BA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80745" y="285728"/>
            <a:ext cx="5106055" cy="1162050"/>
          </a:xfrm>
        </p:spPr>
        <p:txBody>
          <a:bodyPr anchor="ctr">
            <a:normAutofit/>
          </a:bodyPr>
          <a:lstStyle>
            <a:lvl1pPr algn="ctr">
              <a:defRPr sz="3200" b="0" kern="1200" cap="all">
                <a:ln w="11430"/>
                <a:gradFill flip="none" rotWithShape="1">
                  <a:gsLst>
                    <a:gs pos="0">
                      <a:schemeClr val="accent2"/>
                    </a:gs>
                    <a:gs pos="45000">
                      <a:schemeClr val="accent2">
                        <a:tint val="60000"/>
                      </a:schemeClr>
                    </a:gs>
                    <a:gs pos="90000">
                      <a:schemeClr val="accent2">
                        <a:tint val="40000"/>
                      </a:schemeClr>
                    </a:gs>
                    <a:gs pos="100000">
                      <a:schemeClr val="accent2">
                        <a:tint val="20000"/>
                      </a:schemeClr>
                    </a:gs>
                  </a:gsLst>
                  <a:lin ang="16200000" scaled="1"/>
                  <a:tileRect/>
                </a:gradFill>
                <a:effectLst>
                  <a:outerShdw blurRad="44450" dist="41910" dir="3600000" algn="tl">
                    <a:srgbClr val="000000">
                      <a:alpha val="5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446218"/>
            <a:ext cx="5111750" cy="467967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85729"/>
            <a:ext cx="3008313" cy="5840435"/>
          </a:xfrm>
        </p:spPr>
        <p:txBody>
          <a:bodyPr anchor="b"/>
          <a:lstStyle>
            <a:lvl1pPr marL="0" indent="0">
              <a:spcAft>
                <a:spcPts val="0"/>
              </a:spcAft>
              <a:buNone/>
              <a:defRPr sz="1400"/>
            </a:lvl1pPr>
            <a:lvl2pPr marL="457200" indent="0">
              <a:spcAft>
                <a:spcPts val="0"/>
              </a:spcAft>
              <a:buNone/>
              <a:defRPr sz="1200"/>
            </a:lvl2pPr>
            <a:lvl3pPr marL="914400" indent="0">
              <a:spcAft>
                <a:spcPts val="0"/>
              </a:spcAft>
              <a:buNone/>
              <a:defRPr sz="1000"/>
            </a:lvl3pPr>
            <a:lvl4pPr marL="1371600" indent="0">
              <a:spcAft>
                <a:spcPts val="0"/>
              </a:spcAft>
              <a:buNone/>
              <a:defRPr sz="900"/>
            </a:lvl4pPr>
            <a:lvl5pPr marL="1828800" indent="0">
              <a:spcAft>
                <a:spcPts val="0"/>
              </a:spcAft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4B150-7410-4B46-A13B-F4125BB17A08}" type="datetimeFigureOut">
              <a:rPr lang="ru-RU" smtClean="0"/>
              <a:pPr/>
              <a:t>16.10.2011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F3723-DD24-4628-84EF-C63E06F4BA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15272" y="615868"/>
            <a:ext cx="928694" cy="5813528"/>
          </a:xfrm>
        </p:spPr>
        <p:txBody>
          <a:bodyPr vert="eaVert" anchor="ctr">
            <a:normAutofit/>
          </a:bodyPr>
          <a:lstStyle>
            <a:lvl1pPr algn="l">
              <a:defRPr sz="2800" b="0" kern="1200" cap="all">
                <a:ln w="11430"/>
                <a:gradFill flip="none" rotWithShape="1">
                  <a:gsLst>
                    <a:gs pos="0">
                      <a:schemeClr val="accent2"/>
                    </a:gs>
                    <a:gs pos="45000">
                      <a:schemeClr val="accent2">
                        <a:tint val="60000"/>
                      </a:schemeClr>
                    </a:gs>
                    <a:gs pos="90000">
                      <a:schemeClr val="accent2">
                        <a:tint val="40000"/>
                      </a:schemeClr>
                    </a:gs>
                    <a:gs pos="100000">
                      <a:schemeClr val="accent2">
                        <a:tint val="20000"/>
                      </a:schemeClr>
                    </a:gs>
                  </a:gsLst>
                  <a:lin ang="16200000" scaled="1"/>
                  <a:tileRect/>
                </a:gradFill>
                <a:effectLst>
                  <a:outerShdw blurRad="44450" dist="41910" dir="18600000" algn="tl">
                    <a:srgbClr val="000000">
                      <a:alpha val="5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14348" y="612777"/>
            <a:ext cx="6858048" cy="4745051"/>
          </a:xfrm>
          <a:ln w="38100" cap="flat" cmpd="sng" algn="ctr">
            <a:gradFill flip="none" rotWithShape="1">
              <a:gsLst>
                <a:gs pos="0">
                  <a:srgbClr val="000082"/>
                </a:gs>
                <a:gs pos="30000">
                  <a:srgbClr val="66008F"/>
                </a:gs>
                <a:gs pos="64999">
                  <a:srgbClr val="BA0066"/>
                </a:gs>
                <a:gs pos="89999">
                  <a:srgbClr val="FF0000"/>
                </a:gs>
                <a:gs pos="100000">
                  <a:srgbClr val="FF8200"/>
                </a:gs>
              </a:gsLst>
              <a:path path="rect">
                <a:fillToRect l="100000" t="100000"/>
              </a:path>
              <a:tileRect r="-100000" b="-100000"/>
            </a:gradFill>
            <a:prstDash val="solid"/>
          </a:ln>
          <a:effectLst>
            <a:outerShdw blurRad="38100" dist="50800" dir="5400000" algn="tl" rotWithShape="0">
              <a:srgbClr val="000000">
                <a:alpha val="50000"/>
              </a:srgb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4348" y="5500702"/>
            <a:ext cx="6858048" cy="92869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4B150-7410-4B46-A13B-F4125BB17A08}" type="datetimeFigureOut">
              <a:rPr lang="ru-RU" smtClean="0"/>
              <a:pPr/>
              <a:t>16.10.2011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F3723-DD24-4628-84EF-C63E06F4BA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2207747" y="1332379"/>
            <a:ext cx="6482858" cy="144000"/>
            <a:chOff x="2214546" y="1427612"/>
            <a:chExt cx="6482858" cy="144000"/>
          </a:xfrm>
        </p:grpSpPr>
        <p:sp>
          <p:nvSpPr>
            <p:cNvPr id="8" name="Chevron 7"/>
            <p:cNvSpPr/>
            <p:nvPr userDrawn="1"/>
          </p:nvSpPr>
          <p:spPr>
            <a:xfrm flipH="1">
              <a:off x="8643404" y="1427612"/>
              <a:ext cx="54000" cy="144000"/>
            </a:xfrm>
            <a:prstGeom prst="chevron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1">
                    <a:alpha val="20000"/>
                  </a:schemeClr>
                </a:gs>
                <a:gs pos="100000">
                  <a:schemeClr val="accent1">
                    <a:alpha val="15000"/>
                  </a:schemeClr>
                </a:gs>
              </a:gsLst>
              <a:lin ang="10800000" scaled="1"/>
              <a:tileRect/>
            </a:gradFill>
            <a:ln w="25400" cap="flat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latinLnBrk="0" hangingPunct="1"/>
              <a:endParaRPr kumimoji="0"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" name="Rectangle 8"/>
            <p:cNvSpPr/>
            <p:nvPr userDrawn="1"/>
          </p:nvSpPr>
          <p:spPr>
            <a:xfrm>
              <a:off x="2214546" y="1490779"/>
              <a:ext cx="6429600" cy="1800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alpha val="20000"/>
                  </a:schemeClr>
                </a:gs>
                <a:gs pos="100000">
                  <a:schemeClr val="accent1">
                    <a:alpha val="4000"/>
                  </a:schemeClr>
                </a:gs>
              </a:gsLst>
              <a:lin ang="10800000" scaled="1"/>
              <a:tileRect/>
            </a:gradFill>
            <a:ln w="25400" cap="flat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latinLnBrk="0" hangingPunct="1"/>
              <a:endParaRPr kumimoji="0" lang="zh-CN" alt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82919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4B150-7410-4B46-A13B-F4125BB17A08}" type="datetimeFigureOut">
              <a:rPr lang="ru-RU" smtClean="0"/>
              <a:pPr/>
              <a:t>16.10.2011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F3723-DD24-4628-84EF-C63E06F4BA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15206" y="274638"/>
            <a:ext cx="1471594" cy="6154758"/>
          </a:xfrm>
        </p:spPr>
        <p:txBody>
          <a:bodyPr vert="eaVert"/>
          <a:lstStyle>
            <a:lvl1pPr>
              <a:defRPr>
                <a:effectLst>
                  <a:outerShdw blurRad="50800" dist="50800" dir="18900000" algn="tl" rotWithShape="0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686568" cy="6154758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4B150-7410-4B46-A13B-F4125BB17A08}" type="datetimeFigureOut">
              <a:rPr lang="ru-RU" smtClean="0"/>
              <a:pPr/>
              <a:t>16.10.2011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F3723-DD24-4628-84EF-C63E06F4BA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13">
              <a:alphaModFix amt="30000"/>
              <a:duotone>
                <a:schemeClr val="accent1"/>
                <a:srgbClr val="FFFFFF"/>
              </a:duotone>
            </a:blip>
            <a:tile tx="0" ty="0" sx="100000" sy="100000" flip="none" algn="tl"/>
          </a:blipFill>
          <a:ln w="25400" cap="flat" cmpd="sng" algn="ctr">
            <a:noFill/>
            <a:prstDash val="solid"/>
          </a:ln>
          <a:effectLst/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rtl="0" eaLnBrk="1" latinLnBrk="0" hangingPunct="1"/>
            <a:endParaRPr kumimoji="0" lang="zh-CN" altLang="en-US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8" name="Group 17"/>
          <p:cNvGrpSpPr/>
          <p:nvPr/>
        </p:nvGrpSpPr>
        <p:grpSpPr>
          <a:xfrm>
            <a:off x="0" y="6570024"/>
            <a:ext cx="9144000" cy="288000"/>
            <a:chOff x="0" y="6353387"/>
            <a:chExt cx="9144000" cy="361763"/>
          </a:xfrm>
        </p:grpSpPr>
        <p:grpSp>
          <p:nvGrpSpPr>
            <p:cNvPr id="9" name="Group 16"/>
            <p:cNvGrpSpPr/>
            <p:nvPr/>
          </p:nvGrpSpPr>
          <p:grpSpPr>
            <a:xfrm>
              <a:off x="0" y="6353387"/>
              <a:ext cx="8756597" cy="360000"/>
              <a:chOff x="1" y="6353387"/>
              <a:chExt cx="8756597" cy="360000"/>
            </a:xfrm>
          </p:grpSpPr>
          <p:sp>
            <p:nvSpPr>
              <p:cNvPr id="10" name="Freeform 9"/>
              <p:cNvSpPr/>
              <p:nvPr userDrawn="1"/>
            </p:nvSpPr>
            <p:spPr>
              <a:xfrm>
                <a:off x="1" y="6533387"/>
                <a:ext cx="8756597" cy="180000"/>
              </a:xfrm>
              <a:custGeom>
                <a:avLst/>
                <a:gdLst/>
                <a:ahLst/>
                <a:cxnLst/>
                <a:rect l="0" t="0" r="0" b="0"/>
                <a:pathLst>
                  <a:path w="7867650" h="177288">
                    <a:moveTo>
                      <a:pt x="7867650" y="177288"/>
                    </a:moveTo>
                    <a:lnTo>
                      <a:pt x="0" y="171450"/>
                    </a:lnTo>
                    <a:lnTo>
                      <a:pt x="0" y="0"/>
                    </a:lnTo>
                    <a:lnTo>
                      <a:pt x="7753350" y="0"/>
                    </a:lnTo>
                    <a:close/>
                  </a:path>
                </a:pathLst>
              </a:custGeom>
              <a:gradFill flip="none" rotWithShape="1">
                <a:gsLst>
                  <a:gs pos="25000">
                    <a:schemeClr val="accent1">
                      <a:shade val="50000"/>
                      <a:alpha val="75000"/>
                    </a:schemeClr>
                  </a:gs>
                  <a:gs pos="100000">
                    <a:schemeClr val="accent1">
                      <a:tint val="40000"/>
                      <a:alpha val="50000"/>
                    </a:schemeClr>
                  </a:gs>
                </a:gsLst>
                <a:lin ang="10800000" scaled="1"/>
                <a:tileRect/>
              </a:gradFill>
              <a:ln w="25400" cap="flat" cmpd="sng" algn="ctr">
                <a:noFill/>
                <a:prstDash val="solid"/>
              </a:ln>
            </p:spPr>
            <p:style>
              <a:lnRef idx="2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eaLnBrk="1" latinLnBrk="0" hangingPunct="1"/>
                <a:endParaRPr kumimoji="0" lang="zh-CN" altLang="en-US"/>
              </a:p>
            </p:txBody>
          </p:sp>
          <p:sp>
            <p:nvSpPr>
              <p:cNvPr id="11" name="Freeform 10"/>
              <p:cNvSpPr/>
              <p:nvPr userDrawn="1"/>
            </p:nvSpPr>
            <p:spPr>
              <a:xfrm flipV="1">
                <a:off x="1" y="6353387"/>
                <a:ext cx="8756597" cy="180000"/>
              </a:xfrm>
              <a:custGeom>
                <a:avLst/>
                <a:gdLst/>
                <a:ahLst/>
                <a:cxnLst/>
                <a:rect l="0" t="0" r="0" b="0"/>
                <a:pathLst>
                  <a:path w="7867650" h="177288">
                    <a:moveTo>
                      <a:pt x="7867650" y="177288"/>
                    </a:moveTo>
                    <a:lnTo>
                      <a:pt x="0" y="171450"/>
                    </a:lnTo>
                    <a:lnTo>
                      <a:pt x="0" y="0"/>
                    </a:lnTo>
                    <a:lnTo>
                      <a:pt x="7753350" y="0"/>
                    </a:lnTo>
                    <a:close/>
                  </a:path>
                </a:pathLst>
              </a:custGeom>
              <a:gradFill flip="none" rotWithShape="1">
                <a:gsLst>
                  <a:gs pos="25000">
                    <a:schemeClr val="accent1">
                      <a:shade val="75000"/>
                      <a:alpha val="75000"/>
                    </a:schemeClr>
                  </a:gs>
                  <a:gs pos="100000">
                    <a:schemeClr val="accent1">
                      <a:tint val="40000"/>
                      <a:alpha val="50000"/>
                    </a:schemeClr>
                  </a:gs>
                </a:gsLst>
                <a:lin ang="10800000" scaled="1"/>
                <a:tileRect/>
              </a:gradFill>
              <a:ln w="25400" cap="flat" cmpd="sng" algn="ctr">
                <a:noFill/>
                <a:prstDash val="solid"/>
              </a:ln>
            </p:spPr>
            <p:style>
              <a:lnRef idx="2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eaLnBrk="1" latinLnBrk="0" hangingPunct="1"/>
                <a:endParaRPr kumimoji="0" lang="zh-CN" altLang="en-US"/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8640700" y="6354583"/>
              <a:ext cx="503300" cy="360567"/>
              <a:chOff x="8640700" y="6354583"/>
              <a:chExt cx="503300" cy="360567"/>
            </a:xfrm>
          </p:grpSpPr>
          <p:sp>
            <p:nvSpPr>
              <p:cNvPr id="12" name="Chevron 11"/>
              <p:cNvSpPr/>
              <p:nvPr userDrawn="1"/>
            </p:nvSpPr>
            <p:spPr>
              <a:xfrm flipH="1">
                <a:off x="8640700" y="6354583"/>
                <a:ext cx="249884" cy="360000"/>
              </a:xfrm>
              <a:prstGeom prst="chevron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1">
                      <a:alpha val="60000"/>
                    </a:schemeClr>
                  </a:gs>
                  <a:gs pos="100000">
                    <a:schemeClr val="accent1"/>
                  </a:gs>
                </a:gsLst>
                <a:lin ang="10800000" scaled="1"/>
                <a:tileRect/>
              </a:gradFill>
              <a:ln w="25400" cap="flat" cmpd="sng" algn="ctr">
                <a:noFill/>
                <a:prstDash val="solid"/>
              </a:ln>
            </p:spPr>
            <p:style>
              <a:lnRef idx="2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eaLnBrk="1" latinLnBrk="0" hangingPunct="1"/>
                <a:endParaRPr kumimoji="0"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3" name="Chevron 12"/>
              <p:cNvSpPr/>
              <p:nvPr userDrawn="1"/>
            </p:nvSpPr>
            <p:spPr>
              <a:xfrm flipH="1">
                <a:off x="8767248" y="6355150"/>
                <a:ext cx="249884" cy="360000"/>
              </a:xfrm>
              <a:prstGeom prst="chevron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1">
                      <a:shade val="75000"/>
                    </a:schemeClr>
                  </a:gs>
                </a:gsLst>
                <a:lin ang="10800000" scaled="1"/>
                <a:tileRect/>
              </a:gradFill>
              <a:ln w="25400" cap="flat" cmpd="sng" algn="ctr">
                <a:noFill/>
                <a:prstDash val="solid"/>
              </a:ln>
            </p:spPr>
            <p:style>
              <a:lnRef idx="2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eaLnBrk="1" latinLnBrk="0" hangingPunct="1"/>
                <a:endParaRPr kumimoji="0"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4" name="Chevron 13"/>
              <p:cNvSpPr/>
              <p:nvPr userDrawn="1"/>
            </p:nvSpPr>
            <p:spPr>
              <a:xfrm flipH="1">
                <a:off x="8894116" y="6355000"/>
                <a:ext cx="249884" cy="360000"/>
              </a:xfrm>
              <a:prstGeom prst="chevron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1">
                      <a:shade val="75000"/>
                    </a:schemeClr>
                  </a:gs>
                  <a:gs pos="100000">
                    <a:schemeClr val="accent1">
                      <a:shade val="50000"/>
                      <a:shade val="20000"/>
                    </a:schemeClr>
                  </a:gs>
                </a:gsLst>
                <a:lin ang="10800000" scaled="1"/>
                <a:tileRect/>
              </a:gradFill>
              <a:ln w="25400" cap="flat" cmpd="sng" algn="ctr">
                <a:noFill/>
                <a:prstDash val="solid"/>
              </a:ln>
            </p:spPr>
            <p:style>
              <a:lnRef idx="2">
                <a:schemeClr val="accent1"/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eaLnBrk="1" latinLnBrk="0" hangingPunct="1"/>
                <a:endParaRPr kumimoji="0" lang="zh-CN" altLang="en-US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rtlCol="0" anchor="ctr">
            <a:normAutofit/>
            <a:scene3d>
              <a:camera prst="orthographicFront"/>
              <a:lightRig rig="threePt" dir="tl">
                <a:rot lat="0" lon="0" rev="7200000"/>
              </a:lightRig>
            </a:scene3d>
            <a:sp3d contourW="6350">
              <a:contourClr>
                <a:schemeClr val="accent1"/>
              </a:contourClr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0" y="6570000"/>
            <a:ext cx="1643042" cy="288000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64B150-7410-4B46-A13B-F4125BB17A08}" type="datetimeFigureOut">
              <a:rPr lang="ru-RU" smtClean="0"/>
              <a:pPr/>
              <a:t>16.10.2011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43042" y="6570000"/>
            <a:ext cx="4214842" cy="288000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sz="1200">
                <a:solidFill>
                  <a:schemeClr val="tx1">
                    <a:tint val="8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72528" y="6570000"/>
            <a:ext cx="571472" cy="288000"/>
          </a:xfrm>
          <a:prstGeom prst="rect">
            <a:avLst/>
          </a:prstGeom>
        </p:spPr>
        <p:txBody>
          <a:bodyPr vert="horz" rtlCol="0" anchor="ctr"/>
          <a:lstStyle>
            <a:lvl1pPr algn="ct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</a:lstStyle>
          <a:p>
            <a:fld id="{008F3723-DD24-4628-84EF-C63E06F4BA7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lang="zh-CN" altLang="en-US" sz="4400" b="1" kern="1200" dirty="0">
          <a:ln w="11430"/>
          <a:gradFill flip="none" rotWithShape="1">
            <a:gsLst>
              <a:gs pos="0">
                <a:schemeClr val="accent2"/>
              </a:gs>
              <a:gs pos="45000">
                <a:schemeClr val="accent2">
                  <a:tint val="60000"/>
                </a:schemeClr>
              </a:gs>
              <a:gs pos="90000">
                <a:schemeClr val="accent2">
                  <a:tint val="40000"/>
                </a:schemeClr>
              </a:gs>
              <a:gs pos="100000">
                <a:schemeClr val="accent2">
                  <a:tint val="20000"/>
                </a:schemeClr>
              </a:gs>
            </a:gsLst>
            <a:lin ang="5400000" scaled="1"/>
            <a:tileRect/>
          </a:gradFill>
          <a:effectLst>
            <a:outerShdw blurRad="44450" dist="41910" dir="3600000" algn="tl">
              <a:srgbClr val="000000">
                <a:alpha val="50000"/>
              </a:srgbClr>
            </a:outerShdw>
          </a:effectLst>
          <a:latin typeface="+mj-lt"/>
          <a:ea typeface="+mj-ea"/>
          <a:cs typeface="+mj-cs"/>
        </a:defRPr>
      </a:lvl1pPr>
      <a:lvl2pPr eaLnBrk="1" latinLnBrk="0" hangingPunct="1">
        <a:defRPr kumimoji="0">
          <a:solidFill>
            <a:schemeClr val="tx2"/>
          </a:solidFill>
        </a:defRPr>
      </a:lvl2pPr>
      <a:lvl3pPr eaLnBrk="1" latinLnBrk="0" hangingPunct="1">
        <a:defRPr kumimoji="0">
          <a:solidFill>
            <a:schemeClr val="tx2"/>
          </a:solidFill>
        </a:defRPr>
      </a:lvl3pPr>
      <a:lvl4pPr eaLnBrk="1" latinLnBrk="0" hangingPunct="1">
        <a:defRPr kumimoji="0">
          <a:solidFill>
            <a:schemeClr val="tx2"/>
          </a:solidFill>
        </a:defRPr>
      </a:lvl4pPr>
      <a:lvl5pPr eaLnBrk="1" latinLnBrk="0" hangingPunct="1">
        <a:defRPr kumimoji="0">
          <a:solidFill>
            <a:schemeClr val="tx2"/>
          </a:solidFill>
        </a:defRPr>
      </a:lvl5pPr>
      <a:lvl6pPr eaLnBrk="1" latinLnBrk="0" hangingPunct="1">
        <a:defRPr kumimoji="0">
          <a:solidFill>
            <a:schemeClr val="tx2"/>
          </a:solidFill>
        </a:defRPr>
      </a:lvl6pPr>
      <a:lvl7pPr eaLnBrk="1" latinLnBrk="0" hangingPunct="1">
        <a:defRPr kumimoji="0">
          <a:solidFill>
            <a:schemeClr val="tx2"/>
          </a:solidFill>
        </a:defRPr>
      </a:lvl7pPr>
      <a:lvl8pPr eaLnBrk="1" latinLnBrk="0" hangingPunct="1">
        <a:defRPr kumimoji="0">
          <a:solidFill>
            <a:schemeClr val="tx2"/>
          </a:solidFill>
        </a:defRPr>
      </a:lvl8pPr>
      <a:lvl9pPr eaLnBrk="1" latinLnBrk="0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latinLnBrk="0" hangingPunct="1">
        <a:spcBef>
          <a:spcPct val="20000"/>
        </a:spcBef>
        <a:buClr>
          <a:schemeClr val="tx2"/>
        </a:buClr>
        <a:buSzPct val="50000"/>
        <a:buFont typeface="Wingdings 2"/>
        <a:buChar char="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tx2"/>
        </a:buClr>
        <a:buSzPct val="60000"/>
        <a:buFont typeface="Wingdings 2"/>
        <a:buChar char="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tx2"/>
        </a:buClr>
        <a:buSzPct val="60000"/>
        <a:buFont typeface="Wingdings 2"/>
        <a:buChar char="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tx2"/>
        </a:buClr>
        <a:buSzPct val="60000"/>
        <a:buFont typeface="Wingdings 2"/>
        <a:buChar char="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tx2"/>
        </a:buClr>
        <a:buSzPct val="60000"/>
        <a:buFont typeface="Wingdings 2"/>
        <a:buChar char="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j021051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58870" cy="638175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357290" y="2928934"/>
            <a:ext cx="628654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600" b="1" dirty="0">
                <a:ln w="11430"/>
                <a:solidFill>
                  <a:srgbClr val="0066FF"/>
                </a:solidFill>
                <a:effectLst>
                  <a:outerShdw blurRad="50800" dist="39000" dir="5460000" algn="tl">
                    <a:srgbClr val="000000">
                      <a:alpha val="37000"/>
                    </a:srgbClr>
                  </a:outerShdw>
                </a:effectLst>
              </a:rPr>
              <a:t>Тождественно истинные, тождественно ложные и эквивалентные высказывания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571480"/>
            <a:ext cx="8429684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7188"/>
            <a:r>
              <a:rPr lang="ru-RU" sz="2400" i="1" dirty="0">
                <a:solidFill>
                  <a:srgbClr val="0066FF"/>
                </a:solidFill>
              </a:rPr>
              <a:t>Если высказывание истинно при всех значениях входящих в него переменных, то такое высказывание называется </a:t>
            </a:r>
            <a:r>
              <a:rPr lang="ru-RU" sz="2400" b="1" i="1" dirty="0">
                <a:solidFill>
                  <a:srgbClr val="0066FF"/>
                </a:solidFill>
              </a:rPr>
              <a:t>тождественно </a:t>
            </a:r>
            <a:r>
              <a:rPr lang="ru-RU" sz="2400" b="1" i="1" dirty="0" smtClean="0">
                <a:solidFill>
                  <a:srgbClr val="0066FF"/>
                </a:solidFill>
              </a:rPr>
              <a:t>истинным </a:t>
            </a:r>
            <a:r>
              <a:rPr lang="ru-RU" sz="2400" b="1" i="1" dirty="0">
                <a:solidFill>
                  <a:srgbClr val="0066FF"/>
                </a:solidFill>
              </a:rPr>
              <a:t>или тавтологией </a:t>
            </a:r>
            <a:r>
              <a:rPr lang="ru-RU" sz="2400" i="1" dirty="0">
                <a:solidFill>
                  <a:srgbClr val="0066FF"/>
                </a:solidFill>
              </a:rPr>
              <a:t>(обозначается константой 1).</a:t>
            </a:r>
            <a:endParaRPr lang="ru-RU" sz="2400" dirty="0">
              <a:solidFill>
                <a:srgbClr val="0066FF"/>
              </a:solidFill>
            </a:endParaRPr>
          </a:p>
          <a:p>
            <a:r>
              <a:rPr lang="ru-RU" sz="2000" b="1" dirty="0"/>
              <a:t>Например, </a:t>
            </a:r>
            <a:r>
              <a:rPr lang="ru-RU" sz="2000" dirty="0"/>
              <a:t>высказывание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b="1" i="1" dirty="0" smtClean="0">
                <a:solidFill>
                  <a:srgbClr val="00B050"/>
                </a:solidFill>
              </a:rPr>
              <a:t>Демократ </a:t>
            </a:r>
            <a:r>
              <a:rPr lang="ru-RU" sz="2000" b="1" i="1" dirty="0">
                <a:solidFill>
                  <a:srgbClr val="00B050"/>
                </a:solidFill>
              </a:rPr>
              <a:t>— это человек, исповедующий демократические убеждения</a:t>
            </a:r>
            <a:r>
              <a:rPr lang="ru-RU" sz="2000" b="1" i="1" dirty="0"/>
              <a:t> </a:t>
            </a:r>
            <a:r>
              <a:rPr lang="ru-RU" sz="2000" dirty="0"/>
              <a:t>всегда истинно, т. е. является </a:t>
            </a:r>
            <a:r>
              <a:rPr lang="ru-RU" sz="2000" b="1" i="1" dirty="0">
                <a:solidFill>
                  <a:srgbClr val="0066FF"/>
                </a:solidFill>
              </a:rPr>
              <a:t>тавтологией</a:t>
            </a:r>
            <a:r>
              <a:rPr lang="ru-RU" sz="2000" dirty="0"/>
              <a:t>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00034" y="3500438"/>
            <a:ext cx="7858180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Прогноз погоды на завтра может быть, например, таким:</a:t>
            </a:r>
          </a:p>
          <a:p>
            <a:r>
              <a:rPr lang="ru-RU" sz="2000" b="1" i="1" dirty="0" smtClean="0">
                <a:solidFill>
                  <a:srgbClr val="00B050"/>
                </a:solidFill>
              </a:rPr>
              <a:t>	Дождь </a:t>
            </a:r>
            <a:r>
              <a:rPr lang="ru-RU" sz="2000" b="1" i="1" dirty="0">
                <a:solidFill>
                  <a:srgbClr val="00B050"/>
                </a:solidFill>
              </a:rPr>
              <a:t>будет или дождя не будет.</a:t>
            </a:r>
            <a:r>
              <a:rPr lang="ru-RU" sz="2000" dirty="0"/>
              <a:t>	</a:t>
            </a:r>
          </a:p>
          <a:p>
            <a:r>
              <a:rPr lang="ru-RU" sz="2000" dirty="0"/>
              <a:t>Такое предсказание будет всегда истинным, хотя вряд ли кого </a:t>
            </a:r>
            <a:r>
              <a:rPr lang="ru-RU" sz="2000" dirty="0" smtClean="0"/>
              <a:t>устроит</a:t>
            </a:r>
            <a:r>
              <a:rPr lang="ru-RU" sz="2000" dirty="0"/>
              <a:t>. Его математическая запись:</a:t>
            </a:r>
          </a:p>
          <a:p>
            <a:r>
              <a:rPr lang="ru-RU" sz="2000" b="1" dirty="0"/>
              <a:t>	</a:t>
            </a:r>
            <a:r>
              <a:rPr lang="ru-RU" sz="2000" b="1" dirty="0" smtClean="0"/>
              <a:t>		</a:t>
            </a:r>
            <a:r>
              <a:rPr lang="en-US" sz="2000" b="1" i="1" dirty="0" smtClean="0">
                <a:solidFill>
                  <a:srgbClr val="00B050"/>
                </a:solidFill>
              </a:rPr>
              <a:t>A </a:t>
            </a:r>
            <a:r>
              <a:rPr lang="en-US" sz="2000" b="1" i="1" dirty="0">
                <a:solidFill>
                  <a:srgbClr val="00B050"/>
                </a:solidFill>
              </a:rPr>
              <a:t>v </a:t>
            </a:r>
            <a:r>
              <a:rPr lang="en-US" sz="2000" b="1" i="1" dirty="0" smtClean="0">
                <a:solidFill>
                  <a:srgbClr val="00B050"/>
                </a:solidFill>
              </a:rPr>
              <a:t>¬</a:t>
            </a:r>
            <a:r>
              <a:rPr lang="ru-RU" sz="2000" b="1" i="1" dirty="0" smtClean="0">
                <a:solidFill>
                  <a:srgbClr val="00B050"/>
                </a:solidFill>
              </a:rPr>
              <a:t>А</a:t>
            </a:r>
            <a:endParaRPr lang="ru-RU" sz="2000" b="1" i="1" dirty="0">
              <a:solidFill>
                <a:srgbClr val="00B050"/>
              </a:solidFill>
            </a:endParaRPr>
          </a:p>
          <a:p>
            <a:r>
              <a:rPr lang="ru-RU" sz="2000" dirty="0"/>
              <a:t>Проверить, является ли сложное высказывание тождественно </a:t>
            </a:r>
            <a:r>
              <a:rPr lang="ru-RU" sz="2000" dirty="0" smtClean="0"/>
              <a:t>истинным</a:t>
            </a:r>
            <a:r>
              <a:rPr lang="ru-RU" sz="2000" dirty="0"/>
              <a:t>, можно по таблице истинности.</a:t>
            </a:r>
          </a:p>
          <a:p>
            <a:r>
              <a:rPr lang="ru-RU" sz="1600" dirty="0"/>
              <a:t>Мы видим, что во многих случаях, когда трудно установить, верно ли мы рассуждаем, всегда ли будет истинно наше утверждение, удобно </a:t>
            </a:r>
            <a:r>
              <a:rPr lang="ru-RU" sz="1600" dirty="0" smtClean="0"/>
              <a:t>применять </a:t>
            </a:r>
            <a:r>
              <a:rPr lang="ru-RU" sz="1600" dirty="0"/>
              <a:t>средства математической логики.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2910" y="1357298"/>
            <a:ext cx="7429552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>
                <a:solidFill>
                  <a:srgbClr val="0066FF"/>
                </a:solidFill>
              </a:rPr>
              <a:t>Если высказывание ложно при всех значениях входящих в него </a:t>
            </a:r>
            <a:r>
              <a:rPr lang="ru-RU" sz="2400" i="1" dirty="0" smtClean="0">
                <a:solidFill>
                  <a:srgbClr val="0066FF"/>
                </a:solidFill>
              </a:rPr>
              <a:t>переменных</a:t>
            </a:r>
            <a:r>
              <a:rPr lang="ru-RU" sz="2400" i="1" dirty="0">
                <a:solidFill>
                  <a:srgbClr val="0066FF"/>
                </a:solidFill>
              </a:rPr>
              <a:t>, то такое высказывание называется </a:t>
            </a:r>
            <a:r>
              <a:rPr lang="ru-RU" sz="2400" b="1" i="1" dirty="0">
                <a:solidFill>
                  <a:srgbClr val="0066FF"/>
                </a:solidFill>
              </a:rPr>
              <a:t>тождественно </a:t>
            </a:r>
            <a:r>
              <a:rPr lang="ru-RU" sz="2400" b="1" i="1" dirty="0" smtClean="0">
                <a:solidFill>
                  <a:srgbClr val="0066FF"/>
                </a:solidFill>
              </a:rPr>
              <a:t>ложным </a:t>
            </a:r>
            <a:r>
              <a:rPr lang="ru-RU" sz="2400" i="1" dirty="0">
                <a:solidFill>
                  <a:srgbClr val="0066FF"/>
                </a:solidFill>
              </a:rPr>
              <a:t>(обозначается константой 0).</a:t>
            </a:r>
          </a:p>
          <a:p>
            <a:r>
              <a:rPr lang="ru-RU" sz="2000" b="1" dirty="0"/>
              <a:t>Например, высказывание </a:t>
            </a:r>
            <a:r>
              <a:rPr lang="ru-RU" sz="2000" b="1" dirty="0" smtClean="0"/>
              <a:t/>
            </a:r>
            <a:br>
              <a:rPr lang="ru-RU" sz="2000" b="1" dirty="0" smtClean="0"/>
            </a:br>
            <a:r>
              <a:rPr lang="ru-RU" sz="2000" b="1" dirty="0" smtClean="0"/>
              <a:t>	</a:t>
            </a:r>
            <a:r>
              <a:rPr lang="ru-RU" sz="2000" b="1" i="1" dirty="0" smtClean="0">
                <a:solidFill>
                  <a:srgbClr val="00B050"/>
                </a:solidFill>
              </a:rPr>
              <a:t>Сегодня </a:t>
            </a:r>
            <a:r>
              <a:rPr lang="ru-RU" sz="2000" b="1" i="1" dirty="0">
                <a:solidFill>
                  <a:srgbClr val="00B050"/>
                </a:solidFill>
              </a:rPr>
              <a:t>среда, а это — второй день недели </a:t>
            </a:r>
            <a:r>
              <a:rPr lang="ru-RU" sz="2000" i="1" dirty="0" smtClean="0"/>
              <a:t/>
            </a:r>
            <a:br>
              <a:rPr lang="ru-RU" sz="2000" i="1" dirty="0" smtClean="0"/>
            </a:br>
            <a:r>
              <a:rPr lang="ru-RU" sz="2000" dirty="0" smtClean="0"/>
              <a:t>является </a:t>
            </a:r>
            <a:r>
              <a:rPr lang="ru-RU" sz="2000" dirty="0"/>
              <a:t>тождественно </a:t>
            </a:r>
            <a:r>
              <a:rPr lang="ru-RU" sz="2000" b="1" dirty="0">
                <a:solidFill>
                  <a:srgbClr val="0066FF"/>
                </a:solidFill>
              </a:rPr>
              <a:t>ложным.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71472" y="4143380"/>
            <a:ext cx="7929618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Тождественно ложным является и следующее </a:t>
            </a:r>
            <a:r>
              <a:rPr lang="ru-RU" sz="2000" dirty="0" smtClean="0"/>
              <a:t>высказывание</a:t>
            </a:r>
          </a:p>
          <a:p>
            <a:r>
              <a:rPr lang="ru-RU" sz="2000" b="1" i="1" dirty="0" smtClean="0">
                <a:solidFill>
                  <a:srgbClr val="00B050"/>
                </a:solidFill>
              </a:rPr>
              <a:t>	Компьютер включен, и компьютер не включен (выключен )</a:t>
            </a:r>
          </a:p>
          <a:p>
            <a:r>
              <a:rPr lang="ru-RU" sz="2000" dirty="0" smtClean="0"/>
              <a:t>Его математическая запись:</a:t>
            </a:r>
          </a:p>
          <a:p>
            <a:r>
              <a:rPr lang="ru-RU" sz="2000" b="1" dirty="0" smtClean="0"/>
              <a:t>			</a:t>
            </a:r>
            <a:r>
              <a:rPr lang="en-US" sz="2000" b="1" i="1" dirty="0" smtClean="0">
                <a:solidFill>
                  <a:srgbClr val="00B050"/>
                </a:solidFill>
              </a:rPr>
              <a:t>A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/\ </a:t>
            </a:r>
            <a:r>
              <a:rPr lang="en-US" sz="2000" b="1" i="1" dirty="0" smtClean="0">
                <a:solidFill>
                  <a:srgbClr val="00B050"/>
                </a:solidFill>
              </a:rPr>
              <a:t> ¬</a:t>
            </a:r>
            <a:r>
              <a:rPr lang="ru-RU" sz="2000" b="1" i="1" dirty="0" smtClean="0">
                <a:solidFill>
                  <a:srgbClr val="00B050"/>
                </a:solidFill>
              </a:rPr>
              <a:t>А</a:t>
            </a:r>
          </a:p>
          <a:p>
            <a:endParaRPr lang="ru-RU" sz="2000" b="1" i="1" dirty="0" smtClean="0">
              <a:solidFill>
                <a:srgbClr val="00B050"/>
              </a:solidFill>
            </a:endParaRPr>
          </a:p>
          <a:p>
            <a:endParaRPr lang="ru-RU" sz="2000" b="1" dirty="0" smtClean="0">
              <a:solidFill>
                <a:srgbClr val="00B050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034" y="928670"/>
            <a:ext cx="807249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i="1" dirty="0">
                <a:solidFill>
                  <a:srgbClr val="0066FF"/>
                </a:solidFill>
              </a:rPr>
              <a:t>Если значения сложных высказываний совпадают на всех </a:t>
            </a:r>
            <a:r>
              <a:rPr lang="ru-RU" sz="2000" i="1" dirty="0" smtClean="0">
                <a:solidFill>
                  <a:srgbClr val="0066FF"/>
                </a:solidFill>
              </a:rPr>
              <a:t>возможных </a:t>
            </a:r>
            <a:r>
              <a:rPr lang="ru-RU" sz="2000" i="1" dirty="0">
                <a:solidFill>
                  <a:srgbClr val="0066FF"/>
                </a:solidFill>
              </a:rPr>
              <a:t>наборах значений </a:t>
            </a:r>
            <a:r>
              <a:rPr lang="ru-RU" sz="2000" b="1" i="1" dirty="0">
                <a:solidFill>
                  <a:srgbClr val="0066FF"/>
                </a:solidFill>
              </a:rPr>
              <a:t>входящих</a:t>
            </a:r>
            <a:r>
              <a:rPr lang="ru-RU" sz="2000" i="1" dirty="0">
                <a:solidFill>
                  <a:srgbClr val="0066FF"/>
                </a:solidFill>
              </a:rPr>
              <a:t> в них переменных, то такие </a:t>
            </a:r>
            <a:r>
              <a:rPr lang="ru-RU" sz="2000" i="1" dirty="0" smtClean="0">
                <a:solidFill>
                  <a:srgbClr val="0066FF"/>
                </a:solidFill>
              </a:rPr>
              <a:t>высказывания </a:t>
            </a:r>
            <a:r>
              <a:rPr lang="ru-RU" sz="2000" i="1" dirty="0">
                <a:solidFill>
                  <a:srgbClr val="0066FF"/>
                </a:solidFill>
              </a:rPr>
              <a:t>называют </a:t>
            </a:r>
            <a:r>
              <a:rPr lang="ru-RU" sz="2000" b="1" i="1" dirty="0">
                <a:solidFill>
                  <a:srgbClr val="0066FF"/>
                </a:solidFill>
              </a:rPr>
              <a:t>равносильными</a:t>
            </a:r>
            <a:r>
              <a:rPr lang="ru-RU" sz="2000" i="1" dirty="0">
                <a:solidFill>
                  <a:srgbClr val="0066FF"/>
                </a:solidFill>
              </a:rPr>
              <a:t>, или </a:t>
            </a:r>
            <a:r>
              <a:rPr lang="ru-RU" sz="2000" b="1" i="1" dirty="0">
                <a:solidFill>
                  <a:srgbClr val="0066FF"/>
                </a:solidFill>
              </a:rPr>
              <a:t>тождественными</a:t>
            </a:r>
            <a:r>
              <a:rPr lang="ru-RU" sz="2000" i="1" dirty="0">
                <a:solidFill>
                  <a:srgbClr val="0066FF"/>
                </a:solidFill>
              </a:rPr>
              <a:t>, или </a:t>
            </a:r>
            <a:r>
              <a:rPr lang="ru-RU" sz="2000" b="1" i="1" dirty="0" smtClean="0">
                <a:solidFill>
                  <a:srgbClr val="0066FF"/>
                </a:solidFill>
              </a:rPr>
              <a:t>эквивалентными</a:t>
            </a:r>
            <a:r>
              <a:rPr lang="ru-RU" sz="2000" i="1" dirty="0">
                <a:solidFill>
                  <a:srgbClr val="0066FF"/>
                </a:solidFill>
              </a:rPr>
              <a:t>.</a:t>
            </a:r>
            <a:endParaRPr lang="ru-RU" sz="2000" dirty="0">
              <a:solidFill>
                <a:srgbClr val="0066FF"/>
              </a:solidFill>
            </a:endParaRPr>
          </a:p>
        </p:txBody>
      </p:sp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214282" y="2571744"/>
            <a:ext cx="8786874" cy="353943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17488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913188" algn="l"/>
              </a:tabLs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Равносильность высказываний  </a:t>
            </a: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А и В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записывается с помощью знака равенства (=):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R="0" lvl="0" indent="2159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913188" algn="l"/>
              </a:tabLst>
            </a:pPr>
            <a:r>
              <a:rPr lang="en-US" b="1" i="1" dirty="0" smtClean="0">
                <a:solidFill>
                  <a:srgbClr val="00B050"/>
                </a:solidFill>
                <a:latin typeface="Arial" pitchFamily="34" charset="0"/>
                <a:ea typeface="Times New Roman" pitchFamily="18" charset="0"/>
              </a:rPr>
              <a:t>	</a:t>
            </a:r>
            <a:r>
              <a:rPr lang="ru-RU" b="1" i="1" dirty="0" smtClean="0">
                <a:solidFill>
                  <a:srgbClr val="0066FF"/>
                </a:solidFill>
                <a:latin typeface="Arial" pitchFamily="34" charset="0"/>
                <a:ea typeface="Times New Roman" pitchFamily="18" charset="0"/>
              </a:rPr>
              <a:t>А=В</a:t>
            </a:r>
            <a:r>
              <a:rPr lang="ru-RU" b="1" i="1" dirty="0">
                <a:solidFill>
                  <a:srgbClr val="0066FF"/>
                </a:solidFill>
                <a:latin typeface="Arial" pitchFamily="34" charset="0"/>
                <a:ea typeface="Times New Roman" pitchFamily="18" charset="0"/>
              </a:rPr>
              <a:t>.</a:t>
            </a:r>
          </a:p>
          <a:p>
            <a:pPr marL="0" marR="0" lvl="0" indent="215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913188" algn="l"/>
              </a:tabLs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Высказывания </a:t>
            </a: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А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и </a:t>
            </a: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В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равносильны </a:t>
            </a: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(А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= </a:t>
            </a: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В)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тогда и только тогда, когда их эквивалентность </a:t>
            </a: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А &lt;=&gt; В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является тождественно истинным высказыванием.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215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913188" algn="l"/>
              </a:tabLst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215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913188" algn="l"/>
              </a:tabLs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В качестве примера рассмотрим два высказывания:	,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215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913188" algn="l"/>
              </a:tabLst>
            </a:pPr>
            <a:r>
              <a:rPr lang="en-US" sz="2000" b="1" i="1" dirty="0">
                <a:solidFill>
                  <a:srgbClr val="00B050"/>
                </a:solidFill>
              </a:rPr>
              <a:t>X </a:t>
            </a:r>
            <a:r>
              <a:rPr lang="ru-RU" sz="2000" b="1" i="1" dirty="0">
                <a:solidFill>
                  <a:srgbClr val="00B050"/>
                </a:solidFill>
              </a:rPr>
              <a:t>= Не может быть, что </a:t>
            </a:r>
            <a:r>
              <a:rPr lang="ru-RU" sz="2000" b="1" i="1" dirty="0" err="1">
                <a:solidFill>
                  <a:srgbClr val="00B050"/>
                </a:solidFill>
              </a:rPr>
              <a:t>М</a:t>
            </a:r>
            <a:r>
              <a:rPr lang="ru-RU" sz="2000" b="1" i="1" dirty="0" err="1" smtClean="0">
                <a:solidFill>
                  <a:srgbClr val="00B050"/>
                </a:solidFill>
              </a:rPr>
              <a:t>атроскин</a:t>
            </a:r>
            <a:r>
              <a:rPr lang="ru-RU" sz="2000" b="1" i="1" dirty="0" smtClean="0">
                <a:solidFill>
                  <a:srgbClr val="00B050"/>
                </a:solidFill>
              </a:rPr>
              <a:t> </a:t>
            </a:r>
            <a:r>
              <a:rPr lang="ru-RU" sz="2000" b="1" i="1" dirty="0">
                <a:solidFill>
                  <a:srgbClr val="00B050"/>
                </a:solidFill>
              </a:rPr>
              <a:t>выиграл приз и отказался от него.</a:t>
            </a:r>
          </a:p>
          <a:p>
            <a:pPr indent="215900" eaLnBrk="0" fontAlgn="base" hangingPunct="0">
              <a:spcBef>
                <a:spcPct val="0"/>
              </a:spcBef>
              <a:spcAft>
                <a:spcPct val="0"/>
              </a:spcAft>
              <a:tabLst>
                <a:tab pos="3913188" algn="l"/>
              </a:tabLst>
            </a:pPr>
            <a:r>
              <a:rPr lang="en-US" b="1" i="1" dirty="0" smtClean="0">
                <a:solidFill>
                  <a:srgbClr val="00B050"/>
                </a:solidFill>
                <a:latin typeface="Arial" pitchFamily="34" charset="0"/>
                <a:ea typeface="Times New Roman" pitchFamily="18" charset="0"/>
              </a:rPr>
              <a:t>	</a:t>
            </a:r>
            <a:r>
              <a:rPr lang="en-US" sz="2000" b="1" i="1" dirty="0">
                <a:solidFill>
                  <a:srgbClr val="0066FF"/>
                </a:solidFill>
              </a:rPr>
              <a:t>X=¬(</a:t>
            </a:r>
            <a:r>
              <a:rPr lang="ru-RU" sz="2000" b="1" i="1" dirty="0">
                <a:solidFill>
                  <a:srgbClr val="0066FF"/>
                </a:solidFill>
              </a:rPr>
              <a:t>А /\ В</a:t>
            </a:r>
            <a:r>
              <a:rPr lang="en-US" sz="2000" b="1" i="1" dirty="0">
                <a:solidFill>
                  <a:srgbClr val="0066FF"/>
                </a:solidFill>
              </a:rPr>
              <a:t>)</a:t>
            </a:r>
            <a:r>
              <a:rPr lang="ru-RU" sz="2000" b="1" i="1" dirty="0">
                <a:solidFill>
                  <a:srgbClr val="0066FF"/>
                </a:solidFill>
              </a:rPr>
              <a:t>.</a:t>
            </a:r>
          </a:p>
          <a:p>
            <a:pPr lvl="0" indent="215900" eaLnBrk="0" fontAlgn="base" hangingPunct="0">
              <a:spcBef>
                <a:spcPct val="0"/>
              </a:spcBef>
              <a:spcAft>
                <a:spcPct val="0"/>
              </a:spcAft>
              <a:tabLst>
                <a:tab pos="3913188" algn="l"/>
              </a:tabLst>
            </a:pPr>
            <a:r>
              <a:rPr lang="en-US" sz="2000" b="1" i="1" dirty="0" smtClean="0">
                <a:solidFill>
                  <a:srgbClr val="00B050"/>
                </a:solidFill>
              </a:rPr>
              <a:t>Y </a:t>
            </a:r>
            <a:r>
              <a:rPr lang="ru-RU" sz="2000" b="1" i="1" dirty="0">
                <a:solidFill>
                  <a:srgbClr val="00B050"/>
                </a:solidFill>
              </a:rPr>
              <a:t>= Или </a:t>
            </a:r>
            <a:r>
              <a:rPr lang="ru-RU" sz="2000" b="1" i="1" dirty="0" err="1">
                <a:solidFill>
                  <a:srgbClr val="00B050"/>
                </a:solidFill>
              </a:rPr>
              <a:t>Матроскин</a:t>
            </a:r>
            <a:r>
              <a:rPr lang="ru-RU" sz="2000" b="1" i="1" dirty="0">
                <a:solidFill>
                  <a:srgbClr val="00B050"/>
                </a:solidFill>
              </a:rPr>
              <a:t> не отказался от приза, или не выиграл его</a:t>
            </a:r>
            <a:r>
              <a:rPr lang="ru-RU" sz="2000" b="1" i="1" dirty="0" smtClean="0">
                <a:solidFill>
                  <a:srgbClr val="00B050"/>
                </a:solidFill>
              </a:rPr>
              <a:t>.</a:t>
            </a:r>
            <a:r>
              <a:rPr lang="en-US" sz="2000" b="1" i="1" dirty="0" smtClean="0">
                <a:solidFill>
                  <a:srgbClr val="0066FF"/>
                </a:solidFill>
              </a:rPr>
              <a:t> </a:t>
            </a:r>
            <a:r>
              <a:rPr lang="ru-RU" sz="2000" b="1" i="1" dirty="0" smtClean="0">
                <a:solidFill>
                  <a:srgbClr val="0066FF"/>
                </a:solidFill>
              </a:rPr>
              <a:t/>
            </a:r>
            <a:br>
              <a:rPr lang="ru-RU" sz="2000" b="1" i="1" dirty="0" smtClean="0">
                <a:solidFill>
                  <a:srgbClr val="0066FF"/>
                </a:solidFill>
              </a:rPr>
            </a:br>
            <a:r>
              <a:rPr lang="ru-RU" sz="2000" b="1" i="1" dirty="0" smtClean="0">
                <a:solidFill>
                  <a:srgbClr val="0066FF"/>
                </a:solidFill>
              </a:rPr>
              <a:t>	</a:t>
            </a:r>
            <a:r>
              <a:rPr lang="en-US" sz="2000" b="1" i="1" dirty="0" smtClean="0">
                <a:solidFill>
                  <a:srgbClr val="0066FF"/>
                </a:solidFill>
              </a:rPr>
              <a:t>Y=¬</a:t>
            </a:r>
            <a:r>
              <a:rPr lang="ru-RU" sz="2000" b="1" i="1" dirty="0" smtClean="0">
                <a:solidFill>
                  <a:srgbClr val="0066FF"/>
                </a:solidFill>
              </a:rPr>
              <a:t>А </a:t>
            </a:r>
            <a:r>
              <a:rPr lang="en-US" sz="2000" b="1" i="1" dirty="0" smtClean="0">
                <a:solidFill>
                  <a:srgbClr val="00B050"/>
                </a:solidFill>
              </a:rPr>
              <a:t>v </a:t>
            </a:r>
            <a:r>
              <a:rPr lang="ru-RU" sz="2000" b="1" i="1" dirty="0" smtClean="0">
                <a:solidFill>
                  <a:srgbClr val="0066FF"/>
                </a:solidFill>
              </a:rPr>
              <a:t>¬ В</a:t>
            </a:r>
            <a:r>
              <a:rPr lang="en-US" sz="2000" b="1" i="1" dirty="0" smtClean="0">
                <a:solidFill>
                  <a:srgbClr val="0066FF"/>
                </a:solidFill>
              </a:rPr>
              <a:t>)</a:t>
            </a:r>
            <a:r>
              <a:rPr lang="ru-RU" sz="2000" b="1" i="1" dirty="0" smtClean="0">
                <a:solidFill>
                  <a:srgbClr val="0066FF"/>
                </a:solidFill>
              </a:rPr>
              <a:t>.</a:t>
            </a:r>
            <a:endParaRPr lang="ru-RU" sz="2000" b="1" i="1" dirty="0">
              <a:solidFill>
                <a:srgbClr val="00B050"/>
              </a:solidFill>
            </a:endParaRPr>
          </a:p>
          <a:p>
            <a:pPr marL="0" marR="0" lvl="0" indent="215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913188" algn="l"/>
              </a:tabLs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500034" y="2214555"/>
          <a:ext cx="8143932" cy="1820950"/>
        </p:xfrm>
        <a:graphic>
          <a:graphicData uri="http://schemas.openxmlformats.org/drawingml/2006/table">
            <a:tbl>
              <a:tblPr/>
              <a:tblGrid>
                <a:gridCol w="692483"/>
                <a:gridCol w="588818"/>
                <a:gridCol w="787855"/>
                <a:gridCol w="779561"/>
                <a:gridCol w="1170725"/>
                <a:gridCol w="1369762"/>
                <a:gridCol w="1560506"/>
                <a:gridCol w="1194222"/>
              </a:tblGrid>
              <a:tr h="24496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1</a:t>
                      </a:r>
                      <a:endParaRPr lang="ru-RU" sz="1600" dirty="0">
                        <a:latin typeface="Arial"/>
                        <a:ea typeface="Times New Roman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2</a:t>
                      </a:r>
                      <a:endParaRPr lang="ru-RU" sz="1600" dirty="0">
                        <a:latin typeface="Arial"/>
                        <a:ea typeface="Times New Roman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3</a:t>
                      </a:r>
                      <a:endParaRPr lang="ru-RU" sz="1600" dirty="0">
                        <a:latin typeface="Arial"/>
                        <a:ea typeface="Times New Roman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4</a:t>
                      </a:r>
                      <a:endParaRPr lang="ru-RU" sz="1600" dirty="0">
                        <a:latin typeface="Arial"/>
                        <a:ea typeface="Times New Roman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5</a:t>
                      </a:r>
                      <a:endParaRPr lang="ru-RU" sz="1600" dirty="0">
                        <a:latin typeface="Arial"/>
                        <a:ea typeface="Times New Roman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6</a:t>
                      </a:r>
                      <a:endParaRPr lang="ru-RU" sz="1600" dirty="0">
                        <a:latin typeface="Arial"/>
                        <a:ea typeface="Times New Roman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7</a:t>
                      </a:r>
                      <a:endParaRPr lang="ru-RU" sz="1600" dirty="0">
                        <a:latin typeface="Arial"/>
                        <a:ea typeface="Times New Roman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8</a:t>
                      </a:r>
                      <a:endParaRPr lang="ru-RU" sz="1600">
                        <a:latin typeface="Arial"/>
                        <a:ea typeface="Times New Roman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32535">
                <a:tc>
                  <a:txBody>
                    <a:bodyPr/>
                    <a:lstStyle/>
                    <a:p>
                      <a:pPr marL="38100" marR="38100" algn="l" defTabSz="914400" rtl="0" eaLnBrk="1" latinLnBrk="0" hangingPunct="1">
                        <a:lnSpc>
                          <a:spcPts val="1325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+mn-cs"/>
                        </a:rPr>
                        <a:t>А</a:t>
                      </a: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l" defTabSz="914400" rtl="0" eaLnBrk="1" latinLnBrk="0" hangingPunct="1">
                        <a:lnSpc>
                          <a:spcPts val="1325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+mn-cs"/>
                        </a:rPr>
                        <a:t>В</a:t>
                      </a: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l" defTabSz="914400" rtl="0" eaLnBrk="1" latinLnBrk="0" hangingPunct="1">
                        <a:lnSpc>
                          <a:spcPts val="1325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+mn-cs"/>
                        </a:rPr>
                        <a:t>¬А </a:t>
                      </a:r>
                      <a:r>
                        <a:rPr lang="en-US" sz="1600" b="0" i="1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+mn-cs"/>
                        </a:rPr>
                        <a:t/>
                      </a:r>
                      <a:br>
                        <a:rPr lang="en-US" sz="1600" b="0" i="1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+mn-cs"/>
                        </a:rPr>
                      </a:br>
                      <a:r>
                        <a:rPr lang="ru-RU" sz="1600" b="0" i="1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+mn-cs"/>
                        </a:rPr>
                        <a:t>(</a:t>
                      </a:r>
                      <a:r>
                        <a:rPr lang="en-US" sz="1600" b="0" i="1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+mn-cs"/>
                        </a:rPr>
                        <a:t>1)</a:t>
                      </a:r>
                      <a:endParaRPr lang="ru-RU" sz="1600" b="0" i="1" kern="1200" dirty="0" smtClean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l" defTabSz="914400" rtl="0" eaLnBrk="1" latinLnBrk="0" hangingPunct="1">
                        <a:lnSpc>
                          <a:spcPts val="1325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+mn-cs"/>
                        </a:rPr>
                        <a:t>¬В</a:t>
                      </a:r>
                    </a:p>
                    <a:p>
                      <a:pPr marL="38100" marR="38100" algn="l" defTabSz="914400" rtl="0" eaLnBrk="1" latinLnBrk="0" hangingPunct="1">
                        <a:lnSpc>
                          <a:spcPts val="1325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+mn-cs"/>
                        </a:rPr>
                        <a:t>(2)</a:t>
                      </a: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110"/>
                        </a:lnSpc>
                        <a:spcAft>
                          <a:spcPts val="0"/>
                        </a:spcAft>
                      </a:pPr>
                      <a:r>
                        <a:rPr lang="ru-RU" sz="1600" i="1" dirty="0">
                          <a:latin typeface="Times New Roman"/>
                          <a:ea typeface="Times New Roman"/>
                        </a:rPr>
                        <a:t>А&amp;В </a:t>
                      </a:r>
                      <a:r>
                        <a:rPr lang="en-US" sz="1600" i="1" dirty="0" smtClean="0">
                          <a:latin typeface="Times New Roman"/>
                          <a:ea typeface="Times New Roman"/>
                        </a:rPr>
                        <a:t/>
                      </a:r>
                      <a:br>
                        <a:rPr lang="en-US" sz="1600" i="1" dirty="0" smtClean="0">
                          <a:latin typeface="Times New Roman"/>
                          <a:ea typeface="Times New Roman"/>
                        </a:rPr>
                      </a:br>
                      <a:r>
                        <a:rPr lang="ru-RU" sz="1600" spc="85" dirty="0" smtClean="0">
                          <a:latin typeface="Times New Roman"/>
                          <a:ea typeface="Times New Roman"/>
                        </a:rPr>
                        <a:t>(</a:t>
                      </a:r>
                      <a:r>
                        <a:rPr lang="ru-RU" sz="1600" spc="85" dirty="0">
                          <a:latin typeface="Times New Roman"/>
                          <a:ea typeface="Times New Roman"/>
                        </a:rPr>
                        <a:t>1)&amp;(2)</a:t>
                      </a:r>
                      <a:endParaRPr lang="ru-RU" sz="1600" dirty="0">
                        <a:latin typeface="Arial"/>
                        <a:ea typeface="Times New Roman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l" defTabSz="914400" rtl="0" eaLnBrk="1" latinLnBrk="0" hangingPunct="1">
                        <a:lnSpc>
                          <a:spcPts val="1325"/>
                        </a:lnSpc>
                        <a:spcAft>
                          <a:spcPts val="0"/>
                        </a:spcAft>
                      </a:pPr>
                      <a:r>
                        <a:rPr lang="en-US" sz="1600" b="0" i="1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+mn-cs"/>
                        </a:rPr>
                        <a:t>X=</a:t>
                      </a:r>
                      <a:r>
                        <a:rPr lang="ru-RU" sz="1600" b="0" i="1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+mn-cs"/>
                        </a:rPr>
                        <a:t> ¬</a:t>
                      </a:r>
                      <a:r>
                        <a:rPr lang="en-US" sz="1600" b="0" i="1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+mn-cs"/>
                        </a:rPr>
                        <a:t>(</a:t>
                      </a:r>
                      <a:r>
                        <a:rPr lang="ru-RU" sz="1600" b="0" i="1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+mn-cs"/>
                        </a:rPr>
                        <a:t>А&amp;В</a:t>
                      </a:r>
                      <a:r>
                        <a:rPr lang="en-US" sz="1600" b="0" i="1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+mn-cs"/>
                        </a:rPr>
                        <a:t>)</a:t>
                      </a:r>
                    </a:p>
                    <a:p>
                      <a:pPr marL="38100" marR="38100" algn="l" defTabSz="914400" rtl="0" eaLnBrk="1" latinLnBrk="0" hangingPunct="1">
                        <a:lnSpc>
                          <a:spcPts val="1325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+mn-cs"/>
                        </a:rPr>
                        <a:t> (5)</a:t>
                      </a: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l" defTabSz="914400" rtl="0" eaLnBrk="1" latinLnBrk="0" hangingPunct="1">
                        <a:lnSpc>
                          <a:spcPts val="1325"/>
                        </a:lnSpc>
                        <a:spcAft>
                          <a:spcPts val="0"/>
                        </a:spcAft>
                      </a:pPr>
                      <a:r>
                        <a:rPr lang="en-US" sz="1600" b="0" i="1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+mn-cs"/>
                        </a:rPr>
                        <a:t>Y= </a:t>
                      </a:r>
                      <a:r>
                        <a:rPr lang="ru-RU" sz="1600" b="0" i="1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+mn-cs"/>
                        </a:rPr>
                        <a:t>¬А </a:t>
                      </a:r>
                      <a:r>
                        <a:rPr lang="en-US" sz="1600" b="0" i="1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+mn-cs"/>
                        </a:rPr>
                        <a:t>v  ¬</a:t>
                      </a:r>
                      <a:r>
                        <a:rPr lang="ru-RU" sz="1600" b="0" i="1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+mn-cs"/>
                        </a:rPr>
                        <a:t>В </a:t>
                      </a:r>
                      <a:r>
                        <a:rPr lang="en-US" sz="1600" b="0" i="1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+mn-cs"/>
                        </a:rPr>
                        <a:t/>
                      </a:r>
                      <a:br>
                        <a:rPr lang="en-US" sz="1600" b="0" i="1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+mn-cs"/>
                        </a:rPr>
                      </a:br>
                      <a:r>
                        <a:rPr lang="en-US" sz="1600" b="0" i="1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+mn-cs"/>
                        </a:rPr>
                        <a:t>(3)v(4)</a:t>
                      </a:r>
                      <a:endParaRPr lang="ru-RU" sz="1600" b="0" i="1" kern="1200" dirty="0" smtClean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l" defTabSz="914400" rtl="0" eaLnBrk="1" latinLnBrk="0" hangingPunct="1">
                        <a:lnSpc>
                          <a:spcPts val="1325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+mn-cs"/>
                        </a:rPr>
                        <a:t>Х</a:t>
                      </a:r>
                      <a:r>
                        <a:rPr lang="en-US" sz="1600" b="0" i="1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+mn-cs"/>
                          <a:sym typeface="Wingdings" pitchFamily="2" charset="2"/>
                        </a:rPr>
                        <a:t></a:t>
                      </a:r>
                      <a:r>
                        <a:rPr lang="ru-RU" sz="1600" b="0" i="1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+mn-cs"/>
                        </a:rPr>
                        <a:t> </a:t>
                      </a:r>
                      <a:r>
                        <a:rPr lang="en-US" sz="1600" b="0" i="1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+mn-cs"/>
                        </a:rPr>
                        <a:t>Y</a:t>
                      </a:r>
                      <a:br>
                        <a:rPr lang="en-US" sz="1600" b="0" i="1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+mn-cs"/>
                        </a:rPr>
                      </a:br>
                      <a:r>
                        <a:rPr lang="en-US" sz="1600" b="0" i="1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+mn-cs"/>
                        </a:rPr>
                        <a:t> </a:t>
                      </a:r>
                      <a:r>
                        <a:rPr lang="ru-RU" sz="1600" b="0" i="1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+mn-cs"/>
                        </a:rPr>
                        <a:t>(6)</a:t>
                      </a:r>
                      <a:r>
                        <a:rPr lang="en-US" sz="1600" b="0" i="1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+mn-cs"/>
                          <a:sym typeface="Wingdings" pitchFamily="2" charset="2"/>
                        </a:rPr>
                        <a:t></a:t>
                      </a:r>
                      <a:r>
                        <a:rPr lang="ru-RU" sz="1600" b="0" i="1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+mn-cs"/>
                        </a:rPr>
                        <a:t> (7)</a:t>
                      </a: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4496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600" dirty="0">
                        <a:latin typeface="Arial"/>
                        <a:ea typeface="Times New Roman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600" dirty="0">
                        <a:latin typeface="Arial"/>
                        <a:ea typeface="Times New Roman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1</a:t>
                      </a:r>
                      <a:endParaRPr lang="ru-RU" sz="1600" dirty="0">
                        <a:latin typeface="Arial"/>
                        <a:ea typeface="Times New Roman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1</a:t>
                      </a:r>
                      <a:endParaRPr lang="ru-RU" sz="1600" dirty="0">
                        <a:latin typeface="Arial"/>
                        <a:ea typeface="Times New Roman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600" dirty="0">
                        <a:latin typeface="Arial"/>
                        <a:ea typeface="Times New Roman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</a:rPr>
                        <a:t>1</a:t>
                      </a:r>
                      <a:endParaRPr lang="ru-RU" sz="1600" b="1" dirty="0">
                        <a:solidFill>
                          <a:srgbClr val="00B05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</a:rPr>
                        <a:t>1</a:t>
                      </a:r>
                      <a:endParaRPr lang="ru-RU" sz="1600" b="1" dirty="0">
                        <a:solidFill>
                          <a:srgbClr val="00B05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1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4496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600">
                        <a:latin typeface="Arial"/>
                        <a:ea typeface="Times New Roman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1</a:t>
                      </a:r>
                      <a:endParaRPr lang="ru-RU" sz="1600">
                        <a:latin typeface="Arial"/>
                        <a:ea typeface="Times New Roman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1</a:t>
                      </a:r>
                      <a:endParaRPr lang="ru-RU" sz="1600">
                        <a:latin typeface="Arial"/>
                        <a:ea typeface="Times New Roman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600">
                        <a:latin typeface="Arial"/>
                        <a:ea typeface="Times New Roman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600">
                        <a:latin typeface="Arial"/>
                        <a:ea typeface="Times New Roman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</a:rPr>
                        <a:t>1</a:t>
                      </a:r>
                      <a:endParaRPr lang="ru-RU" sz="1600" b="1">
                        <a:solidFill>
                          <a:srgbClr val="00B05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</a:rPr>
                        <a:t>1</a:t>
                      </a:r>
                      <a:endParaRPr lang="ru-RU" sz="1600" b="1" dirty="0">
                        <a:solidFill>
                          <a:srgbClr val="00B05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1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4496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1</a:t>
                      </a:r>
                      <a:endParaRPr lang="ru-RU" sz="1600">
                        <a:latin typeface="Arial"/>
                        <a:ea typeface="Times New Roman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600" dirty="0">
                        <a:latin typeface="Arial"/>
                        <a:ea typeface="Times New Roman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600">
                        <a:latin typeface="Arial"/>
                        <a:ea typeface="Times New Roman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1</a:t>
                      </a:r>
                      <a:endParaRPr lang="ru-RU" sz="1600">
                        <a:latin typeface="Arial"/>
                        <a:ea typeface="Times New Roman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600">
                        <a:latin typeface="Arial"/>
                        <a:ea typeface="Times New Roman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</a:rPr>
                        <a:t>1</a:t>
                      </a:r>
                      <a:endParaRPr lang="ru-RU" sz="1600" b="1">
                        <a:solidFill>
                          <a:srgbClr val="00B05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</a:rPr>
                        <a:t>1</a:t>
                      </a:r>
                      <a:endParaRPr lang="ru-RU" sz="1600" b="1" dirty="0">
                        <a:solidFill>
                          <a:srgbClr val="00B05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1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4496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1</a:t>
                      </a:r>
                      <a:endParaRPr lang="ru-RU" sz="1600">
                        <a:latin typeface="Arial"/>
                        <a:ea typeface="Times New Roman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1</a:t>
                      </a:r>
                      <a:endParaRPr lang="ru-RU" sz="1600">
                        <a:latin typeface="Arial"/>
                        <a:ea typeface="Times New Roman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600">
                        <a:latin typeface="Arial"/>
                        <a:ea typeface="Times New Roman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600">
                        <a:latin typeface="Arial"/>
                        <a:ea typeface="Times New Roman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1</a:t>
                      </a:r>
                      <a:endParaRPr lang="ru-RU" sz="1600">
                        <a:latin typeface="Arial"/>
                        <a:ea typeface="Times New Roman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600" b="1">
                        <a:solidFill>
                          <a:srgbClr val="00B05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600" b="1" dirty="0">
                        <a:solidFill>
                          <a:srgbClr val="00B05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1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357158" y="4286256"/>
            <a:ext cx="8358246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17488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9250" algn="l"/>
              </a:tabLst>
            </a:pPr>
            <a:r>
              <a:rPr lang="ru-RU" sz="2000" dirty="0">
                <a:solidFill>
                  <a:srgbClr val="0066FF"/>
                </a:solidFill>
              </a:rPr>
              <a:t>Существуют два варианта рассуждений:</a:t>
            </a:r>
          </a:p>
          <a:p>
            <a:pPr marL="0" marR="0" lvl="0" indent="217488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349250" algn="l"/>
              </a:tabLst>
            </a:pPr>
            <a:r>
              <a:rPr lang="ru-RU" sz="2000" dirty="0"/>
              <a:t>Так как значения сложных высказываний </a:t>
            </a:r>
            <a:r>
              <a:rPr lang="en-US" sz="2000" dirty="0"/>
              <a:t>X </a:t>
            </a:r>
            <a:r>
              <a:rPr lang="ru-RU" sz="2000" dirty="0"/>
              <a:t>(5-й столбец) и </a:t>
            </a:r>
            <a:r>
              <a:rPr lang="en-US" sz="2000" dirty="0"/>
              <a:t>Y </a:t>
            </a:r>
            <a:r>
              <a:rPr lang="ru-RU" sz="2000" dirty="0"/>
              <a:t>(6-й столбец) совпадают на всех возможных наборах значений входящих в них переменных, то по определению </a:t>
            </a:r>
            <a:r>
              <a:rPr lang="en-US" sz="2000" dirty="0"/>
              <a:t> X </a:t>
            </a:r>
            <a:r>
              <a:rPr lang="ru-RU" sz="2000" dirty="0"/>
              <a:t>равносильно </a:t>
            </a:r>
            <a:r>
              <a:rPr lang="en-US" sz="2000" dirty="0"/>
              <a:t>Y.</a:t>
            </a:r>
            <a:endParaRPr lang="ru-RU" sz="2000" dirty="0"/>
          </a:p>
          <a:p>
            <a:pPr marL="0" marR="0" lvl="0" indent="217488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349250" algn="l"/>
              </a:tabLst>
            </a:pPr>
            <a:r>
              <a:rPr lang="ru-RU" sz="2000" dirty="0"/>
              <a:t>Так как 8-й столбец содержит одни единицы, то эквивалентность</a:t>
            </a:r>
            <a:r>
              <a:rPr lang="en-US" sz="2000" dirty="0"/>
              <a:t> X</a:t>
            </a:r>
            <a:r>
              <a:rPr lang="ru-RU" sz="2000" dirty="0"/>
              <a:t> и </a:t>
            </a:r>
            <a:r>
              <a:rPr lang="en-US" sz="2000" dirty="0"/>
              <a:t>Y</a:t>
            </a:r>
            <a:r>
              <a:rPr lang="ru-RU" sz="2000" dirty="0"/>
              <a:t> тождественно истинна, значит</a:t>
            </a:r>
            <a:r>
              <a:rPr lang="en-US" sz="2000" dirty="0"/>
              <a:t> </a:t>
            </a:r>
            <a:r>
              <a:rPr lang="ru-RU" sz="2000" dirty="0"/>
              <a:t>Х</a:t>
            </a:r>
            <a:r>
              <a:rPr lang="en-US" sz="2000" dirty="0"/>
              <a:t> </a:t>
            </a:r>
            <a:r>
              <a:rPr lang="ru-RU" sz="2000" dirty="0"/>
              <a:t>и </a:t>
            </a:r>
            <a:r>
              <a:rPr lang="en-US" sz="2000" dirty="0"/>
              <a:t> Y </a:t>
            </a:r>
            <a:r>
              <a:rPr lang="ru-RU" sz="2000" dirty="0"/>
              <a:t>равносильны.	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28596" y="857232"/>
            <a:ext cx="8143932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0066FF"/>
                </a:solidFill>
              </a:rPr>
              <a:t>Чтобы доказать равносильность (эквивалентность) сложных </a:t>
            </a:r>
            <a:r>
              <a:rPr lang="ru-RU" sz="2000" dirty="0" smtClean="0">
                <a:solidFill>
                  <a:srgbClr val="0066FF"/>
                </a:solidFill>
              </a:rPr>
              <a:t>высказываний </a:t>
            </a:r>
            <a:r>
              <a:rPr lang="ru-RU" sz="2000" i="1" dirty="0" smtClean="0">
                <a:solidFill>
                  <a:srgbClr val="0066FF"/>
                </a:solidFill>
              </a:rPr>
              <a:t>Х</a:t>
            </a:r>
            <a:r>
              <a:rPr lang="en-US" sz="2000" i="1" dirty="0" smtClean="0">
                <a:solidFill>
                  <a:srgbClr val="0066FF"/>
                </a:solidFill>
              </a:rPr>
              <a:t> </a:t>
            </a:r>
            <a:r>
              <a:rPr lang="ru-RU" sz="2000" i="1" dirty="0" smtClean="0">
                <a:solidFill>
                  <a:srgbClr val="0066FF"/>
                </a:solidFill>
              </a:rPr>
              <a:t>и </a:t>
            </a:r>
            <a:r>
              <a:rPr lang="ru-RU" sz="2000" dirty="0">
                <a:solidFill>
                  <a:srgbClr val="0066FF"/>
                </a:solidFill>
              </a:rPr>
              <a:t>У, достаточно построить их таблицы истинности</a:t>
            </a:r>
            <a:r>
              <a:rPr lang="ru-RU" sz="2000" dirty="0" smtClean="0">
                <a:solidFill>
                  <a:srgbClr val="0066FF"/>
                </a:solidFill>
              </a:rPr>
              <a:t>.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r>
              <a:rPr lang="ru-RU" dirty="0" smtClean="0"/>
              <a:t> </a:t>
            </a:r>
            <a:r>
              <a:rPr lang="ru-RU" dirty="0"/>
              <a:t>Объединим эти две таблицы в одну: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Welcome">
  <a:themeElements>
    <a:clrScheme name="Другая 40">
      <a:dk1>
        <a:sysClr val="windowText" lastClr="000000"/>
      </a:dk1>
      <a:lt1>
        <a:sysClr val="window" lastClr="FFFFFF"/>
      </a:lt1>
      <a:dk2>
        <a:srgbClr val="00272B"/>
      </a:dk2>
      <a:lt2>
        <a:srgbClr val="F7F7FF"/>
      </a:lt2>
      <a:accent1>
        <a:srgbClr val="C8E0FF"/>
      </a:accent1>
      <a:accent2>
        <a:srgbClr val="C8E0FF"/>
      </a:accent2>
      <a:accent3>
        <a:srgbClr val="5D974B"/>
      </a:accent3>
      <a:accent4>
        <a:srgbClr val="9DBB3F"/>
      </a:accent4>
      <a:accent5>
        <a:srgbClr val="C77CC7"/>
      </a:accent5>
      <a:accent6>
        <a:srgbClr val="996699"/>
      </a:accent6>
      <a:hlink>
        <a:srgbClr val="E78707"/>
      </a:hlink>
      <a:folHlink>
        <a:srgbClr val="C618BA"/>
      </a:folHlink>
    </a:clrScheme>
    <a:fontScheme name="Welcome">
      <a:majorFont>
        <a:latin typeface="Book Antiqua"/>
        <a:ea typeface=""/>
        <a:cs typeface=""/>
        <a:font script="Jpan" typeface="ＭＳ Ｐゴシック"/>
        <a:font script="Hang" typeface="돋움"/>
        <a:font script="Hans" typeface="华文中宋"/>
        <a:font script="Hant" typeface="微軟正黑體"/>
        <a:font script="Arab" typeface="Times New  Roman"/>
        <a:font script="Hebr" typeface="Times New 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 Cherokee"/>
        <a:font script="Yiii" typeface="Microsoft Yi  Baiti"/>
        <a:font script="Tibt" typeface="Microsoft  Himalaya"/>
        <a:font script="Thaa" typeface="MV Boli"/>
        <a:font script="Deva" typeface="Mangal"/>
        <a:font script="Telu" typeface="Gautami"/>
        <a:font script="Taml" typeface="Latha"/>
        <a:font script="Syrc" typeface="Estrangelo  Edessa"/>
        <a:font script="Orya" typeface="Kalinga"/>
        <a:font script="Mlym" typeface="Kartika"/>
        <a:font script="Laoo" typeface="DokChampa"/>
        <a:font script="Sinh" typeface="Iskoola Pota"/>
        <a:font script="Mong" typeface="Mongolian  Baiti"/>
        <a:font script="Viet" typeface="Times New  Roman"/>
        <a:font script="Uigh" typeface="Microsoft  Uighur"/>
      </a:majorFont>
      <a:minorFont>
        <a:latin typeface="Cambria"/>
        <a:ea typeface=""/>
        <a:cs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 Roman"/>
        <a:font script="Hebr" typeface="Times New 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 Cherokee"/>
        <a:font script="Yiii" typeface="Microsoft Yi  Baiti"/>
        <a:font script="Tibt" typeface="Microsoft  Himalaya"/>
        <a:font script="Thaa" typeface="MV Boli"/>
        <a:font script="Deva" typeface="Mangal"/>
        <a:font script="Telu" typeface="Gautami"/>
        <a:font script="Taml" typeface="Latha"/>
        <a:font script="Syrc" typeface="Estrangelo  Edessa"/>
        <a:font script="Orya" typeface="Kalinga"/>
        <a:font script="Mlym" typeface="Kartika"/>
        <a:font script="Laoo" typeface="DokChampa"/>
        <a:font script="Sinh" typeface="Iskoola Pota"/>
        <a:font script="Mong" typeface="Mongolian  Baiti"/>
        <a:font script="Viet" typeface="Times New  Roman"/>
        <a:font script="Uigh" typeface="Microsoft  Uighur"/>
      </a:minorFont>
    </a:fontScheme>
    <a:fmtScheme name="Welcome">
      <a:fillStyleLst>
        <a:solidFill>
          <a:schemeClr val="phClr">
            <a:tint val="100000"/>
            <a:shade val="100000"/>
            <a:hueMod val="100000"/>
            <a:satMod val="150000"/>
          </a:schemeClr>
        </a:solidFill>
        <a:gradFill rotWithShape="1">
          <a:gsLst>
            <a:gs pos="0">
              <a:schemeClr val="phClr">
                <a:tint val="10000"/>
                <a:shade val="100000"/>
                <a:hueMod val="100000"/>
                <a:satMod val="1000000"/>
              </a:schemeClr>
            </a:gs>
            <a:gs pos="100000">
              <a:schemeClr val="phClr">
                <a:tint val="100000"/>
                <a:shade val="100000"/>
                <a:hueMod val="100000"/>
                <a:satMod val="300000"/>
              </a:schemeClr>
            </a:gs>
          </a:gsLst>
          <a:lin ang="16200000" scaled="1"/>
        </a:gradFill>
        <a:gradFill flip="none" rotWithShape="1">
          <a:gsLst>
            <a:gs pos="0">
              <a:schemeClr val="phClr">
                <a:tint val="70000"/>
              </a:schemeClr>
            </a:gs>
            <a:gs pos="30000">
              <a:schemeClr val="phClr">
                <a:tint val="90000"/>
              </a:schemeClr>
            </a:gs>
            <a:gs pos="88000">
              <a:schemeClr val="phClr">
                <a:shade val="30000"/>
              </a:schemeClr>
            </a:gs>
            <a:gs pos="100000">
              <a:schemeClr val="phClr">
                <a:shade val="20000"/>
              </a:schemeClr>
            </a:gs>
          </a:gsLst>
          <a:lin ang="5400000" scaled="1"/>
          <a:tileRect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>
              <a:schemeClr val="phClr">
                <a:tint val="100000"/>
                <a:shade val="100000"/>
                <a:hueMod val="100000"/>
                <a:satMod val="100000"/>
              </a:schemeClr>
            </a:glow>
          </a:effectLst>
        </a:effectStyle>
        <a:effectStyle>
          <a:effectLst>
            <a:outerShdw blurRad="39000" dist="25400" dir="5400000">
              <a:srgbClr val="000000">
                <a:alpha val="40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prstMaterial="powder">
            <a:bevelT w="152400"/>
            <a:contourClr>
              <a:schemeClr val="phClr"/>
            </a:contourClr>
          </a:sp3d>
        </a:effectStyle>
      </a:effectStyleLst>
      <a:bg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100000"/>
                <a:shade val="30000"/>
                <a:hueMod val="100000"/>
              </a:schemeClr>
            </a:gs>
            <a:gs pos="20000">
              <a:schemeClr val="phClr">
                <a:tint val="100000"/>
                <a:shade val="100000"/>
                <a:hueMod val="100000"/>
              </a:schemeClr>
            </a:gs>
            <a:gs pos="100000">
              <a:schemeClr val="phClr">
                <a:tint val="90000"/>
                <a:shade val="100000"/>
                <a:hueMod val="100000"/>
                <a:satMod val="16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30000"/>
                <a:hueMod val="100000"/>
                <a:satMod val="1600000"/>
              </a:schemeClr>
            </a:gs>
            <a:gs pos="20000">
              <a:schemeClr val="phClr">
                <a:tint val="100000"/>
                <a:shade val="100000"/>
                <a:hueMod val="100000"/>
                <a:satMod val="500000"/>
              </a:schemeClr>
            </a:gs>
            <a:gs pos="100000">
              <a:schemeClr val="phClr">
                <a:tint val="90000"/>
                <a:shade val="100000"/>
                <a:hueMod val="100000"/>
                <a:satMod val="160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Welcome</Template>
  <TotalTime>35</TotalTime>
  <Words>269</Words>
  <Application>Microsoft Office PowerPoint</Application>
  <PresentationFormat>Экран (4:3)</PresentationFormat>
  <Paragraphs>86</Paragraphs>
  <Slides>5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Welcome</vt:lpstr>
      <vt:lpstr>Слайд 1</vt:lpstr>
      <vt:lpstr>Слайд 2</vt:lpstr>
      <vt:lpstr>Слайд 3</vt:lpstr>
      <vt:lpstr>Слайд 4</vt:lpstr>
      <vt:lpstr>Слайд 5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bliss</dc:creator>
  <cp:lastModifiedBy>home</cp:lastModifiedBy>
  <cp:revision>5</cp:revision>
  <dcterms:created xsi:type="dcterms:W3CDTF">2009-09-16T17:45:18Z</dcterms:created>
  <dcterms:modified xsi:type="dcterms:W3CDTF">2011-10-16T17:51:04Z</dcterms:modified>
</cp:coreProperties>
</file>